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2" r:id="rId3"/>
    <p:sldId id="263" r:id="rId4"/>
    <p:sldId id="264" r:id="rId5"/>
    <p:sldId id="266" r:id="rId6"/>
    <p:sldId id="267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85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fld id="{81D60167-4931-47E6-BA6A-407CBD079E47}" type="slidenum"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fld id="{81D60167-4931-47E6-BA6A-407CBD079E47}" type="slidenum"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94813" y="6209021"/>
            <a:ext cx="1319653" cy="589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508" y="6235700"/>
            <a:ext cx="7135368" cy="573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71249" y="337934"/>
            <a:ext cx="4396922" cy="429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fld id="{81D60167-4931-47E6-BA6A-407CBD079E47}" type="slidenum"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fld id="{81D60167-4931-47E6-BA6A-407CBD079E47}" type="slidenum"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fld id="{81D60167-4931-47E6-BA6A-407CBD079E47}" type="slidenum"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94813" y="6209021"/>
            <a:ext cx="1319653" cy="5891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508" y="6235700"/>
            <a:ext cx="7135368" cy="573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712977" y="20828"/>
            <a:ext cx="8283955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48ED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4" y="1537522"/>
            <a:ext cx="6851650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5063" y="6374702"/>
            <a:ext cx="685101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fld id="{81D60167-4931-47E6-BA6A-407CBD079E47}" type="slidenum"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55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image" Target="../media/image144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3" Type="http://schemas.openxmlformats.org/officeDocument/2006/relationships/image" Target="../media/image129.png"/><Relationship Id="rId58" Type="http://schemas.openxmlformats.org/officeDocument/2006/relationships/image" Target="../media/image134.png"/><Relationship Id="rId66" Type="http://schemas.openxmlformats.org/officeDocument/2006/relationships/image" Target="../media/image142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57" Type="http://schemas.openxmlformats.org/officeDocument/2006/relationships/image" Target="../media/image133.png"/><Relationship Id="rId61" Type="http://schemas.openxmlformats.org/officeDocument/2006/relationships/image" Target="../media/image137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52" Type="http://schemas.openxmlformats.org/officeDocument/2006/relationships/image" Target="../media/image128.png"/><Relationship Id="rId60" Type="http://schemas.openxmlformats.org/officeDocument/2006/relationships/image" Target="../media/image136.png"/><Relationship Id="rId65" Type="http://schemas.openxmlformats.org/officeDocument/2006/relationships/image" Target="../media/image14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56" Type="http://schemas.openxmlformats.org/officeDocument/2006/relationships/image" Target="../media/image132.png"/><Relationship Id="rId64" Type="http://schemas.openxmlformats.org/officeDocument/2006/relationships/image" Target="../media/image140.png"/><Relationship Id="rId69" Type="http://schemas.openxmlformats.org/officeDocument/2006/relationships/image" Target="../media/image145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59" Type="http://schemas.openxmlformats.org/officeDocument/2006/relationships/image" Target="../media/image135.png"/><Relationship Id="rId67" Type="http://schemas.openxmlformats.org/officeDocument/2006/relationships/image" Target="../media/image143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54" Type="http://schemas.openxmlformats.org/officeDocument/2006/relationships/image" Target="../media/image130.png"/><Relationship Id="rId62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6604" y="215595"/>
            <a:ext cx="2540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6FC0"/>
                </a:solidFill>
              </a:rPr>
              <a:t>Why</a:t>
            </a:r>
            <a:r>
              <a:rPr sz="4400" spc="-85" dirty="0">
                <a:solidFill>
                  <a:srgbClr val="006FC0"/>
                </a:solidFill>
              </a:rPr>
              <a:t> </a:t>
            </a:r>
            <a:r>
              <a:rPr sz="4400" spc="-5" dirty="0">
                <a:solidFill>
                  <a:srgbClr val="006FC0"/>
                </a:solidFill>
              </a:rPr>
              <a:t>NIST?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4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6" y="1602435"/>
            <a:ext cx="79146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US </a:t>
            </a:r>
            <a:r>
              <a:rPr sz="2400" spc="-10" dirty="0">
                <a:latin typeface="Carlito"/>
                <a:cs typeface="Carlito"/>
              </a:rPr>
              <a:t>government </a:t>
            </a:r>
            <a:r>
              <a:rPr sz="2400" spc="-5" dirty="0">
                <a:latin typeface="Carlito"/>
                <a:cs typeface="Carlito"/>
              </a:rPr>
              <a:t>agencies need Cloud Computing </a:t>
            </a:r>
            <a:r>
              <a:rPr sz="2400" b="1" spc="-10" dirty="0">
                <a:latin typeface="Carlito"/>
                <a:cs typeface="Carlito"/>
              </a:rPr>
              <a:t>standards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&amp;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guidance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accelerate </a:t>
            </a:r>
            <a:r>
              <a:rPr sz="2400" spc="-15" dirty="0">
                <a:latin typeface="Carlito"/>
                <a:cs typeface="Carlito"/>
              </a:rPr>
              <a:t>effective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adoption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354965" marR="419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Private </a:t>
            </a:r>
            <a:r>
              <a:rPr sz="2400" spc="-10" dirty="0">
                <a:latin typeface="Carlito"/>
                <a:cs typeface="Carlito"/>
              </a:rPr>
              <a:t>sector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U.S. </a:t>
            </a:r>
            <a:r>
              <a:rPr sz="2400" spc="-10" dirty="0">
                <a:latin typeface="Carlito"/>
                <a:cs typeface="Carlito"/>
              </a:rPr>
              <a:t>government </a:t>
            </a:r>
            <a:r>
              <a:rPr sz="2400" spc="-5" dirty="0">
                <a:latin typeface="Carlito"/>
                <a:cs typeface="Carlito"/>
              </a:rPr>
              <a:t>agencies </a:t>
            </a:r>
            <a:r>
              <a:rPr sz="2400" spc="-10" dirty="0">
                <a:latin typeface="Carlito"/>
                <a:cs typeface="Carlito"/>
              </a:rPr>
              <a:t>must work  </a:t>
            </a:r>
            <a:r>
              <a:rPr sz="2400" spc="-15" dirty="0">
                <a:latin typeface="Carlito"/>
                <a:cs typeface="Carlito"/>
              </a:rPr>
              <a:t>together to </a:t>
            </a:r>
            <a:r>
              <a:rPr sz="2400" spc="-5" dirty="0">
                <a:latin typeface="Carlito"/>
                <a:cs typeface="Carlito"/>
              </a:rPr>
              <a:t>identify </a:t>
            </a:r>
            <a:r>
              <a:rPr sz="2400" spc="-10" dirty="0">
                <a:latin typeface="Carlito"/>
                <a:cs typeface="Carlito"/>
              </a:rPr>
              <a:t>highest </a:t>
            </a:r>
            <a:r>
              <a:rPr sz="2400" spc="-5" dirty="0">
                <a:latin typeface="Carlito"/>
                <a:cs typeface="Carlito"/>
              </a:rPr>
              <a:t>priority </a:t>
            </a:r>
            <a:r>
              <a:rPr sz="2400" dirty="0">
                <a:latin typeface="Carlito"/>
                <a:cs typeface="Carlito"/>
              </a:rPr>
              <a:t>USG </a:t>
            </a:r>
            <a:r>
              <a:rPr sz="2400" spc="-5" dirty="0">
                <a:latin typeface="Carlito"/>
                <a:cs typeface="Carlito"/>
              </a:rPr>
              <a:t>Cloud Computing  </a:t>
            </a:r>
            <a:r>
              <a:rPr sz="2400" b="1" spc="-5" dirty="0">
                <a:latin typeface="Carlito"/>
                <a:cs typeface="Carlito"/>
              </a:rPr>
              <a:t>security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b="1" spc="-10" dirty="0">
                <a:latin typeface="Carlito"/>
                <a:cs typeface="Carlito"/>
              </a:rPr>
              <a:t>interoperability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b="1" spc="-5" dirty="0">
                <a:latin typeface="Carlito"/>
                <a:cs typeface="Carlito"/>
              </a:rPr>
              <a:t>portability </a:t>
            </a:r>
            <a:r>
              <a:rPr sz="2400" spc="-10" dirty="0">
                <a:latin typeface="Carlito"/>
                <a:cs typeface="Carlito"/>
              </a:rPr>
              <a:t>requirements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gaps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4965" marR="7734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Neutral, </a:t>
            </a:r>
            <a:r>
              <a:rPr sz="2400" b="1" spc="-5" dirty="0">
                <a:latin typeface="Carlito"/>
                <a:cs typeface="Carlito"/>
              </a:rPr>
              <a:t>objective </a:t>
            </a:r>
            <a:r>
              <a:rPr sz="2400" spc="-5" dirty="0">
                <a:latin typeface="Carlito"/>
                <a:cs typeface="Carlito"/>
              </a:rPr>
              <a:t>party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instrumental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encouraging  innovation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30" dirty="0">
                <a:latin typeface="Carlito"/>
                <a:cs typeface="Carlito"/>
              </a:rPr>
              <a:t>“a </a:t>
            </a:r>
            <a:r>
              <a:rPr sz="2400" spc="-10" dirty="0">
                <a:latin typeface="Carlito"/>
                <a:cs typeface="Carlito"/>
              </a:rPr>
              <a:t>level playing </a:t>
            </a:r>
            <a:r>
              <a:rPr sz="2400" spc="-5" dirty="0">
                <a:latin typeface="Carlito"/>
                <a:cs typeface="Carlito"/>
              </a:rPr>
              <a:t>field”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U.S.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industry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8481" y="5664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923" y="1294638"/>
            <a:ext cx="8068309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5275" indent="-3429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arlito"/>
                <a:cs typeface="Carlito"/>
              </a:rPr>
              <a:t>Cloud Carrier: </a:t>
            </a:r>
            <a:r>
              <a:rPr sz="2000" spc="-5" dirty="0">
                <a:latin typeface="Carlito"/>
                <a:cs typeface="Carlito"/>
              </a:rPr>
              <a:t>The intermediary that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5" dirty="0">
                <a:latin typeface="Carlito"/>
                <a:cs typeface="Carlito"/>
              </a:rPr>
              <a:t>connectivity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transport of  </a:t>
            </a:r>
            <a:r>
              <a:rPr sz="2000" dirty="0">
                <a:latin typeface="Carlito"/>
                <a:cs typeface="Carlito"/>
              </a:rPr>
              <a:t>cloud services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i="1" spc="-5" dirty="0">
                <a:latin typeface="Carlito"/>
                <a:cs typeface="Carlito"/>
              </a:rPr>
              <a:t>Cloud Providers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i="1" spc="-5" dirty="0">
                <a:latin typeface="Carlito"/>
                <a:cs typeface="Carlito"/>
              </a:rPr>
              <a:t>Cloud</a:t>
            </a:r>
            <a:r>
              <a:rPr sz="2000" i="1" spc="-2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Consumers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Carlito"/>
              <a:cs typeface="Carlito"/>
            </a:endParaRPr>
          </a:p>
          <a:p>
            <a:pPr marL="355600" marR="205104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dirty="0">
                <a:latin typeface="Carlito"/>
                <a:cs typeface="Carlito"/>
              </a:rPr>
              <a:t>access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cloud </a:t>
            </a:r>
            <a:r>
              <a:rPr sz="2000" spc="-10" dirty="0">
                <a:latin typeface="Carlito"/>
                <a:cs typeface="Carlito"/>
              </a:rPr>
              <a:t>consumers </a:t>
            </a:r>
            <a:r>
              <a:rPr sz="2000" spc="-5" dirty="0">
                <a:latin typeface="Carlito"/>
                <a:cs typeface="Carlito"/>
              </a:rPr>
              <a:t>through </a:t>
            </a:r>
            <a:r>
              <a:rPr sz="2000" spc="-10" dirty="0">
                <a:latin typeface="Carlito"/>
                <a:cs typeface="Carlito"/>
              </a:rPr>
              <a:t>network, </a:t>
            </a:r>
            <a:r>
              <a:rPr sz="2000" spc="-5" dirty="0">
                <a:latin typeface="Carlito"/>
                <a:cs typeface="Carlito"/>
              </a:rPr>
              <a:t>telecommunication 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dirty="0">
                <a:latin typeface="Carlito"/>
                <a:cs typeface="Carlito"/>
              </a:rPr>
              <a:t>access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devices.</a:t>
            </a:r>
            <a:endParaRPr sz="2000" dirty="0">
              <a:latin typeface="Carlito"/>
              <a:cs typeface="Carlito"/>
            </a:endParaRPr>
          </a:p>
          <a:p>
            <a:pPr marL="756285" marR="10223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rlito"/>
                <a:cs typeface="Carlito"/>
              </a:rPr>
              <a:t>Example: Network </a:t>
            </a:r>
            <a:r>
              <a:rPr sz="1800" spc="-5" dirty="0">
                <a:latin typeface="Carlito"/>
                <a:cs typeface="Carlito"/>
              </a:rPr>
              <a:t>access devices include </a:t>
            </a:r>
            <a:r>
              <a:rPr sz="1800" spc="-15" dirty="0">
                <a:latin typeface="Carlito"/>
                <a:cs typeface="Carlito"/>
              </a:rPr>
              <a:t>computers, </a:t>
            </a:r>
            <a:r>
              <a:rPr sz="1800" spc="-10" dirty="0">
                <a:latin typeface="Carlito"/>
                <a:cs typeface="Carlito"/>
              </a:rPr>
              <a:t>laptops, </a:t>
            </a:r>
            <a:r>
              <a:rPr sz="1800" spc="-5" dirty="0">
                <a:latin typeface="Carlito"/>
                <a:cs typeface="Carlito"/>
              </a:rPr>
              <a:t>mobile phones,  mobile </a:t>
            </a:r>
            <a:r>
              <a:rPr sz="1800" spc="-10" dirty="0">
                <a:latin typeface="Carlito"/>
                <a:cs typeface="Carlito"/>
              </a:rPr>
              <a:t>internet </a:t>
            </a:r>
            <a:r>
              <a:rPr sz="1800" spc="-5" dirty="0">
                <a:latin typeface="Carlito"/>
                <a:cs typeface="Carlito"/>
              </a:rPr>
              <a:t>devices (MIDs),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  <a:p>
            <a:pPr marL="355600" marR="715645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Distribution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provided by network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telecomm </a:t>
            </a:r>
            <a:r>
              <a:rPr sz="2000" spc="-10" dirty="0">
                <a:latin typeface="Carlito"/>
                <a:cs typeface="Carlito"/>
              </a:rPr>
              <a:t>carriers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transport agent.</a:t>
            </a:r>
            <a:endParaRPr sz="2000" dirty="0">
              <a:latin typeface="Carlito"/>
              <a:cs typeface="Carlito"/>
            </a:endParaRPr>
          </a:p>
          <a:p>
            <a:pPr marL="756285" marR="256540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i="1" spc="-15" dirty="0">
                <a:latin typeface="Carlito"/>
                <a:cs typeface="Carlito"/>
              </a:rPr>
              <a:t>Transport </a:t>
            </a:r>
            <a:r>
              <a:rPr sz="1800" b="1" i="1" spc="-5" dirty="0">
                <a:latin typeface="Carlito"/>
                <a:cs typeface="Carlito"/>
              </a:rPr>
              <a:t>agent: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business </a:t>
            </a:r>
            <a:r>
              <a:rPr sz="1800" spc="-15" dirty="0">
                <a:latin typeface="Carlito"/>
                <a:cs typeface="Carlito"/>
              </a:rPr>
              <a:t>organization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provides physical transport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spc="-15" dirty="0">
                <a:latin typeface="Carlito"/>
                <a:cs typeface="Carlito"/>
              </a:rPr>
              <a:t>storage </a:t>
            </a:r>
            <a:r>
              <a:rPr sz="1800" dirty="0">
                <a:latin typeface="Carlito"/>
                <a:cs typeface="Carlito"/>
              </a:rPr>
              <a:t>media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high-capacity </a:t>
            </a:r>
            <a:r>
              <a:rPr sz="1800" spc="-10" dirty="0">
                <a:latin typeface="Carlito"/>
                <a:cs typeface="Carlito"/>
              </a:rPr>
              <a:t>hard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drives.</a:t>
            </a:r>
            <a:endParaRPr sz="1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 cloud </a:t>
            </a:r>
            <a:r>
              <a:rPr sz="2000" spc="-10" dirty="0">
                <a:latin typeface="Carlito"/>
                <a:cs typeface="Carlito"/>
              </a:rPr>
              <a:t>provider </a:t>
            </a:r>
            <a:r>
              <a:rPr sz="2000" spc="-5" dirty="0">
                <a:latin typeface="Carlito"/>
                <a:cs typeface="Carlito"/>
              </a:rPr>
              <a:t>shall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up SLAs with </a:t>
            </a:r>
            <a:r>
              <a:rPr sz="2000" dirty="0">
                <a:latin typeface="Carlito"/>
                <a:cs typeface="Carlito"/>
              </a:rPr>
              <a:t>a cloud </a:t>
            </a:r>
            <a:r>
              <a:rPr sz="2000" spc="-5" dirty="0">
                <a:latin typeface="Carlito"/>
                <a:cs typeface="Carlito"/>
              </a:rPr>
              <a:t>carrier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consistent level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service. In </a:t>
            </a:r>
            <a:r>
              <a:rPr sz="2000" spc="-10" dirty="0">
                <a:latin typeface="Carlito"/>
                <a:cs typeface="Carlito"/>
              </a:rPr>
              <a:t>general, </a:t>
            </a:r>
            <a:r>
              <a:rPr sz="2000" dirty="0">
                <a:latin typeface="Carlito"/>
                <a:cs typeface="Carlito"/>
              </a:rPr>
              <a:t>the cloud </a:t>
            </a:r>
            <a:r>
              <a:rPr sz="2000" spc="-5" dirty="0">
                <a:latin typeface="Carlito"/>
                <a:cs typeface="Carlito"/>
              </a:rPr>
              <a:t>carrier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required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5" dirty="0">
                <a:latin typeface="Carlito"/>
                <a:cs typeface="Carlito"/>
              </a:rPr>
              <a:t>dedicated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encrypted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connections.</a:t>
            </a:r>
          </a:p>
        </p:txBody>
      </p:sp>
      <p:sp>
        <p:nvSpPr>
          <p:cNvPr id="3" name="object 3"/>
          <p:cNvSpPr/>
          <p:nvPr/>
        </p:nvSpPr>
        <p:spPr>
          <a:xfrm>
            <a:off x="2973192" y="491113"/>
            <a:ext cx="3263135" cy="41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7510" y="342976"/>
            <a:ext cx="3267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97BB8"/>
                </a:solidFill>
                <a:latin typeface="Arial"/>
                <a:cs typeface="Arial"/>
              </a:rPr>
              <a:t>Cloud</a:t>
            </a:r>
            <a:r>
              <a:rPr sz="4000" spc="-55" dirty="0">
                <a:solidFill>
                  <a:srgbClr val="097BB8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7BB8"/>
                </a:solidFill>
                <a:latin typeface="Arial"/>
                <a:cs typeface="Arial"/>
              </a:rPr>
              <a:t>Carrier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66038"/>
            <a:ext cx="8011795" cy="476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arlito"/>
                <a:cs typeface="Carlito"/>
              </a:rPr>
              <a:t>Cloud </a:t>
            </a:r>
            <a:r>
              <a:rPr sz="2000" b="1" i="1" spc="-10" dirty="0">
                <a:latin typeface="Carlito"/>
                <a:cs typeface="Carlito"/>
              </a:rPr>
              <a:t>Broker: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entity that </a:t>
            </a:r>
            <a:r>
              <a:rPr sz="2000" dirty="0">
                <a:latin typeface="Carlito"/>
                <a:cs typeface="Carlito"/>
              </a:rPr>
              <a:t>manages the use, </a:t>
            </a:r>
            <a:r>
              <a:rPr sz="2000" spc="-5" dirty="0">
                <a:latin typeface="Carlito"/>
                <a:cs typeface="Carlito"/>
              </a:rPr>
              <a:t>performance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delivery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dirty="0">
                <a:latin typeface="Carlito"/>
                <a:cs typeface="Carlito"/>
              </a:rPr>
              <a:t>cloud services and </a:t>
            </a:r>
            <a:r>
              <a:rPr sz="2000" spc="-10" dirty="0">
                <a:latin typeface="Carlito"/>
                <a:cs typeface="Carlito"/>
              </a:rPr>
              <a:t>negotiates </a:t>
            </a:r>
            <a:r>
              <a:rPr sz="2000" spc="-5" dirty="0">
                <a:latin typeface="Carlito"/>
                <a:cs typeface="Carlito"/>
              </a:rPr>
              <a:t>relationships between </a:t>
            </a:r>
            <a:r>
              <a:rPr sz="2000" i="1" spc="-5" dirty="0">
                <a:latin typeface="Carlito"/>
                <a:cs typeface="Carlito"/>
              </a:rPr>
              <a:t>Cloud Providers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i="1" spc="-5" dirty="0">
                <a:latin typeface="Carlito"/>
                <a:cs typeface="Carlito"/>
              </a:rPr>
              <a:t>Cloud</a:t>
            </a:r>
            <a:r>
              <a:rPr sz="2000" i="1" spc="-1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Consumers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major </a:t>
            </a:r>
            <a:r>
              <a:rPr sz="1800" spc="-5" dirty="0">
                <a:latin typeface="Carlito"/>
                <a:cs typeface="Carlito"/>
              </a:rPr>
              <a:t>services </a:t>
            </a:r>
            <a:r>
              <a:rPr sz="1800" spc="-10" dirty="0">
                <a:latin typeface="Carlito"/>
                <a:cs typeface="Carlito"/>
              </a:rPr>
              <a:t>provided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cloud </a:t>
            </a:r>
            <a:r>
              <a:rPr sz="1800" spc="-20" dirty="0">
                <a:latin typeface="Carlito"/>
                <a:cs typeface="Carlito"/>
              </a:rPr>
              <a:t>broker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include: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i="1" spc="-5" dirty="0">
                <a:latin typeface="Carlito"/>
                <a:cs typeface="Carlito"/>
              </a:rPr>
              <a:t>Service Intermediation</a:t>
            </a:r>
            <a:r>
              <a:rPr sz="1800" spc="-5" dirty="0">
                <a:latin typeface="Carlito"/>
                <a:cs typeface="Carlito"/>
              </a:rPr>
              <a:t>: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cloud </a:t>
            </a:r>
            <a:r>
              <a:rPr sz="1800" spc="-20" dirty="0">
                <a:latin typeface="Carlito"/>
                <a:cs typeface="Carlito"/>
              </a:rPr>
              <a:t>broker </a:t>
            </a:r>
            <a:r>
              <a:rPr sz="1800" spc="-5" dirty="0">
                <a:latin typeface="Carlito"/>
                <a:cs typeface="Carlito"/>
              </a:rPr>
              <a:t>enhances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given service by improving  some specific capability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provides </a:t>
            </a:r>
            <a:r>
              <a:rPr sz="1800" dirty="0">
                <a:latin typeface="Carlito"/>
                <a:cs typeface="Carlito"/>
              </a:rPr>
              <a:t>the value-added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cloud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consumers.</a:t>
            </a:r>
            <a:endParaRPr sz="1800">
              <a:latin typeface="Carlito"/>
              <a:cs typeface="Carlito"/>
            </a:endParaRPr>
          </a:p>
          <a:p>
            <a:pPr marL="355600" marR="2667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i="1" spc="-5" dirty="0">
                <a:latin typeface="Carlito"/>
                <a:cs typeface="Carlito"/>
              </a:rPr>
              <a:t>Service </a:t>
            </a:r>
            <a:r>
              <a:rPr sz="1800" b="1" i="1" dirty="0">
                <a:latin typeface="Carlito"/>
                <a:cs typeface="Carlito"/>
              </a:rPr>
              <a:t>Aggregation</a:t>
            </a:r>
            <a:r>
              <a:rPr sz="1800" dirty="0">
                <a:latin typeface="Carlito"/>
                <a:cs typeface="Carlito"/>
              </a:rPr>
              <a:t>: A </a:t>
            </a:r>
            <a:r>
              <a:rPr sz="1800" spc="-5" dirty="0">
                <a:latin typeface="Carlito"/>
                <a:cs typeface="Carlito"/>
              </a:rPr>
              <a:t>cloud </a:t>
            </a:r>
            <a:r>
              <a:rPr sz="1800" spc="-20" dirty="0">
                <a:latin typeface="Carlito"/>
                <a:cs typeface="Carlito"/>
              </a:rPr>
              <a:t>broker </a:t>
            </a:r>
            <a:r>
              <a:rPr sz="1800" spc="-10" dirty="0">
                <a:latin typeface="Carlito"/>
                <a:cs typeface="Carlito"/>
              </a:rPr>
              <a:t>combines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integrates </a:t>
            </a:r>
            <a:r>
              <a:rPr sz="1800" spc="-5" dirty="0">
                <a:latin typeface="Carlito"/>
                <a:cs typeface="Carlito"/>
              </a:rPr>
              <a:t>multiple services 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spc="-5" dirty="0">
                <a:latin typeface="Carlito"/>
                <a:cs typeface="Carlito"/>
              </a:rPr>
              <a:t>one or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dirty="0">
                <a:latin typeface="Carlito"/>
                <a:cs typeface="Carlito"/>
              </a:rPr>
              <a:t>services.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broker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spc="-10" dirty="0">
                <a:latin typeface="Carlito"/>
                <a:cs typeface="Carlito"/>
              </a:rPr>
              <a:t>provide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integration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ensure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secure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movement between cloud consumer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multiple </a:t>
            </a:r>
            <a:r>
              <a:rPr sz="1800" spc="-10" dirty="0">
                <a:latin typeface="Carlito"/>
                <a:cs typeface="Carlito"/>
              </a:rPr>
              <a:t>cloud  providers.</a:t>
            </a:r>
            <a:endParaRPr sz="1800">
              <a:latin typeface="Carlito"/>
              <a:cs typeface="Carlito"/>
            </a:endParaRPr>
          </a:p>
          <a:p>
            <a:pPr marL="355600" marR="356235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i="1" spc="-5" dirty="0">
                <a:latin typeface="Carlito"/>
                <a:cs typeface="Carlito"/>
              </a:rPr>
              <a:t>Service </a:t>
            </a:r>
            <a:r>
              <a:rPr sz="1800" b="1" i="1" dirty="0">
                <a:latin typeface="Carlito"/>
                <a:cs typeface="Carlito"/>
              </a:rPr>
              <a:t>Arbitrage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10" dirty="0">
                <a:latin typeface="Carlito"/>
                <a:cs typeface="Carlito"/>
              </a:rPr>
              <a:t>arbitrage </a:t>
            </a:r>
            <a:r>
              <a:rPr sz="1800" spc="-5" dirty="0">
                <a:latin typeface="Carlito"/>
                <a:cs typeface="Carlito"/>
              </a:rPr>
              <a:t>is similar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10" dirty="0">
                <a:latin typeface="Carlito"/>
                <a:cs typeface="Carlito"/>
              </a:rPr>
              <a:t>aggregation,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5" dirty="0">
                <a:latin typeface="Carlito"/>
                <a:cs typeface="Carlito"/>
              </a:rPr>
              <a:t>difference </a:t>
            </a:r>
            <a:r>
              <a:rPr sz="1800" spc="-5" dirty="0">
                <a:latin typeface="Carlito"/>
                <a:cs typeface="Carlito"/>
              </a:rPr>
              <a:t>in that </a:t>
            </a:r>
            <a:r>
              <a:rPr sz="1800" dirty="0">
                <a:latin typeface="Carlito"/>
                <a:cs typeface="Carlito"/>
              </a:rPr>
              <a:t>the services </a:t>
            </a:r>
            <a:r>
              <a:rPr sz="1800" spc="-5" dirty="0">
                <a:latin typeface="Carlito"/>
                <a:cs typeface="Carlito"/>
              </a:rPr>
              <a:t>being </a:t>
            </a:r>
            <a:r>
              <a:rPr sz="1800" spc="-10" dirty="0">
                <a:latin typeface="Carlito"/>
                <a:cs typeface="Carlito"/>
              </a:rPr>
              <a:t>aggregated </a:t>
            </a:r>
            <a:r>
              <a:rPr sz="1800" spc="-5" dirty="0">
                <a:latin typeface="Carlito"/>
                <a:cs typeface="Carlito"/>
              </a:rPr>
              <a:t>aren’t </a:t>
            </a:r>
            <a:r>
              <a:rPr sz="1800" spc="-10" dirty="0">
                <a:latin typeface="Carlito"/>
                <a:cs typeface="Carlito"/>
              </a:rPr>
              <a:t>fixed.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10" dirty="0">
                <a:latin typeface="Carlito"/>
                <a:cs typeface="Carlito"/>
              </a:rPr>
              <a:t>arbitrage  allows flexible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opportunistic </a:t>
            </a:r>
            <a:r>
              <a:rPr sz="1800" spc="-5" dirty="0">
                <a:latin typeface="Carlito"/>
                <a:cs typeface="Carlito"/>
              </a:rPr>
              <a:t>choices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40" dirty="0">
                <a:latin typeface="Carlito"/>
                <a:cs typeface="Carlito"/>
              </a:rPr>
              <a:t>broker. </a:t>
            </a:r>
            <a:r>
              <a:rPr sz="1800" spc="-10" dirty="0">
                <a:latin typeface="Carlito"/>
                <a:cs typeface="Carlito"/>
              </a:rPr>
              <a:t>For example,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cloud  </a:t>
            </a:r>
            <a:r>
              <a:rPr sz="1800" spc="-20" dirty="0">
                <a:latin typeface="Carlito"/>
                <a:cs typeface="Carlito"/>
              </a:rPr>
              <a:t>broker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credit-scoring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dirty="0">
                <a:latin typeface="Carlito"/>
                <a:cs typeface="Carlito"/>
              </a:rPr>
              <a:t>and select the </a:t>
            </a:r>
            <a:r>
              <a:rPr sz="1800" spc="-5" dirty="0">
                <a:latin typeface="Carlito"/>
                <a:cs typeface="Carlito"/>
              </a:rPr>
              <a:t>best </a:t>
            </a:r>
            <a:r>
              <a:rPr sz="1800" spc="-15" dirty="0">
                <a:latin typeface="Carlito"/>
                <a:cs typeface="Carlito"/>
              </a:rPr>
              <a:t>score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multiple  </a:t>
            </a:r>
            <a:r>
              <a:rPr sz="1800" spc="-10" dirty="0">
                <a:latin typeface="Carlito"/>
                <a:cs typeface="Carlito"/>
              </a:rPr>
              <a:t>scoring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agencies.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0235" y="118871"/>
            <a:ext cx="3877056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2750" y="254635"/>
            <a:ext cx="3237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97BB8"/>
                </a:solidFill>
                <a:latin typeface="Arial"/>
                <a:cs typeface="Arial"/>
              </a:rPr>
              <a:t>Cloud</a:t>
            </a:r>
            <a:r>
              <a:rPr sz="4000" spc="-90" dirty="0">
                <a:solidFill>
                  <a:srgbClr val="097BB8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7BB8"/>
                </a:solidFill>
                <a:latin typeface="Arial"/>
                <a:cs typeface="Arial"/>
              </a:rPr>
              <a:t>Broker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1107439"/>
            <a:ext cx="8187055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9875" indent="-3429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arlito"/>
                <a:cs typeface="Carlito"/>
              </a:rPr>
              <a:t>Cloud </a:t>
            </a:r>
            <a:r>
              <a:rPr sz="2000" b="1" i="1" spc="-5" dirty="0">
                <a:latin typeface="Carlito"/>
                <a:cs typeface="Carlito"/>
              </a:rPr>
              <a:t>Auditor: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party that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conduct independent assessment of </a:t>
            </a:r>
            <a:r>
              <a:rPr sz="2000" dirty="0">
                <a:latin typeface="Carlito"/>
                <a:cs typeface="Carlito"/>
              </a:rPr>
              <a:t>cloud  services,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operations, </a:t>
            </a:r>
            <a:r>
              <a:rPr sz="2000" spc="-5" dirty="0">
                <a:latin typeface="Carlito"/>
                <a:cs typeface="Carlito"/>
              </a:rPr>
              <a:t>performance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security of </a:t>
            </a:r>
            <a:r>
              <a:rPr sz="2000" dirty="0">
                <a:latin typeface="Carlito"/>
                <a:cs typeface="Carlito"/>
              </a:rPr>
              <a:t>the  cloud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implementation.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rlito"/>
              <a:cs typeface="Carlito"/>
            </a:endParaRPr>
          </a:p>
          <a:p>
            <a:pPr marL="355600" marR="3397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 cloud </a:t>
            </a:r>
            <a:r>
              <a:rPr sz="2000" spc="-5" dirty="0">
                <a:latin typeface="Carlito"/>
                <a:cs typeface="Carlito"/>
              </a:rPr>
              <a:t>auditor can </a:t>
            </a:r>
            <a:r>
              <a:rPr sz="2000" spc="-15" dirty="0">
                <a:latin typeface="Carlito"/>
                <a:cs typeface="Carlito"/>
              </a:rPr>
              <a:t>evaluate </a:t>
            </a:r>
            <a:r>
              <a:rPr sz="2000" dirty="0">
                <a:latin typeface="Carlito"/>
                <a:cs typeface="Carlito"/>
              </a:rPr>
              <a:t>the services </a:t>
            </a:r>
            <a:r>
              <a:rPr sz="2000" spc="-10" dirty="0">
                <a:latin typeface="Carlito"/>
                <a:cs typeface="Carlito"/>
              </a:rPr>
              <a:t>provided by </a:t>
            </a:r>
            <a:r>
              <a:rPr sz="2000" dirty="0">
                <a:latin typeface="Carlito"/>
                <a:cs typeface="Carlito"/>
              </a:rPr>
              <a:t>a cloud </a:t>
            </a:r>
            <a:r>
              <a:rPr sz="2000" spc="-10" dirty="0">
                <a:latin typeface="Carlito"/>
                <a:cs typeface="Carlito"/>
              </a:rPr>
              <a:t>provider </a:t>
            </a:r>
            <a:r>
              <a:rPr sz="2000" dirty="0">
                <a:latin typeface="Carlito"/>
                <a:cs typeface="Carlito"/>
              </a:rPr>
              <a:t>in  </a:t>
            </a:r>
            <a:r>
              <a:rPr sz="2000" spc="-10" dirty="0">
                <a:latin typeface="Carlito"/>
                <a:cs typeface="Carlito"/>
              </a:rPr>
              <a:t>terms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i="1" spc="-5" dirty="0">
                <a:latin typeface="Carlito"/>
                <a:cs typeface="Carlito"/>
              </a:rPr>
              <a:t>security controls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privacy impact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performance</a:t>
            </a:r>
            <a:r>
              <a:rPr sz="2000" spc="-5" dirty="0">
                <a:latin typeface="Carlito"/>
                <a:cs typeface="Carlito"/>
              </a:rPr>
              <a:t>,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marL="756285" marR="223520" indent="-287020">
              <a:lnSpc>
                <a:spcPct val="100000"/>
              </a:lnSpc>
              <a:spcBef>
                <a:spcPts val="605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10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security </a:t>
            </a:r>
            <a:r>
              <a:rPr sz="1800" dirty="0">
                <a:latin typeface="Carlito"/>
                <a:cs typeface="Carlito"/>
              </a:rPr>
              <a:t>auditing, a </a:t>
            </a:r>
            <a:r>
              <a:rPr sz="1800" spc="-5" dirty="0">
                <a:latin typeface="Carlito"/>
                <a:cs typeface="Carlito"/>
              </a:rPr>
              <a:t>cloud auditor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assessment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security  </a:t>
            </a:r>
            <a:r>
              <a:rPr sz="1800" spc="-15" dirty="0">
                <a:latin typeface="Carlito"/>
                <a:cs typeface="Carlito"/>
              </a:rPr>
              <a:t>controls </a:t>
            </a:r>
            <a:r>
              <a:rPr sz="1800" dirty="0">
                <a:latin typeface="Carlito"/>
                <a:cs typeface="Carlito"/>
              </a:rPr>
              <a:t>in the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10" dirty="0">
                <a:latin typeface="Carlito"/>
                <a:cs typeface="Carlito"/>
              </a:rPr>
              <a:t>to determine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extent </a:t>
            </a:r>
            <a:r>
              <a:rPr sz="1800" spc="-10" dirty="0">
                <a:latin typeface="Carlito"/>
                <a:cs typeface="Carlito"/>
              </a:rPr>
              <a:t>to which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5" dirty="0">
                <a:latin typeface="Carlito"/>
                <a:cs typeface="Carlito"/>
              </a:rPr>
              <a:t>controls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implemented </a:t>
            </a:r>
            <a:r>
              <a:rPr sz="1800" spc="-25" dirty="0">
                <a:latin typeface="Carlito"/>
                <a:cs typeface="Carlito"/>
              </a:rPr>
              <a:t>correctly, </a:t>
            </a:r>
            <a:r>
              <a:rPr sz="1800" spc="-10" dirty="0">
                <a:latin typeface="Carlito"/>
                <a:cs typeface="Carlito"/>
              </a:rPr>
              <a:t>operating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intended,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producing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desired outcome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respect to </a:t>
            </a:r>
            <a:r>
              <a:rPr sz="1800" spc="-5" dirty="0">
                <a:latin typeface="Carlito"/>
                <a:cs typeface="Carlito"/>
              </a:rPr>
              <a:t>meeting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security </a:t>
            </a:r>
            <a:r>
              <a:rPr sz="1800" spc="-10" dirty="0">
                <a:latin typeface="Carlito"/>
                <a:cs typeface="Carlito"/>
              </a:rPr>
              <a:t>requirements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the  </a:t>
            </a:r>
            <a:r>
              <a:rPr sz="1800" spc="-15" dirty="0">
                <a:latin typeface="Carlito"/>
                <a:cs typeface="Carlito"/>
              </a:rPr>
              <a:t>system.</a:t>
            </a:r>
            <a:endParaRPr sz="1800">
              <a:latin typeface="Carlito"/>
              <a:cs typeface="Carlito"/>
            </a:endParaRPr>
          </a:p>
          <a:p>
            <a:pPr marL="355600" marR="24765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Auditing </a:t>
            </a:r>
            <a:r>
              <a:rPr sz="2000" dirty="0">
                <a:latin typeface="Carlito"/>
                <a:cs typeface="Carlito"/>
              </a:rPr>
              <a:t>is especially </a:t>
            </a:r>
            <a:r>
              <a:rPr sz="2000" spc="-10" dirty="0">
                <a:latin typeface="Carlito"/>
                <a:cs typeface="Carlito"/>
              </a:rPr>
              <a:t>important </a:t>
            </a:r>
            <a:r>
              <a:rPr sz="2000" spc="-15" dirty="0">
                <a:latin typeface="Carlito"/>
                <a:cs typeface="Carlito"/>
              </a:rPr>
              <a:t>for federal </a:t>
            </a:r>
            <a:r>
              <a:rPr sz="2000" spc="-5" dirty="0">
                <a:latin typeface="Carlito"/>
                <a:cs typeface="Carlito"/>
              </a:rPr>
              <a:t>agencies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“agencies </a:t>
            </a:r>
            <a:r>
              <a:rPr sz="2000" spc="-5" dirty="0">
                <a:latin typeface="Carlito"/>
                <a:cs typeface="Carlito"/>
              </a:rPr>
              <a:t>should  </a:t>
            </a:r>
            <a:r>
              <a:rPr sz="2000" dirty="0">
                <a:latin typeface="Carlito"/>
                <a:cs typeface="Carlito"/>
              </a:rPr>
              <a:t>include a </a:t>
            </a:r>
            <a:r>
              <a:rPr sz="2000" spc="-5" dirty="0">
                <a:latin typeface="Carlito"/>
                <a:cs typeface="Carlito"/>
              </a:rPr>
              <a:t>contractual </a:t>
            </a:r>
            <a:r>
              <a:rPr sz="2000" dirty="0">
                <a:latin typeface="Carlito"/>
                <a:cs typeface="Carlito"/>
              </a:rPr>
              <a:t>clause enabling </a:t>
            </a:r>
            <a:r>
              <a:rPr sz="2000" spc="-5" dirty="0">
                <a:latin typeface="Carlito"/>
                <a:cs typeface="Carlito"/>
              </a:rPr>
              <a:t>third parties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assess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security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controls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cloud </a:t>
            </a:r>
            <a:r>
              <a:rPr sz="2000" spc="-15" dirty="0">
                <a:latin typeface="Carlito"/>
                <a:cs typeface="Carlito"/>
              </a:rPr>
              <a:t>providers” </a:t>
            </a:r>
            <a:r>
              <a:rPr sz="2000" spc="-5" dirty="0">
                <a:latin typeface="Carlito"/>
                <a:cs typeface="Carlito"/>
              </a:rPr>
              <a:t>(</a:t>
            </a:r>
            <a:r>
              <a:rPr sz="2000" i="1" spc="-5" dirty="0">
                <a:latin typeface="Carlito"/>
                <a:cs typeface="Carlito"/>
              </a:rPr>
              <a:t>Federal Cloud Computing </a:t>
            </a:r>
            <a:r>
              <a:rPr sz="2000" i="1" spc="-15" dirty="0">
                <a:latin typeface="Carlito"/>
                <a:cs typeface="Carlito"/>
              </a:rPr>
              <a:t>Strategy, </a:t>
            </a:r>
            <a:r>
              <a:rPr sz="2000" i="1" spc="-10" dirty="0">
                <a:latin typeface="Carlito"/>
                <a:cs typeface="Carlito"/>
              </a:rPr>
              <a:t>Feb.</a:t>
            </a:r>
            <a:r>
              <a:rPr sz="2000" i="1" spc="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2011</a:t>
            </a:r>
            <a:r>
              <a:rPr sz="2000" dirty="0">
                <a:latin typeface="Carlito"/>
                <a:cs typeface="Carlito"/>
              </a:rPr>
              <a:t>.).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5560" y="207263"/>
            <a:ext cx="4026408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8073" y="342976"/>
            <a:ext cx="338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97BB8"/>
                </a:solidFill>
                <a:latin typeface="Arial"/>
                <a:cs typeface="Arial"/>
              </a:rPr>
              <a:t>Cloud</a:t>
            </a:r>
            <a:r>
              <a:rPr sz="4000" spc="-210" dirty="0">
                <a:solidFill>
                  <a:srgbClr val="097BB8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7BB8"/>
                </a:solidFill>
                <a:latin typeface="Arial"/>
                <a:cs typeface="Arial"/>
              </a:rPr>
              <a:t>Auditor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6623" y="502526"/>
            <a:ext cx="3771900" cy="46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857" y="361569"/>
            <a:ext cx="381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97BB8"/>
                </a:solidFill>
                <a:latin typeface="Arial"/>
                <a:cs typeface="Arial"/>
              </a:rPr>
              <a:t>Mapping</a:t>
            </a:r>
            <a:r>
              <a:rPr sz="3600" spc="-40" dirty="0">
                <a:solidFill>
                  <a:srgbClr val="097BB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97BB8"/>
                </a:solidFill>
                <a:latin typeface="Arial"/>
                <a:cs typeface="Arial"/>
              </a:rPr>
              <a:t>Process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063" y="6374702"/>
            <a:ext cx="68510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Laboratory 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Clo</a:t>
            </a:r>
            <a:r>
              <a:rPr sz="1800" spc="-292" baseline="11574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292" baseline="11574" dirty="0">
                <a:solidFill>
                  <a:srgbClr val="888888"/>
                </a:solidFill>
                <a:latin typeface="Arial"/>
                <a:cs typeface="Arial"/>
              </a:rPr>
              <a:t>0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757" y="5664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480" y="1145285"/>
            <a:ext cx="672655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What is </a:t>
            </a:r>
            <a:r>
              <a:rPr sz="1800" spc="-10" dirty="0">
                <a:latin typeface="Carlito"/>
                <a:cs typeface="Carlito"/>
              </a:rPr>
              <a:t>your </a:t>
            </a:r>
            <a:r>
              <a:rPr sz="1800" spc="-15" dirty="0">
                <a:latin typeface="Carlito"/>
                <a:cs typeface="Carlito"/>
              </a:rPr>
              <a:t>role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Reference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Architecture?</a:t>
            </a:r>
            <a:endParaRPr sz="18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rlito"/>
                <a:cs typeface="Carlito"/>
              </a:rPr>
              <a:t>Cloud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Provider</a:t>
            </a:r>
            <a:endParaRPr sz="18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rlito"/>
                <a:cs typeface="Carlito"/>
              </a:rPr>
              <a:t>Auditor</a:t>
            </a:r>
            <a:endParaRPr sz="18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20" dirty="0">
                <a:latin typeface="Carlito"/>
                <a:cs typeface="Carlito"/>
              </a:rPr>
              <a:t>Broker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Identify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major activities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given </a:t>
            </a:r>
            <a:r>
              <a:rPr sz="1800" spc="-15" dirty="0">
                <a:latin typeface="Carlito"/>
                <a:cs typeface="Carlito"/>
              </a:rPr>
              <a:t>role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NIST </a:t>
            </a:r>
            <a:r>
              <a:rPr sz="1800" spc="-35" dirty="0">
                <a:latin typeface="Carlito"/>
                <a:cs typeface="Carlito"/>
              </a:rPr>
              <a:t>Taxonomy 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Cloud Computing. </a:t>
            </a:r>
            <a:r>
              <a:rPr sz="1800" spc="-10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Cloud </a:t>
            </a:r>
            <a:r>
              <a:rPr sz="1800" spc="-10" dirty="0">
                <a:latin typeface="Carlito"/>
                <a:cs typeface="Carlito"/>
              </a:rPr>
              <a:t>Provider there are </a:t>
            </a:r>
            <a:r>
              <a:rPr sz="1800" dirty="0">
                <a:latin typeface="Carlito"/>
                <a:cs typeface="Carlito"/>
              </a:rPr>
              <a:t>5 </a:t>
            </a:r>
            <a:r>
              <a:rPr sz="1800" spc="-5" dirty="0">
                <a:latin typeface="Carlito"/>
                <a:cs typeface="Carlito"/>
              </a:rPr>
              <a:t>major </a:t>
            </a:r>
            <a:r>
              <a:rPr sz="1800" spc="5" dirty="0">
                <a:latin typeface="Carlito"/>
                <a:cs typeface="Carlito"/>
              </a:rPr>
              <a:t>sub-  </a:t>
            </a:r>
            <a:r>
              <a:rPr sz="1800" spc="-10" dirty="0">
                <a:latin typeface="Carlito"/>
                <a:cs typeface="Carlito"/>
              </a:rPr>
              <a:t>roles</a:t>
            </a:r>
            <a:endParaRPr sz="18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Deployment</a:t>
            </a:r>
            <a:endParaRPr sz="180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Orchestration</a:t>
            </a:r>
            <a:endParaRPr sz="180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800" spc="-5" dirty="0">
                <a:latin typeface="Carlito"/>
                <a:cs typeface="Carlito"/>
              </a:rPr>
              <a:t>Cloud Service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800" spc="-5" dirty="0">
                <a:latin typeface="Carlito"/>
                <a:cs typeface="Carlito"/>
              </a:rPr>
              <a:t>Security</a:t>
            </a:r>
            <a:endParaRPr sz="180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800" spc="-10" dirty="0">
                <a:latin typeface="Carlito"/>
                <a:cs typeface="Carlito"/>
              </a:rPr>
              <a:t>Privacy</a:t>
            </a:r>
            <a:endParaRPr sz="1800">
              <a:latin typeface="Carlito"/>
              <a:cs typeface="Carlito"/>
            </a:endParaRPr>
          </a:p>
          <a:p>
            <a:pPr marL="355600" marR="40132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Identify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major components of </a:t>
            </a:r>
            <a:r>
              <a:rPr sz="1800" spc="-10" dirty="0">
                <a:latin typeface="Carlito"/>
                <a:cs typeface="Carlito"/>
              </a:rPr>
              <a:t>your architecture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find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similar component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NIST </a:t>
            </a:r>
            <a:r>
              <a:rPr sz="1800" spc="-15" dirty="0">
                <a:latin typeface="Carlito"/>
                <a:cs typeface="Carlito"/>
              </a:rPr>
              <a:t>Reference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Architecture</a:t>
            </a:r>
            <a:endParaRPr sz="18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Orchestration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0879" y="5260975"/>
            <a:ext cx="4318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Identify </a:t>
            </a:r>
            <a:r>
              <a:rPr sz="1800" spc="-10" dirty="0">
                <a:latin typeface="Carlito"/>
                <a:cs typeface="Carlito"/>
              </a:rPr>
              <a:t>your </a:t>
            </a:r>
            <a:r>
              <a:rPr sz="1800" spc="-15" dirty="0">
                <a:latin typeface="Carlito"/>
                <a:cs typeface="Carlito"/>
              </a:rPr>
              <a:t>physical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resources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Methods of </a:t>
            </a:r>
            <a:r>
              <a:rPr sz="1800" spc="-10" dirty="0">
                <a:latin typeface="Carlito"/>
                <a:cs typeface="Carlito"/>
              </a:rPr>
              <a:t>control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resource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abstraction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" y="277366"/>
            <a:ext cx="8403590" cy="6532245"/>
            <a:chOff x="254508" y="277366"/>
            <a:chExt cx="8403590" cy="6532245"/>
          </a:xfrm>
        </p:grpSpPr>
        <p:sp>
          <p:nvSpPr>
            <p:cNvPr id="3" name="object 3"/>
            <p:cNvSpPr/>
            <p:nvPr/>
          </p:nvSpPr>
          <p:spPr>
            <a:xfrm>
              <a:off x="562356" y="277366"/>
              <a:ext cx="8095488" cy="6495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04799"/>
              <a:ext cx="8001000" cy="640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04799"/>
              <a:ext cx="8001000" cy="6400800"/>
            </a:xfrm>
            <a:custGeom>
              <a:avLst/>
              <a:gdLst/>
              <a:ahLst/>
              <a:cxnLst/>
              <a:rect l="l" t="t" r="r" b="b"/>
              <a:pathLst>
                <a:path w="8001000" h="6400800">
                  <a:moveTo>
                    <a:pt x="0" y="290829"/>
                  </a:moveTo>
                  <a:lnTo>
                    <a:pt x="3806" y="243647"/>
                  </a:lnTo>
                  <a:lnTo>
                    <a:pt x="14827" y="198892"/>
                  </a:lnTo>
                  <a:lnTo>
                    <a:pt x="32463" y="157161"/>
                  </a:lnTo>
                  <a:lnTo>
                    <a:pt x="56116" y="119054"/>
                  </a:lnTo>
                  <a:lnTo>
                    <a:pt x="85186" y="85169"/>
                  </a:lnTo>
                  <a:lnTo>
                    <a:pt x="119076" y="56103"/>
                  </a:lnTo>
                  <a:lnTo>
                    <a:pt x="157187" y="32455"/>
                  </a:lnTo>
                  <a:lnTo>
                    <a:pt x="198919" y="14823"/>
                  </a:lnTo>
                  <a:lnTo>
                    <a:pt x="243675" y="3805"/>
                  </a:lnTo>
                  <a:lnTo>
                    <a:pt x="290855" y="0"/>
                  </a:lnTo>
                  <a:lnTo>
                    <a:pt x="7710170" y="0"/>
                  </a:lnTo>
                  <a:lnTo>
                    <a:pt x="7757352" y="3805"/>
                  </a:lnTo>
                  <a:lnTo>
                    <a:pt x="7802107" y="14823"/>
                  </a:lnTo>
                  <a:lnTo>
                    <a:pt x="7843838" y="32455"/>
                  </a:lnTo>
                  <a:lnTo>
                    <a:pt x="7881945" y="56103"/>
                  </a:lnTo>
                  <a:lnTo>
                    <a:pt x="7915830" y="85169"/>
                  </a:lnTo>
                  <a:lnTo>
                    <a:pt x="7944896" y="119054"/>
                  </a:lnTo>
                  <a:lnTo>
                    <a:pt x="7968544" y="157161"/>
                  </a:lnTo>
                  <a:lnTo>
                    <a:pt x="7986176" y="198892"/>
                  </a:lnTo>
                  <a:lnTo>
                    <a:pt x="7997194" y="243647"/>
                  </a:lnTo>
                  <a:lnTo>
                    <a:pt x="8001000" y="290829"/>
                  </a:lnTo>
                  <a:lnTo>
                    <a:pt x="8001000" y="6109944"/>
                  </a:lnTo>
                  <a:lnTo>
                    <a:pt x="7997194" y="6157124"/>
                  </a:lnTo>
                  <a:lnTo>
                    <a:pt x="7986176" y="6201880"/>
                  </a:lnTo>
                  <a:lnTo>
                    <a:pt x="7968544" y="6243612"/>
                  </a:lnTo>
                  <a:lnTo>
                    <a:pt x="7944896" y="6281723"/>
                  </a:lnTo>
                  <a:lnTo>
                    <a:pt x="7915830" y="6315613"/>
                  </a:lnTo>
                  <a:lnTo>
                    <a:pt x="7881945" y="6344683"/>
                  </a:lnTo>
                  <a:lnTo>
                    <a:pt x="7843838" y="6368336"/>
                  </a:lnTo>
                  <a:lnTo>
                    <a:pt x="7802107" y="6385972"/>
                  </a:lnTo>
                  <a:lnTo>
                    <a:pt x="7757352" y="6396993"/>
                  </a:lnTo>
                  <a:lnTo>
                    <a:pt x="7710170" y="6400800"/>
                  </a:lnTo>
                  <a:lnTo>
                    <a:pt x="290855" y="6400800"/>
                  </a:lnTo>
                  <a:lnTo>
                    <a:pt x="243675" y="6396993"/>
                  </a:lnTo>
                  <a:lnTo>
                    <a:pt x="198919" y="6385972"/>
                  </a:lnTo>
                  <a:lnTo>
                    <a:pt x="157187" y="6368336"/>
                  </a:lnTo>
                  <a:lnTo>
                    <a:pt x="119076" y="6344683"/>
                  </a:lnTo>
                  <a:lnTo>
                    <a:pt x="85186" y="6315613"/>
                  </a:lnTo>
                  <a:lnTo>
                    <a:pt x="56116" y="6281723"/>
                  </a:lnTo>
                  <a:lnTo>
                    <a:pt x="32463" y="6243612"/>
                  </a:lnTo>
                  <a:lnTo>
                    <a:pt x="14827" y="6201880"/>
                  </a:lnTo>
                  <a:lnTo>
                    <a:pt x="3806" y="6157124"/>
                  </a:lnTo>
                  <a:lnTo>
                    <a:pt x="0" y="6109944"/>
                  </a:lnTo>
                  <a:lnTo>
                    <a:pt x="0" y="290829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4287" y="492404"/>
              <a:ext cx="2071497" cy="4787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3790" y="517905"/>
            <a:ext cx="2207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Cloud</a:t>
            </a:r>
            <a:r>
              <a:rPr sz="2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Provider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719" y="987552"/>
            <a:ext cx="3203575" cy="5499100"/>
            <a:chOff x="807719" y="987552"/>
            <a:chExt cx="3203575" cy="5499100"/>
          </a:xfrm>
        </p:grpSpPr>
        <p:sp>
          <p:nvSpPr>
            <p:cNvPr id="9" name="object 9"/>
            <p:cNvSpPr/>
            <p:nvPr/>
          </p:nvSpPr>
          <p:spPr>
            <a:xfrm>
              <a:off x="807719" y="987552"/>
              <a:ext cx="3203448" cy="54985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199" y="1018286"/>
              <a:ext cx="3088005" cy="5382895"/>
            </a:xfrm>
            <a:custGeom>
              <a:avLst/>
              <a:gdLst/>
              <a:ahLst/>
              <a:cxnLst/>
              <a:rect l="l" t="t" r="r" b="b"/>
              <a:pathLst>
                <a:path w="3088004" h="5382895">
                  <a:moveTo>
                    <a:pt x="2901441" y="0"/>
                  </a:moveTo>
                  <a:lnTo>
                    <a:pt x="186512" y="0"/>
                  </a:lnTo>
                  <a:lnTo>
                    <a:pt x="136929" y="6666"/>
                  </a:lnTo>
                  <a:lnTo>
                    <a:pt x="92375" y="25479"/>
                  </a:lnTo>
                  <a:lnTo>
                    <a:pt x="54627" y="54657"/>
                  </a:lnTo>
                  <a:lnTo>
                    <a:pt x="25463" y="92418"/>
                  </a:lnTo>
                  <a:lnTo>
                    <a:pt x="6662" y="136980"/>
                  </a:lnTo>
                  <a:lnTo>
                    <a:pt x="0" y="186562"/>
                  </a:lnTo>
                  <a:lnTo>
                    <a:pt x="0" y="5196001"/>
                  </a:lnTo>
                  <a:lnTo>
                    <a:pt x="6662" y="5245584"/>
                  </a:lnTo>
                  <a:lnTo>
                    <a:pt x="25463" y="5290138"/>
                  </a:lnTo>
                  <a:lnTo>
                    <a:pt x="54627" y="5327886"/>
                  </a:lnTo>
                  <a:lnTo>
                    <a:pt x="92375" y="5357050"/>
                  </a:lnTo>
                  <a:lnTo>
                    <a:pt x="136929" y="5375851"/>
                  </a:lnTo>
                  <a:lnTo>
                    <a:pt x="186512" y="5382514"/>
                  </a:lnTo>
                  <a:lnTo>
                    <a:pt x="2901441" y="5382514"/>
                  </a:lnTo>
                  <a:lnTo>
                    <a:pt x="2951014" y="5375851"/>
                  </a:lnTo>
                  <a:lnTo>
                    <a:pt x="2995553" y="5357050"/>
                  </a:lnTo>
                  <a:lnTo>
                    <a:pt x="3033283" y="5327886"/>
                  </a:lnTo>
                  <a:lnTo>
                    <a:pt x="3062430" y="5290138"/>
                  </a:lnTo>
                  <a:lnTo>
                    <a:pt x="3081220" y="5245584"/>
                  </a:lnTo>
                  <a:lnTo>
                    <a:pt x="3087878" y="5196001"/>
                  </a:lnTo>
                  <a:lnTo>
                    <a:pt x="3087878" y="186562"/>
                  </a:lnTo>
                  <a:lnTo>
                    <a:pt x="3081220" y="136980"/>
                  </a:lnTo>
                  <a:lnTo>
                    <a:pt x="3062430" y="92418"/>
                  </a:lnTo>
                  <a:lnTo>
                    <a:pt x="3033283" y="54657"/>
                  </a:lnTo>
                  <a:lnTo>
                    <a:pt x="2995553" y="25479"/>
                  </a:lnTo>
                  <a:lnTo>
                    <a:pt x="2951014" y="6666"/>
                  </a:lnTo>
                  <a:lnTo>
                    <a:pt x="290144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199" y="1018286"/>
              <a:ext cx="3088005" cy="5382895"/>
            </a:xfrm>
            <a:custGeom>
              <a:avLst/>
              <a:gdLst/>
              <a:ahLst/>
              <a:cxnLst/>
              <a:rect l="l" t="t" r="r" b="b"/>
              <a:pathLst>
                <a:path w="3088004" h="5382895">
                  <a:moveTo>
                    <a:pt x="0" y="186562"/>
                  </a:moveTo>
                  <a:lnTo>
                    <a:pt x="6662" y="136980"/>
                  </a:lnTo>
                  <a:lnTo>
                    <a:pt x="25463" y="92418"/>
                  </a:lnTo>
                  <a:lnTo>
                    <a:pt x="54627" y="54657"/>
                  </a:lnTo>
                  <a:lnTo>
                    <a:pt x="92375" y="25479"/>
                  </a:lnTo>
                  <a:lnTo>
                    <a:pt x="136929" y="6666"/>
                  </a:lnTo>
                  <a:lnTo>
                    <a:pt x="186512" y="0"/>
                  </a:lnTo>
                  <a:lnTo>
                    <a:pt x="2901441" y="0"/>
                  </a:lnTo>
                  <a:lnTo>
                    <a:pt x="2951014" y="6666"/>
                  </a:lnTo>
                  <a:lnTo>
                    <a:pt x="2995553" y="25479"/>
                  </a:lnTo>
                  <a:lnTo>
                    <a:pt x="3033283" y="54657"/>
                  </a:lnTo>
                  <a:lnTo>
                    <a:pt x="3062430" y="92418"/>
                  </a:lnTo>
                  <a:lnTo>
                    <a:pt x="3081220" y="136980"/>
                  </a:lnTo>
                  <a:lnTo>
                    <a:pt x="3087878" y="186562"/>
                  </a:lnTo>
                  <a:lnTo>
                    <a:pt x="3087878" y="5196001"/>
                  </a:lnTo>
                  <a:lnTo>
                    <a:pt x="3081220" y="5245584"/>
                  </a:lnTo>
                  <a:lnTo>
                    <a:pt x="3062430" y="5290138"/>
                  </a:lnTo>
                  <a:lnTo>
                    <a:pt x="3033283" y="5327886"/>
                  </a:lnTo>
                  <a:lnTo>
                    <a:pt x="2995553" y="5357050"/>
                  </a:lnTo>
                  <a:lnTo>
                    <a:pt x="2951014" y="5375851"/>
                  </a:lnTo>
                  <a:lnTo>
                    <a:pt x="2901441" y="5382514"/>
                  </a:lnTo>
                  <a:lnTo>
                    <a:pt x="186512" y="5382514"/>
                  </a:lnTo>
                  <a:lnTo>
                    <a:pt x="136929" y="5375851"/>
                  </a:lnTo>
                  <a:lnTo>
                    <a:pt x="92375" y="5357050"/>
                  </a:lnTo>
                  <a:lnTo>
                    <a:pt x="54627" y="5327886"/>
                  </a:lnTo>
                  <a:lnTo>
                    <a:pt x="25463" y="5290138"/>
                  </a:lnTo>
                  <a:lnTo>
                    <a:pt x="6662" y="5245584"/>
                  </a:lnTo>
                  <a:lnTo>
                    <a:pt x="0" y="5196001"/>
                  </a:lnTo>
                  <a:lnTo>
                    <a:pt x="0" y="18656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6896" y="1387729"/>
              <a:ext cx="2745105" cy="2079625"/>
            </a:xfrm>
            <a:custGeom>
              <a:avLst/>
              <a:gdLst/>
              <a:ahLst/>
              <a:cxnLst/>
              <a:rect l="l" t="t" r="r" b="b"/>
              <a:pathLst>
                <a:path w="2745104" h="2079625">
                  <a:moveTo>
                    <a:pt x="2398420" y="0"/>
                  </a:moveTo>
                  <a:lnTo>
                    <a:pt x="346608" y="0"/>
                  </a:lnTo>
                  <a:lnTo>
                    <a:pt x="299572" y="3161"/>
                  </a:lnTo>
                  <a:lnTo>
                    <a:pt x="254461" y="12373"/>
                  </a:lnTo>
                  <a:lnTo>
                    <a:pt x="211687" y="27221"/>
                  </a:lnTo>
                  <a:lnTo>
                    <a:pt x="171662" y="47295"/>
                  </a:lnTo>
                  <a:lnTo>
                    <a:pt x="134800" y="72183"/>
                  </a:lnTo>
                  <a:lnTo>
                    <a:pt x="101514" y="101473"/>
                  </a:lnTo>
                  <a:lnTo>
                    <a:pt x="72216" y="134752"/>
                  </a:lnTo>
                  <a:lnTo>
                    <a:pt x="47319" y="171609"/>
                  </a:lnTo>
                  <a:lnTo>
                    <a:pt x="27236" y="211633"/>
                  </a:lnTo>
                  <a:lnTo>
                    <a:pt x="12380" y="254411"/>
                  </a:lnTo>
                  <a:lnTo>
                    <a:pt x="3163" y="299531"/>
                  </a:lnTo>
                  <a:lnTo>
                    <a:pt x="0" y="346583"/>
                  </a:lnTo>
                  <a:lnTo>
                    <a:pt x="0" y="1732788"/>
                  </a:lnTo>
                  <a:lnTo>
                    <a:pt x="3163" y="1779812"/>
                  </a:lnTo>
                  <a:lnTo>
                    <a:pt x="12380" y="1824915"/>
                  </a:lnTo>
                  <a:lnTo>
                    <a:pt x="27236" y="1867683"/>
                  </a:lnTo>
                  <a:lnTo>
                    <a:pt x="47319" y="1907704"/>
                  </a:lnTo>
                  <a:lnTo>
                    <a:pt x="72216" y="1944564"/>
                  </a:lnTo>
                  <a:lnTo>
                    <a:pt x="101514" y="1977850"/>
                  </a:lnTo>
                  <a:lnTo>
                    <a:pt x="134800" y="2007148"/>
                  </a:lnTo>
                  <a:lnTo>
                    <a:pt x="171662" y="2032047"/>
                  </a:lnTo>
                  <a:lnTo>
                    <a:pt x="211687" y="2052131"/>
                  </a:lnTo>
                  <a:lnTo>
                    <a:pt x="254461" y="2066989"/>
                  </a:lnTo>
                  <a:lnTo>
                    <a:pt x="299572" y="2076206"/>
                  </a:lnTo>
                  <a:lnTo>
                    <a:pt x="346608" y="2079371"/>
                  </a:lnTo>
                  <a:lnTo>
                    <a:pt x="2398420" y="2079371"/>
                  </a:lnTo>
                  <a:lnTo>
                    <a:pt x="2445444" y="2076206"/>
                  </a:lnTo>
                  <a:lnTo>
                    <a:pt x="2490547" y="2066989"/>
                  </a:lnTo>
                  <a:lnTo>
                    <a:pt x="2533316" y="2052131"/>
                  </a:lnTo>
                  <a:lnTo>
                    <a:pt x="2573337" y="2032047"/>
                  </a:lnTo>
                  <a:lnTo>
                    <a:pt x="2610196" y="2007148"/>
                  </a:lnTo>
                  <a:lnTo>
                    <a:pt x="2643482" y="1977850"/>
                  </a:lnTo>
                  <a:lnTo>
                    <a:pt x="2672781" y="1944564"/>
                  </a:lnTo>
                  <a:lnTo>
                    <a:pt x="2697679" y="1907704"/>
                  </a:lnTo>
                  <a:lnTo>
                    <a:pt x="2717763" y="1867683"/>
                  </a:lnTo>
                  <a:lnTo>
                    <a:pt x="2732621" y="1824915"/>
                  </a:lnTo>
                  <a:lnTo>
                    <a:pt x="2741839" y="1779812"/>
                  </a:lnTo>
                  <a:lnTo>
                    <a:pt x="2745003" y="1732788"/>
                  </a:lnTo>
                  <a:lnTo>
                    <a:pt x="2745003" y="346583"/>
                  </a:lnTo>
                  <a:lnTo>
                    <a:pt x="2741839" y="299531"/>
                  </a:lnTo>
                  <a:lnTo>
                    <a:pt x="2732621" y="254411"/>
                  </a:lnTo>
                  <a:lnTo>
                    <a:pt x="2717763" y="211633"/>
                  </a:lnTo>
                  <a:lnTo>
                    <a:pt x="2697679" y="171609"/>
                  </a:lnTo>
                  <a:lnTo>
                    <a:pt x="2672781" y="134752"/>
                  </a:lnTo>
                  <a:lnTo>
                    <a:pt x="2643482" y="101473"/>
                  </a:lnTo>
                  <a:lnTo>
                    <a:pt x="2610196" y="72183"/>
                  </a:lnTo>
                  <a:lnTo>
                    <a:pt x="2573337" y="47295"/>
                  </a:lnTo>
                  <a:lnTo>
                    <a:pt x="2533316" y="27221"/>
                  </a:lnTo>
                  <a:lnTo>
                    <a:pt x="2490547" y="12373"/>
                  </a:lnTo>
                  <a:lnTo>
                    <a:pt x="2445444" y="3161"/>
                  </a:lnTo>
                  <a:lnTo>
                    <a:pt x="23984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6896" y="1387729"/>
              <a:ext cx="2745105" cy="2079625"/>
            </a:xfrm>
            <a:custGeom>
              <a:avLst/>
              <a:gdLst/>
              <a:ahLst/>
              <a:cxnLst/>
              <a:rect l="l" t="t" r="r" b="b"/>
              <a:pathLst>
                <a:path w="2745104" h="2079625">
                  <a:moveTo>
                    <a:pt x="0" y="346583"/>
                  </a:moveTo>
                  <a:lnTo>
                    <a:pt x="3163" y="299531"/>
                  </a:lnTo>
                  <a:lnTo>
                    <a:pt x="12380" y="254411"/>
                  </a:lnTo>
                  <a:lnTo>
                    <a:pt x="27236" y="211633"/>
                  </a:lnTo>
                  <a:lnTo>
                    <a:pt x="47319" y="171609"/>
                  </a:lnTo>
                  <a:lnTo>
                    <a:pt x="72216" y="134752"/>
                  </a:lnTo>
                  <a:lnTo>
                    <a:pt x="101514" y="101473"/>
                  </a:lnTo>
                  <a:lnTo>
                    <a:pt x="134800" y="72183"/>
                  </a:lnTo>
                  <a:lnTo>
                    <a:pt x="171662" y="47295"/>
                  </a:lnTo>
                  <a:lnTo>
                    <a:pt x="211687" y="27221"/>
                  </a:lnTo>
                  <a:lnTo>
                    <a:pt x="254461" y="12373"/>
                  </a:lnTo>
                  <a:lnTo>
                    <a:pt x="299572" y="3161"/>
                  </a:lnTo>
                  <a:lnTo>
                    <a:pt x="346608" y="0"/>
                  </a:lnTo>
                  <a:lnTo>
                    <a:pt x="2398420" y="0"/>
                  </a:lnTo>
                  <a:lnTo>
                    <a:pt x="2445444" y="3161"/>
                  </a:lnTo>
                  <a:lnTo>
                    <a:pt x="2490547" y="12373"/>
                  </a:lnTo>
                  <a:lnTo>
                    <a:pt x="2533316" y="27221"/>
                  </a:lnTo>
                  <a:lnTo>
                    <a:pt x="2573337" y="47295"/>
                  </a:lnTo>
                  <a:lnTo>
                    <a:pt x="2610196" y="72183"/>
                  </a:lnTo>
                  <a:lnTo>
                    <a:pt x="2643482" y="101473"/>
                  </a:lnTo>
                  <a:lnTo>
                    <a:pt x="2672781" y="134752"/>
                  </a:lnTo>
                  <a:lnTo>
                    <a:pt x="2697679" y="171609"/>
                  </a:lnTo>
                  <a:lnTo>
                    <a:pt x="2717763" y="211633"/>
                  </a:lnTo>
                  <a:lnTo>
                    <a:pt x="2732621" y="254411"/>
                  </a:lnTo>
                  <a:lnTo>
                    <a:pt x="2741839" y="299531"/>
                  </a:lnTo>
                  <a:lnTo>
                    <a:pt x="2745003" y="346583"/>
                  </a:lnTo>
                  <a:lnTo>
                    <a:pt x="2745003" y="1732788"/>
                  </a:lnTo>
                  <a:lnTo>
                    <a:pt x="2741839" y="1779812"/>
                  </a:lnTo>
                  <a:lnTo>
                    <a:pt x="2732621" y="1824915"/>
                  </a:lnTo>
                  <a:lnTo>
                    <a:pt x="2717763" y="1867683"/>
                  </a:lnTo>
                  <a:lnTo>
                    <a:pt x="2697679" y="1907704"/>
                  </a:lnTo>
                  <a:lnTo>
                    <a:pt x="2672781" y="1944564"/>
                  </a:lnTo>
                  <a:lnTo>
                    <a:pt x="2643482" y="1977850"/>
                  </a:lnTo>
                  <a:lnTo>
                    <a:pt x="2610196" y="2007148"/>
                  </a:lnTo>
                  <a:lnTo>
                    <a:pt x="2573337" y="2032047"/>
                  </a:lnTo>
                  <a:lnTo>
                    <a:pt x="2533316" y="2052131"/>
                  </a:lnTo>
                  <a:lnTo>
                    <a:pt x="2490547" y="2066989"/>
                  </a:lnTo>
                  <a:lnTo>
                    <a:pt x="2445444" y="2076206"/>
                  </a:lnTo>
                  <a:lnTo>
                    <a:pt x="2398420" y="2079371"/>
                  </a:lnTo>
                  <a:lnTo>
                    <a:pt x="346608" y="2079371"/>
                  </a:lnTo>
                  <a:lnTo>
                    <a:pt x="299572" y="2076206"/>
                  </a:lnTo>
                  <a:lnTo>
                    <a:pt x="254461" y="2066989"/>
                  </a:lnTo>
                  <a:lnTo>
                    <a:pt x="211687" y="2052131"/>
                  </a:lnTo>
                  <a:lnTo>
                    <a:pt x="171662" y="2032047"/>
                  </a:lnTo>
                  <a:lnTo>
                    <a:pt x="134800" y="2007148"/>
                  </a:lnTo>
                  <a:lnTo>
                    <a:pt x="101514" y="1977850"/>
                  </a:lnTo>
                  <a:lnTo>
                    <a:pt x="72216" y="1944564"/>
                  </a:lnTo>
                  <a:lnTo>
                    <a:pt x="47319" y="1907704"/>
                  </a:lnTo>
                  <a:lnTo>
                    <a:pt x="27236" y="1867683"/>
                  </a:lnTo>
                  <a:lnTo>
                    <a:pt x="12380" y="1824915"/>
                  </a:lnTo>
                  <a:lnTo>
                    <a:pt x="3163" y="1779812"/>
                  </a:lnTo>
                  <a:lnTo>
                    <a:pt x="0" y="1732788"/>
                  </a:lnTo>
                  <a:lnTo>
                    <a:pt x="0" y="34658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3086" y="3695700"/>
              <a:ext cx="2745105" cy="800100"/>
            </a:xfrm>
            <a:custGeom>
              <a:avLst/>
              <a:gdLst/>
              <a:ahLst/>
              <a:cxnLst/>
              <a:rect l="l" t="t" r="r" b="b"/>
              <a:pathLst>
                <a:path w="2745104" h="800100">
                  <a:moveTo>
                    <a:pt x="2611653" y="0"/>
                  </a:moveTo>
                  <a:lnTo>
                    <a:pt x="133350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50"/>
                  </a:lnTo>
                  <a:lnTo>
                    <a:pt x="0" y="666750"/>
                  </a:lnTo>
                  <a:lnTo>
                    <a:pt x="6798" y="708903"/>
                  </a:lnTo>
                  <a:lnTo>
                    <a:pt x="25728" y="745510"/>
                  </a:lnTo>
                  <a:lnTo>
                    <a:pt x="54595" y="774374"/>
                  </a:lnTo>
                  <a:lnTo>
                    <a:pt x="91201" y="793302"/>
                  </a:lnTo>
                  <a:lnTo>
                    <a:pt x="133350" y="800100"/>
                  </a:lnTo>
                  <a:lnTo>
                    <a:pt x="2611653" y="800100"/>
                  </a:lnTo>
                  <a:lnTo>
                    <a:pt x="2653807" y="793302"/>
                  </a:lnTo>
                  <a:lnTo>
                    <a:pt x="2690413" y="774374"/>
                  </a:lnTo>
                  <a:lnTo>
                    <a:pt x="2719278" y="745510"/>
                  </a:lnTo>
                  <a:lnTo>
                    <a:pt x="2738206" y="708903"/>
                  </a:lnTo>
                  <a:lnTo>
                    <a:pt x="2745003" y="666750"/>
                  </a:lnTo>
                  <a:lnTo>
                    <a:pt x="2745003" y="133350"/>
                  </a:lnTo>
                  <a:lnTo>
                    <a:pt x="2738206" y="91196"/>
                  </a:lnTo>
                  <a:lnTo>
                    <a:pt x="2719278" y="54589"/>
                  </a:lnTo>
                  <a:lnTo>
                    <a:pt x="2690413" y="25725"/>
                  </a:lnTo>
                  <a:lnTo>
                    <a:pt x="2653807" y="6797"/>
                  </a:lnTo>
                  <a:lnTo>
                    <a:pt x="261165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086" y="3695700"/>
              <a:ext cx="2745105" cy="800100"/>
            </a:xfrm>
            <a:custGeom>
              <a:avLst/>
              <a:gdLst/>
              <a:ahLst/>
              <a:cxnLst/>
              <a:rect l="l" t="t" r="r" b="b"/>
              <a:pathLst>
                <a:path w="2745104" h="800100">
                  <a:moveTo>
                    <a:pt x="0" y="133350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50" y="0"/>
                  </a:lnTo>
                  <a:lnTo>
                    <a:pt x="2611653" y="0"/>
                  </a:lnTo>
                  <a:lnTo>
                    <a:pt x="2653807" y="6797"/>
                  </a:lnTo>
                  <a:lnTo>
                    <a:pt x="2690413" y="25725"/>
                  </a:lnTo>
                  <a:lnTo>
                    <a:pt x="2719278" y="54589"/>
                  </a:lnTo>
                  <a:lnTo>
                    <a:pt x="2738206" y="91196"/>
                  </a:lnTo>
                  <a:lnTo>
                    <a:pt x="2745003" y="133350"/>
                  </a:lnTo>
                  <a:lnTo>
                    <a:pt x="2745003" y="666750"/>
                  </a:lnTo>
                  <a:lnTo>
                    <a:pt x="2738206" y="708903"/>
                  </a:lnTo>
                  <a:lnTo>
                    <a:pt x="2719278" y="745510"/>
                  </a:lnTo>
                  <a:lnTo>
                    <a:pt x="2690413" y="774374"/>
                  </a:lnTo>
                  <a:lnTo>
                    <a:pt x="2653807" y="793302"/>
                  </a:lnTo>
                  <a:lnTo>
                    <a:pt x="2611653" y="800100"/>
                  </a:lnTo>
                  <a:lnTo>
                    <a:pt x="133350" y="800100"/>
                  </a:lnTo>
                  <a:lnTo>
                    <a:pt x="91201" y="793302"/>
                  </a:lnTo>
                  <a:lnTo>
                    <a:pt x="54595" y="774374"/>
                  </a:lnTo>
                  <a:lnTo>
                    <a:pt x="25728" y="745510"/>
                  </a:lnTo>
                  <a:lnTo>
                    <a:pt x="6798" y="708903"/>
                  </a:lnTo>
                  <a:lnTo>
                    <a:pt x="0" y="6667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5C46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5105" y="3794505"/>
            <a:ext cx="2439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Resource Abstraction</a:t>
            </a:r>
            <a:r>
              <a:rPr sz="1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5360" y="4696967"/>
            <a:ext cx="2840990" cy="1694814"/>
            <a:chOff x="975360" y="4696967"/>
            <a:chExt cx="2840990" cy="1694814"/>
          </a:xfrm>
        </p:grpSpPr>
        <p:sp>
          <p:nvSpPr>
            <p:cNvPr id="18" name="object 18"/>
            <p:cNvSpPr/>
            <p:nvPr/>
          </p:nvSpPr>
          <p:spPr>
            <a:xfrm>
              <a:off x="975360" y="4696967"/>
              <a:ext cx="2840736" cy="1694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3086" y="4724399"/>
              <a:ext cx="2745003" cy="160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3086" y="4724399"/>
              <a:ext cx="2745105" cy="1600200"/>
            </a:xfrm>
            <a:custGeom>
              <a:avLst/>
              <a:gdLst/>
              <a:ahLst/>
              <a:cxnLst/>
              <a:rect l="l" t="t" r="r" b="b"/>
              <a:pathLst>
                <a:path w="2745104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3" y="132080"/>
                  </a:lnTo>
                  <a:lnTo>
                    <a:pt x="62726" y="94858"/>
                  </a:lnTo>
                  <a:lnTo>
                    <a:pt x="94872" y="62716"/>
                  </a:lnTo>
                  <a:lnTo>
                    <a:pt x="132098" y="36406"/>
                  </a:lnTo>
                  <a:lnTo>
                    <a:pt x="173651" y="16682"/>
                  </a:lnTo>
                  <a:lnTo>
                    <a:pt x="218778" y="4296"/>
                  </a:lnTo>
                  <a:lnTo>
                    <a:pt x="266725" y="0"/>
                  </a:lnTo>
                  <a:lnTo>
                    <a:pt x="2478303" y="0"/>
                  </a:lnTo>
                  <a:lnTo>
                    <a:pt x="2526249" y="4296"/>
                  </a:lnTo>
                  <a:lnTo>
                    <a:pt x="2571374" y="16682"/>
                  </a:lnTo>
                  <a:lnTo>
                    <a:pt x="2612923" y="36406"/>
                  </a:lnTo>
                  <a:lnTo>
                    <a:pt x="2650145" y="62716"/>
                  </a:lnTo>
                  <a:lnTo>
                    <a:pt x="2682287" y="94858"/>
                  </a:lnTo>
                  <a:lnTo>
                    <a:pt x="2708596" y="132080"/>
                  </a:lnTo>
                  <a:lnTo>
                    <a:pt x="2728320" y="173629"/>
                  </a:lnTo>
                  <a:lnTo>
                    <a:pt x="2740707" y="218753"/>
                  </a:lnTo>
                  <a:lnTo>
                    <a:pt x="2745003" y="266700"/>
                  </a:lnTo>
                  <a:lnTo>
                    <a:pt x="2745003" y="1333500"/>
                  </a:lnTo>
                  <a:lnTo>
                    <a:pt x="2740707" y="1381439"/>
                  </a:lnTo>
                  <a:lnTo>
                    <a:pt x="2728320" y="1426560"/>
                  </a:lnTo>
                  <a:lnTo>
                    <a:pt x="2708596" y="1468108"/>
                  </a:lnTo>
                  <a:lnTo>
                    <a:pt x="2682287" y="1505331"/>
                  </a:lnTo>
                  <a:lnTo>
                    <a:pt x="2650145" y="1537475"/>
                  </a:lnTo>
                  <a:lnTo>
                    <a:pt x="2612923" y="1563787"/>
                  </a:lnTo>
                  <a:lnTo>
                    <a:pt x="2571374" y="1583514"/>
                  </a:lnTo>
                  <a:lnTo>
                    <a:pt x="2526249" y="1595903"/>
                  </a:lnTo>
                  <a:lnTo>
                    <a:pt x="2478303" y="1600200"/>
                  </a:lnTo>
                  <a:lnTo>
                    <a:pt x="266725" y="1600200"/>
                  </a:lnTo>
                  <a:lnTo>
                    <a:pt x="218778" y="1595903"/>
                  </a:lnTo>
                  <a:lnTo>
                    <a:pt x="173651" y="1583514"/>
                  </a:lnTo>
                  <a:lnTo>
                    <a:pt x="132098" y="1563787"/>
                  </a:lnTo>
                  <a:lnTo>
                    <a:pt x="94872" y="1537475"/>
                  </a:lnTo>
                  <a:lnTo>
                    <a:pt x="62726" y="1505331"/>
                  </a:lnTo>
                  <a:lnTo>
                    <a:pt x="36413" y="1468108"/>
                  </a:lnTo>
                  <a:lnTo>
                    <a:pt x="16685" y="1426560"/>
                  </a:lnTo>
                  <a:lnTo>
                    <a:pt x="4296" y="1381439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8521" y="5169915"/>
              <a:ext cx="2434590" cy="393065"/>
            </a:xfrm>
            <a:custGeom>
              <a:avLst/>
              <a:gdLst/>
              <a:ahLst/>
              <a:cxnLst/>
              <a:rect l="l" t="t" r="r" b="b"/>
              <a:pathLst>
                <a:path w="2434590" h="393064">
                  <a:moveTo>
                    <a:pt x="2368715" y="0"/>
                  </a:moveTo>
                  <a:lnTo>
                    <a:pt x="65443" y="0"/>
                  </a:lnTo>
                  <a:lnTo>
                    <a:pt x="39969" y="5147"/>
                  </a:lnTo>
                  <a:lnTo>
                    <a:pt x="19167" y="19176"/>
                  </a:lnTo>
                  <a:lnTo>
                    <a:pt x="5142" y="39969"/>
                  </a:lnTo>
                  <a:lnTo>
                    <a:pt x="0" y="65404"/>
                  </a:lnTo>
                  <a:lnTo>
                    <a:pt x="0" y="327278"/>
                  </a:lnTo>
                  <a:lnTo>
                    <a:pt x="5142" y="352714"/>
                  </a:lnTo>
                  <a:lnTo>
                    <a:pt x="19167" y="373506"/>
                  </a:lnTo>
                  <a:lnTo>
                    <a:pt x="39969" y="387536"/>
                  </a:lnTo>
                  <a:lnTo>
                    <a:pt x="65443" y="392683"/>
                  </a:lnTo>
                  <a:lnTo>
                    <a:pt x="2368715" y="392683"/>
                  </a:lnTo>
                  <a:lnTo>
                    <a:pt x="2394150" y="387536"/>
                  </a:lnTo>
                  <a:lnTo>
                    <a:pt x="2414943" y="373506"/>
                  </a:lnTo>
                  <a:lnTo>
                    <a:pt x="2428972" y="352714"/>
                  </a:lnTo>
                  <a:lnTo>
                    <a:pt x="2434120" y="327278"/>
                  </a:lnTo>
                  <a:lnTo>
                    <a:pt x="2434120" y="65404"/>
                  </a:lnTo>
                  <a:lnTo>
                    <a:pt x="2428972" y="39969"/>
                  </a:lnTo>
                  <a:lnTo>
                    <a:pt x="2414943" y="19176"/>
                  </a:lnTo>
                  <a:lnTo>
                    <a:pt x="2394150" y="5147"/>
                  </a:lnTo>
                  <a:lnTo>
                    <a:pt x="236871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8521" y="5169915"/>
              <a:ext cx="2434590" cy="393065"/>
            </a:xfrm>
            <a:custGeom>
              <a:avLst/>
              <a:gdLst/>
              <a:ahLst/>
              <a:cxnLst/>
              <a:rect l="l" t="t" r="r" b="b"/>
              <a:pathLst>
                <a:path w="2434590" h="393064">
                  <a:moveTo>
                    <a:pt x="0" y="65404"/>
                  </a:moveTo>
                  <a:lnTo>
                    <a:pt x="5142" y="39969"/>
                  </a:lnTo>
                  <a:lnTo>
                    <a:pt x="19167" y="19176"/>
                  </a:lnTo>
                  <a:lnTo>
                    <a:pt x="39969" y="5147"/>
                  </a:lnTo>
                  <a:lnTo>
                    <a:pt x="65443" y="0"/>
                  </a:lnTo>
                  <a:lnTo>
                    <a:pt x="2368715" y="0"/>
                  </a:lnTo>
                  <a:lnTo>
                    <a:pt x="2394150" y="5147"/>
                  </a:lnTo>
                  <a:lnTo>
                    <a:pt x="2414943" y="19176"/>
                  </a:lnTo>
                  <a:lnTo>
                    <a:pt x="2428972" y="39969"/>
                  </a:lnTo>
                  <a:lnTo>
                    <a:pt x="2434120" y="65404"/>
                  </a:lnTo>
                  <a:lnTo>
                    <a:pt x="2434120" y="327278"/>
                  </a:lnTo>
                  <a:lnTo>
                    <a:pt x="2428972" y="352714"/>
                  </a:lnTo>
                  <a:lnTo>
                    <a:pt x="2414943" y="373506"/>
                  </a:lnTo>
                  <a:lnTo>
                    <a:pt x="2394150" y="387536"/>
                  </a:lnTo>
                  <a:lnTo>
                    <a:pt x="2368715" y="392683"/>
                  </a:lnTo>
                  <a:lnTo>
                    <a:pt x="65443" y="392683"/>
                  </a:lnTo>
                  <a:lnTo>
                    <a:pt x="39969" y="387536"/>
                  </a:lnTo>
                  <a:lnTo>
                    <a:pt x="19167" y="373506"/>
                  </a:lnTo>
                  <a:lnTo>
                    <a:pt x="5142" y="352714"/>
                  </a:lnTo>
                  <a:lnTo>
                    <a:pt x="0" y="327278"/>
                  </a:lnTo>
                  <a:lnTo>
                    <a:pt x="0" y="65404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61363" y="4729479"/>
            <a:ext cx="2728595" cy="7727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5" dirty="0">
                <a:latin typeface="Arial"/>
                <a:cs typeface="Arial"/>
              </a:rPr>
              <a:t>Physical Resource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679450">
              <a:lnSpc>
                <a:spcPct val="100000"/>
              </a:lnSpc>
              <a:spcBef>
                <a:spcPts val="78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Hardware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65821" y="5690870"/>
            <a:ext cx="2459990" cy="418465"/>
            <a:chOff x="1165821" y="5690870"/>
            <a:chExt cx="2459990" cy="418465"/>
          </a:xfrm>
        </p:grpSpPr>
        <p:sp>
          <p:nvSpPr>
            <p:cNvPr id="25" name="object 25"/>
            <p:cNvSpPr/>
            <p:nvPr/>
          </p:nvSpPr>
          <p:spPr>
            <a:xfrm>
              <a:off x="1178521" y="5703570"/>
              <a:ext cx="2434590" cy="393065"/>
            </a:xfrm>
            <a:custGeom>
              <a:avLst/>
              <a:gdLst/>
              <a:ahLst/>
              <a:cxnLst/>
              <a:rect l="l" t="t" r="r" b="b"/>
              <a:pathLst>
                <a:path w="2434590" h="393064">
                  <a:moveTo>
                    <a:pt x="2368715" y="0"/>
                  </a:moveTo>
                  <a:lnTo>
                    <a:pt x="65443" y="0"/>
                  </a:lnTo>
                  <a:lnTo>
                    <a:pt x="39969" y="5142"/>
                  </a:lnTo>
                  <a:lnTo>
                    <a:pt x="19167" y="19167"/>
                  </a:lnTo>
                  <a:lnTo>
                    <a:pt x="5142" y="39969"/>
                  </a:lnTo>
                  <a:lnTo>
                    <a:pt x="0" y="65443"/>
                  </a:lnTo>
                  <a:lnTo>
                    <a:pt x="0" y="327215"/>
                  </a:lnTo>
                  <a:lnTo>
                    <a:pt x="5142" y="352696"/>
                  </a:lnTo>
                  <a:lnTo>
                    <a:pt x="19167" y="373502"/>
                  </a:lnTo>
                  <a:lnTo>
                    <a:pt x="39969" y="387528"/>
                  </a:lnTo>
                  <a:lnTo>
                    <a:pt x="65443" y="392671"/>
                  </a:lnTo>
                  <a:lnTo>
                    <a:pt x="2368715" y="392671"/>
                  </a:lnTo>
                  <a:lnTo>
                    <a:pt x="2394150" y="387528"/>
                  </a:lnTo>
                  <a:lnTo>
                    <a:pt x="2414943" y="373502"/>
                  </a:lnTo>
                  <a:lnTo>
                    <a:pt x="2428972" y="352696"/>
                  </a:lnTo>
                  <a:lnTo>
                    <a:pt x="2434120" y="327215"/>
                  </a:lnTo>
                  <a:lnTo>
                    <a:pt x="2434120" y="65443"/>
                  </a:lnTo>
                  <a:lnTo>
                    <a:pt x="2428972" y="39969"/>
                  </a:lnTo>
                  <a:lnTo>
                    <a:pt x="2414943" y="19167"/>
                  </a:lnTo>
                  <a:lnTo>
                    <a:pt x="2394150" y="5142"/>
                  </a:lnTo>
                  <a:lnTo>
                    <a:pt x="236871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8521" y="5703570"/>
              <a:ext cx="2434590" cy="393065"/>
            </a:xfrm>
            <a:custGeom>
              <a:avLst/>
              <a:gdLst/>
              <a:ahLst/>
              <a:cxnLst/>
              <a:rect l="l" t="t" r="r" b="b"/>
              <a:pathLst>
                <a:path w="2434590" h="393064">
                  <a:moveTo>
                    <a:pt x="0" y="65443"/>
                  </a:moveTo>
                  <a:lnTo>
                    <a:pt x="5142" y="39969"/>
                  </a:lnTo>
                  <a:lnTo>
                    <a:pt x="19167" y="19167"/>
                  </a:lnTo>
                  <a:lnTo>
                    <a:pt x="39969" y="5142"/>
                  </a:lnTo>
                  <a:lnTo>
                    <a:pt x="65443" y="0"/>
                  </a:lnTo>
                  <a:lnTo>
                    <a:pt x="2368715" y="0"/>
                  </a:lnTo>
                  <a:lnTo>
                    <a:pt x="2394150" y="5142"/>
                  </a:lnTo>
                  <a:lnTo>
                    <a:pt x="2414943" y="19167"/>
                  </a:lnTo>
                  <a:lnTo>
                    <a:pt x="2428972" y="39969"/>
                  </a:lnTo>
                  <a:lnTo>
                    <a:pt x="2434120" y="65443"/>
                  </a:lnTo>
                  <a:lnTo>
                    <a:pt x="2434120" y="327215"/>
                  </a:lnTo>
                  <a:lnTo>
                    <a:pt x="2428972" y="352696"/>
                  </a:lnTo>
                  <a:lnTo>
                    <a:pt x="2414943" y="373502"/>
                  </a:lnTo>
                  <a:lnTo>
                    <a:pt x="2394150" y="387528"/>
                  </a:lnTo>
                  <a:lnTo>
                    <a:pt x="2368715" y="392671"/>
                  </a:lnTo>
                  <a:lnTo>
                    <a:pt x="65443" y="392671"/>
                  </a:lnTo>
                  <a:lnTo>
                    <a:pt x="39969" y="387528"/>
                  </a:lnTo>
                  <a:lnTo>
                    <a:pt x="19167" y="373502"/>
                  </a:lnTo>
                  <a:lnTo>
                    <a:pt x="5142" y="352696"/>
                  </a:lnTo>
                  <a:lnTo>
                    <a:pt x="0" y="327215"/>
                  </a:lnTo>
                  <a:lnTo>
                    <a:pt x="0" y="65443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62352" y="5736132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22420" y="987552"/>
            <a:ext cx="2287905" cy="5499100"/>
            <a:chOff x="4122420" y="987552"/>
            <a:chExt cx="2287905" cy="5499100"/>
          </a:xfrm>
        </p:grpSpPr>
        <p:sp>
          <p:nvSpPr>
            <p:cNvPr id="29" name="object 29"/>
            <p:cNvSpPr/>
            <p:nvPr/>
          </p:nvSpPr>
          <p:spPr>
            <a:xfrm>
              <a:off x="4122420" y="987552"/>
              <a:ext cx="2287524" cy="54985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2900" y="1018286"/>
              <a:ext cx="2171700" cy="53825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52900" y="1018286"/>
              <a:ext cx="2171700" cy="5382895"/>
            </a:xfrm>
            <a:custGeom>
              <a:avLst/>
              <a:gdLst/>
              <a:ahLst/>
              <a:cxnLst/>
              <a:rect l="l" t="t" r="r" b="b"/>
              <a:pathLst>
                <a:path w="2171700" h="5382895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1809750" y="0"/>
                  </a:lnTo>
                  <a:lnTo>
                    <a:pt x="1858864" y="3304"/>
                  </a:lnTo>
                  <a:lnTo>
                    <a:pt x="1905970" y="12929"/>
                  </a:lnTo>
                  <a:lnTo>
                    <a:pt x="1950636" y="28444"/>
                  </a:lnTo>
                  <a:lnTo>
                    <a:pt x="1992432" y="49417"/>
                  </a:lnTo>
                  <a:lnTo>
                    <a:pt x="2030926" y="75417"/>
                  </a:lnTo>
                  <a:lnTo>
                    <a:pt x="2065686" y="106013"/>
                  </a:lnTo>
                  <a:lnTo>
                    <a:pt x="2096282" y="140773"/>
                  </a:lnTo>
                  <a:lnTo>
                    <a:pt x="2122282" y="179267"/>
                  </a:lnTo>
                  <a:lnTo>
                    <a:pt x="2143255" y="221063"/>
                  </a:lnTo>
                  <a:lnTo>
                    <a:pt x="2158770" y="265729"/>
                  </a:lnTo>
                  <a:lnTo>
                    <a:pt x="2168395" y="312835"/>
                  </a:lnTo>
                  <a:lnTo>
                    <a:pt x="2171700" y="361950"/>
                  </a:lnTo>
                  <a:lnTo>
                    <a:pt x="2171700" y="5020551"/>
                  </a:lnTo>
                  <a:lnTo>
                    <a:pt x="2168395" y="5069668"/>
                  </a:lnTo>
                  <a:lnTo>
                    <a:pt x="2158770" y="5116776"/>
                  </a:lnTo>
                  <a:lnTo>
                    <a:pt x="2143255" y="5161445"/>
                  </a:lnTo>
                  <a:lnTo>
                    <a:pt x="2122282" y="5203242"/>
                  </a:lnTo>
                  <a:lnTo>
                    <a:pt x="2096282" y="5241737"/>
                  </a:lnTo>
                  <a:lnTo>
                    <a:pt x="2065686" y="5276499"/>
                  </a:lnTo>
                  <a:lnTo>
                    <a:pt x="2030926" y="5307095"/>
                  </a:lnTo>
                  <a:lnTo>
                    <a:pt x="1992432" y="5333096"/>
                  </a:lnTo>
                  <a:lnTo>
                    <a:pt x="1950636" y="5354069"/>
                  </a:lnTo>
                  <a:lnTo>
                    <a:pt x="1905970" y="5369584"/>
                  </a:lnTo>
                  <a:lnTo>
                    <a:pt x="1858864" y="5379209"/>
                  </a:lnTo>
                  <a:lnTo>
                    <a:pt x="1809750" y="5382514"/>
                  </a:lnTo>
                  <a:lnTo>
                    <a:pt x="361950" y="5382514"/>
                  </a:lnTo>
                  <a:lnTo>
                    <a:pt x="312835" y="5379209"/>
                  </a:lnTo>
                  <a:lnTo>
                    <a:pt x="265729" y="5369584"/>
                  </a:lnTo>
                  <a:lnTo>
                    <a:pt x="221063" y="5354069"/>
                  </a:lnTo>
                  <a:lnTo>
                    <a:pt x="179267" y="5333096"/>
                  </a:lnTo>
                  <a:lnTo>
                    <a:pt x="140773" y="5307095"/>
                  </a:lnTo>
                  <a:lnTo>
                    <a:pt x="106013" y="5276499"/>
                  </a:lnTo>
                  <a:lnTo>
                    <a:pt x="75417" y="5241737"/>
                  </a:lnTo>
                  <a:lnTo>
                    <a:pt x="49417" y="5203242"/>
                  </a:lnTo>
                  <a:lnTo>
                    <a:pt x="28444" y="5161445"/>
                  </a:lnTo>
                  <a:lnTo>
                    <a:pt x="12929" y="5116776"/>
                  </a:lnTo>
                  <a:lnTo>
                    <a:pt x="3304" y="5069668"/>
                  </a:lnTo>
                  <a:lnTo>
                    <a:pt x="0" y="5020551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62202" y="890523"/>
            <a:ext cx="239903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5080" indent="-396240">
              <a:lnSpc>
                <a:spcPct val="1565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Service </a:t>
            </a:r>
            <a:r>
              <a:rPr sz="1800" b="1" spc="-5" dirty="0">
                <a:latin typeface="Arial"/>
                <a:cs typeface="Arial"/>
              </a:rPr>
              <a:t>Orchestration 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8495" y="1474978"/>
            <a:ext cx="1544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Cloud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349750" y="979932"/>
            <a:ext cx="3896995" cy="5514340"/>
            <a:chOff x="4349750" y="979932"/>
            <a:chExt cx="3896995" cy="5514340"/>
          </a:xfrm>
        </p:grpSpPr>
        <p:sp>
          <p:nvSpPr>
            <p:cNvPr id="35" name="object 35"/>
            <p:cNvSpPr/>
            <p:nvPr/>
          </p:nvSpPr>
          <p:spPr>
            <a:xfrm>
              <a:off x="6446520" y="987552"/>
              <a:ext cx="877824" cy="54985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7000" y="1018286"/>
              <a:ext cx="762000" cy="53825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77000" y="1018286"/>
              <a:ext cx="762000" cy="5382895"/>
            </a:xfrm>
            <a:custGeom>
              <a:avLst/>
              <a:gdLst/>
              <a:ahLst/>
              <a:cxnLst/>
              <a:rect l="l" t="t" r="r" b="b"/>
              <a:pathLst>
                <a:path w="762000" h="5382895">
                  <a:moveTo>
                    <a:pt x="0" y="127000"/>
                  </a:moveTo>
                  <a:lnTo>
                    <a:pt x="9985" y="77581"/>
                  </a:lnTo>
                  <a:lnTo>
                    <a:pt x="37210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18" y="9985"/>
                  </a:lnTo>
                  <a:lnTo>
                    <a:pt x="724789" y="37211"/>
                  </a:lnTo>
                  <a:lnTo>
                    <a:pt x="752014" y="77581"/>
                  </a:lnTo>
                  <a:lnTo>
                    <a:pt x="762000" y="127000"/>
                  </a:lnTo>
                  <a:lnTo>
                    <a:pt x="762000" y="5255514"/>
                  </a:lnTo>
                  <a:lnTo>
                    <a:pt x="752014" y="5304948"/>
                  </a:lnTo>
                  <a:lnTo>
                    <a:pt x="724789" y="5345317"/>
                  </a:lnTo>
                  <a:lnTo>
                    <a:pt x="684418" y="5372533"/>
                  </a:lnTo>
                  <a:lnTo>
                    <a:pt x="635000" y="5382514"/>
                  </a:lnTo>
                  <a:lnTo>
                    <a:pt x="127000" y="5382514"/>
                  </a:lnTo>
                  <a:lnTo>
                    <a:pt x="77581" y="5372533"/>
                  </a:lnTo>
                  <a:lnTo>
                    <a:pt x="37210" y="5345317"/>
                  </a:lnTo>
                  <a:lnTo>
                    <a:pt x="9985" y="5304948"/>
                  </a:lnTo>
                  <a:lnTo>
                    <a:pt x="0" y="5255514"/>
                  </a:lnTo>
                  <a:lnTo>
                    <a:pt x="0" y="12700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51776" y="979932"/>
              <a:ext cx="894587" cy="55138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91400" y="1018286"/>
              <a:ext cx="762000" cy="5382895"/>
            </a:xfrm>
            <a:custGeom>
              <a:avLst/>
              <a:gdLst/>
              <a:ahLst/>
              <a:cxnLst/>
              <a:rect l="l" t="t" r="r" b="b"/>
              <a:pathLst>
                <a:path w="762000" h="5382895">
                  <a:moveTo>
                    <a:pt x="6350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0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5255514"/>
                  </a:lnTo>
                  <a:lnTo>
                    <a:pt x="9985" y="5304948"/>
                  </a:lnTo>
                  <a:lnTo>
                    <a:pt x="37210" y="5345317"/>
                  </a:lnTo>
                  <a:lnTo>
                    <a:pt x="77581" y="5372533"/>
                  </a:lnTo>
                  <a:lnTo>
                    <a:pt x="127000" y="5382514"/>
                  </a:lnTo>
                  <a:lnTo>
                    <a:pt x="635000" y="5382514"/>
                  </a:lnTo>
                  <a:lnTo>
                    <a:pt x="684418" y="5372533"/>
                  </a:lnTo>
                  <a:lnTo>
                    <a:pt x="724789" y="5345317"/>
                  </a:lnTo>
                  <a:lnTo>
                    <a:pt x="752014" y="5304948"/>
                  </a:lnTo>
                  <a:lnTo>
                    <a:pt x="762000" y="5255514"/>
                  </a:lnTo>
                  <a:lnTo>
                    <a:pt x="762000" y="127000"/>
                  </a:lnTo>
                  <a:lnTo>
                    <a:pt x="752014" y="77581"/>
                  </a:lnTo>
                  <a:lnTo>
                    <a:pt x="724789" y="37211"/>
                  </a:lnTo>
                  <a:lnTo>
                    <a:pt x="684418" y="9985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1018286"/>
              <a:ext cx="762000" cy="5382895"/>
            </a:xfrm>
            <a:custGeom>
              <a:avLst/>
              <a:gdLst/>
              <a:ahLst/>
              <a:cxnLst/>
              <a:rect l="l" t="t" r="r" b="b"/>
              <a:pathLst>
                <a:path w="762000" h="5382895">
                  <a:moveTo>
                    <a:pt x="0" y="127000"/>
                  </a:moveTo>
                  <a:lnTo>
                    <a:pt x="9985" y="77581"/>
                  </a:lnTo>
                  <a:lnTo>
                    <a:pt x="37210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635000" y="0"/>
                  </a:lnTo>
                  <a:lnTo>
                    <a:pt x="684418" y="9985"/>
                  </a:lnTo>
                  <a:lnTo>
                    <a:pt x="724789" y="37211"/>
                  </a:lnTo>
                  <a:lnTo>
                    <a:pt x="752014" y="77581"/>
                  </a:lnTo>
                  <a:lnTo>
                    <a:pt x="762000" y="127000"/>
                  </a:lnTo>
                  <a:lnTo>
                    <a:pt x="762000" y="5255514"/>
                  </a:lnTo>
                  <a:lnTo>
                    <a:pt x="752014" y="5304948"/>
                  </a:lnTo>
                  <a:lnTo>
                    <a:pt x="724789" y="5345317"/>
                  </a:lnTo>
                  <a:lnTo>
                    <a:pt x="684418" y="5372533"/>
                  </a:lnTo>
                  <a:lnTo>
                    <a:pt x="635000" y="5382514"/>
                  </a:lnTo>
                  <a:lnTo>
                    <a:pt x="127000" y="5382514"/>
                  </a:lnTo>
                  <a:lnTo>
                    <a:pt x="77581" y="5372533"/>
                  </a:lnTo>
                  <a:lnTo>
                    <a:pt x="37210" y="5345317"/>
                  </a:lnTo>
                  <a:lnTo>
                    <a:pt x="9985" y="5304948"/>
                  </a:lnTo>
                  <a:lnTo>
                    <a:pt x="0" y="5255514"/>
                  </a:lnTo>
                  <a:lnTo>
                    <a:pt x="0" y="1270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62450" y="23622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16129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612900" y="838200"/>
                  </a:lnTo>
                  <a:lnTo>
                    <a:pt x="1657030" y="831083"/>
                  </a:lnTo>
                  <a:lnTo>
                    <a:pt x="1695376" y="811263"/>
                  </a:lnTo>
                  <a:lnTo>
                    <a:pt x="1725627" y="781031"/>
                  </a:lnTo>
                  <a:lnTo>
                    <a:pt x="1745471" y="742679"/>
                  </a:lnTo>
                  <a:lnTo>
                    <a:pt x="1752600" y="698500"/>
                  </a:lnTo>
                  <a:lnTo>
                    <a:pt x="1752600" y="139700"/>
                  </a:lnTo>
                  <a:lnTo>
                    <a:pt x="1745471" y="95520"/>
                  </a:lnTo>
                  <a:lnTo>
                    <a:pt x="1725627" y="57168"/>
                  </a:lnTo>
                  <a:lnTo>
                    <a:pt x="1695376" y="26936"/>
                  </a:lnTo>
                  <a:lnTo>
                    <a:pt x="1657030" y="7116"/>
                  </a:lnTo>
                  <a:lnTo>
                    <a:pt x="1612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2450" y="23622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612900" y="0"/>
                  </a:lnTo>
                  <a:lnTo>
                    <a:pt x="1657030" y="7116"/>
                  </a:lnTo>
                  <a:lnTo>
                    <a:pt x="1695376" y="26936"/>
                  </a:lnTo>
                  <a:lnTo>
                    <a:pt x="1725627" y="57168"/>
                  </a:lnTo>
                  <a:lnTo>
                    <a:pt x="1745471" y="95520"/>
                  </a:lnTo>
                  <a:lnTo>
                    <a:pt x="1752600" y="139700"/>
                  </a:lnTo>
                  <a:lnTo>
                    <a:pt x="1752600" y="698500"/>
                  </a:lnTo>
                  <a:lnTo>
                    <a:pt x="1745471" y="742679"/>
                  </a:lnTo>
                  <a:lnTo>
                    <a:pt x="1725627" y="781031"/>
                  </a:lnTo>
                  <a:lnTo>
                    <a:pt x="1695376" y="811263"/>
                  </a:lnTo>
                  <a:lnTo>
                    <a:pt x="1657030" y="831083"/>
                  </a:lnTo>
                  <a:lnTo>
                    <a:pt x="16129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825746" y="2479675"/>
            <a:ext cx="82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Support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349750" y="3549650"/>
            <a:ext cx="1778000" cy="863600"/>
            <a:chOff x="4349750" y="3549650"/>
            <a:chExt cx="1778000" cy="863600"/>
          </a:xfrm>
        </p:grpSpPr>
        <p:sp>
          <p:nvSpPr>
            <p:cNvPr id="45" name="object 45"/>
            <p:cNvSpPr/>
            <p:nvPr/>
          </p:nvSpPr>
          <p:spPr>
            <a:xfrm>
              <a:off x="4362450" y="356235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16129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1612900" y="838200"/>
                  </a:lnTo>
                  <a:lnTo>
                    <a:pt x="1657030" y="831071"/>
                  </a:lnTo>
                  <a:lnTo>
                    <a:pt x="1695376" y="811227"/>
                  </a:lnTo>
                  <a:lnTo>
                    <a:pt x="1725627" y="780976"/>
                  </a:lnTo>
                  <a:lnTo>
                    <a:pt x="1745471" y="742630"/>
                  </a:lnTo>
                  <a:lnTo>
                    <a:pt x="1752600" y="698500"/>
                  </a:lnTo>
                  <a:lnTo>
                    <a:pt x="1752600" y="139700"/>
                  </a:lnTo>
                  <a:lnTo>
                    <a:pt x="1745471" y="95520"/>
                  </a:lnTo>
                  <a:lnTo>
                    <a:pt x="1725627" y="57168"/>
                  </a:lnTo>
                  <a:lnTo>
                    <a:pt x="1695376" y="26936"/>
                  </a:lnTo>
                  <a:lnTo>
                    <a:pt x="1657030" y="7116"/>
                  </a:lnTo>
                  <a:lnTo>
                    <a:pt x="1612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62450" y="356235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612900" y="0"/>
                  </a:lnTo>
                  <a:lnTo>
                    <a:pt x="1657030" y="7116"/>
                  </a:lnTo>
                  <a:lnTo>
                    <a:pt x="1695376" y="26936"/>
                  </a:lnTo>
                  <a:lnTo>
                    <a:pt x="1725627" y="57168"/>
                  </a:lnTo>
                  <a:lnTo>
                    <a:pt x="1745471" y="95520"/>
                  </a:lnTo>
                  <a:lnTo>
                    <a:pt x="1752600" y="139700"/>
                  </a:lnTo>
                  <a:lnTo>
                    <a:pt x="1752600" y="698500"/>
                  </a:lnTo>
                  <a:lnTo>
                    <a:pt x="1745471" y="742630"/>
                  </a:lnTo>
                  <a:lnTo>
                    <a:pt x="1725627" y="780976"/>
                  </a:lnTo>
                  <a:lnTo>
                    <a:pt x="1695376" y="811227"/>
                  </a:lnTo>
                  <a:lnTo>
                    <a:pt x="1657030" y="831071"/>
                  </a:lnTo>
                  <a:lnTo>
                    <a:pt x="16129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589526" y="3680205"/>
            <a:ext cx="129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Provisioning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/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figu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349750" y="4738115"/>
            <a:ext cx="1778000" cy="864235"/>
            <a:chOff x="4349750" y="4738115"/>
            <a:chExt cx="1778000" cy="864235"/>
          </a:xfrm>
        </p:grpSpPr>
        <p:sp>
          <p:nvSpPr>
            <p:cNvPr id="49" name="object 49"/>
            <p:cNvSpPr/>
            <p:nvPr/>
          </p:nvSpPr>
          <p:spPr>
            <a:xfrm>
              <a:off x="4362450" y="4750815"/>
              <a:ext cx="1752600" cy="838835"/>
            </a:xfrm>
            <a:custGeom>
              <a:avLst/>
              <a:gdLst/>
              <a:ahLst/>
              <a:cxnLst/>
              <a:rect l="l" t="t" r="r" b="b"/>
              <a:pathLst>
                <a:path w="1752600" h="838835">
                  <a:moveTo>
                    <a:pt x="1612900" y="0"/>
                  </a:moveTo>
                  <a:lnTo>
                    <a:pt x="139700" y="0"/>
                  </a:lnTo>
                  <a:lnTo>
                    <a:pt x="95520" y="7128"/>
                  </a:lnTo>
                  <a:lnTo>
                    <a:pt x="57168" y="26972"/>
                  </a:lnTo>
                  <a:lnTo>
                    <a:pt x="26936" y="57223"/>
                  </a:lnTo>
                  <a:lnTo>
                    <a:pt x="7116" y="95569"/>
                  </a:lnTo>
                  <a:lnTo>
                    <a:pt x="0" y="139699"/>
                  </a:lnTo>
                  <a:lnTo>
                    <a:pt x="0" y="698499"/>
                  </a:lnTo>
                  <a:lnTo>
                    <a:pt x="7116" y="742681"/>
                  </a:lnTo>
                  <a:lnTo>
                    <a:pt x="26936" y="781036"/>
                  </a:lnTo>
                  <a:lnTo>
                    <a:pt x="57168" y="811272"/>
                  </a:lnTo>
                  <a:lnTo>
                    <a:pt x="95520" y="831095"/>
                  </a:lnTo>
                  <a:lnTo>
                    <a:pt x="139700" y="838212"/>
                  </a:lnTo>
                  <a:lnTo>
                    <a:pt x="1612900" y="838212"/>
                  </a:lnTo>
                  <a:lnTo>
                    <a:pt x="1657030" y="831095"/>
                  </a:lnTo>
                  <a:lnTo>
                    <a:pt x="1695376" y="811272"/>
                  </a:lnTo>
                  <a:lnTo>
                    <a:pt x="1725627" y="781036"/>
                  </a:lnTo>
                  <a:lnTo>
                    <a:pt x="1745471" y="742681"/>
                  </a:lnTo>
                  <a:lnTo>
                    <a:pt x="1752600" y="698499"/>
                  </a:lnTo>
                  <a:lnTo>
                    <a:pt x="1752600" y="139699"/>
                  </a:lnTo>
                  <a:lnTo>
                    <a:pt x="1745471" y="95569"/>
                  </a:lnTo>
                  <a:lnTo>
                    <a:pt x="1725627" y="57223"/>
                  </a:lnTo>
                  <a:lnTo>
                    <a:pt x="1695376" y="26972"/>
                  </a:lnTo>
                  <a:lnTo>
                    <a:pt x="1657030" y="7128"/>
                  </a:lnTo>
                  <a:lnTo>
                    <a:pt x="1612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62450" y="4750815"/>
              <a:ext cx="1752600" cy="838835"/>
            </a:xfrm>
            <a:custGeom>
              <a:avLst/>
              <a:gdLst/>
              <a:ahLst/>
              <a:cxnLst/>
              <a:rect l="l" t="t" r="r" b="b"/>
              <a:pathLst>
                <a:path w="1752600" h="838835">
                  <a:moveTo>
                    <a:pt x="0" y="139699"/>
                  </a:moveTo>
                  <a:lnTo>
                    <a:pt x="7116" y="95569"/>
                  </a:lnTo>
                  <a:lnTo>
                    <a:pt x="26936" y="57223"/>
                  </a:lnTo>
                  <a:lnTo>
                    <a:pt x="57168" y="26972"/>
                  </a:lnTo>
                  <a:lnTo>
                    <a:pt x="95520" y="7128"/>
                  </a:lnTo>
                  <a:lnTo>
                    <a:pt x="139700" y="0"/>
                  </a:lnTo>
                  <a:lnTo>
                    <a:pt x="1612900" y="0"/>
                  </a:lnTo>
                  <a:lnTo>
                    <a:pt x="1657030" y="7128"/>
                  </a:lnTo>
                  <a:lnTo>
                    <a:pt x="1695376" y="26972"/>
                  </a:lnTo>
                  <a:lnTo>
                    <a:pt x="1725627" y="57223"/>
                  </a:lnTo>
                  <a:lnTo>
                    <a:pt x="1745471" y="95569"/>
                  </a:lnTo>
                  <a:lnTo>
                    <a:pt x="1752600" y="139699"/>
                  </a:lnTo>
                  <a:lnTo>
                    <a:pt x="1752600" y="698499"/>
                  </a:lnTo>
                  <a:lnTo>
                    <a:pt x="1745471" y="742681"/>
                  </a:lnTo>
                  <a:lnTo>
                    <a:pt x="1725627" y="781036"/>
                  </a:lnTo>
                  <a:lnTo>
                    <a:pt x="1695376" y="811272"/>
                  </a:lnTo>
                  <a:lnTo>
                    <a:pt x="1657030" y="831095"/>
                  </a:lnTo>
                  <a:lnTo>
                    <a:pt x="1612900" y="838212"/>
                  </a:lnTo>
                  <a:lnTo>
                    <a:pt x="139700" y="838212"/>
                  </a:lnTo>
                  <a:lnTo>
                    <a:pt x="95520" y="831095"/>
                  </a:lnTo>
                  <a:lnTo>
                    <a:pt x="57168" y="811272"/>
                  </a:lnTo>
                  <a:lnTo>
                    <a:pt x="26936" y="781036"/>
                  </a:lnTo>
                  <a:lnTo>
                    <a:pt x="7116" y="742681"/>
                  </a:lnTo>
                  <a:lnTo>
                    <a:pt x="0" y="698499"/>
                  </a:lnTo>
                  <a:lnTo>
                    <a:pt x="0" y="139699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508753" y="4868926"/>
            <a:ext cx="146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Portability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/  I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op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abi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61872" y="1789176"/>
            <a:ext cx="2352040" cy="1597660"/>
            <a:chOff x="1261872" y="1789176"/>
            <a:chExt cx="2352040" cy="1597660"/>
          </a:xfrm>
        </p:grpSpPr>
        <p:sp>
          <p:nvSpPr>
            <p:cNvPr id="53" name="object 53"/>
            <p:cNvSpPr/>
            <p:nvPr/>
          </p:nvSpPr>
          <p:spPr>
            <a:xfrm>
              <a:off x="1261872" y="1789176"/>
              <a:ext cx="2351531" cy="15849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9497" y="1817370"/>
              <a:ext cx="2256028" cy="14897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61872" y="2334768"/>
              <a:ext cx="1787652" cy="105156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9497" y="2362200"/>
              <a:ext cx="1692528" cy="95631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74064" y="2884932"/>
              <a:ext cx="1211580" cy="5013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1321561" y="2912491"/>
            <a:ext cx="1115949" cy="4065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304734" y="1812353"/>
          <a:ext cx="2254884" cy="150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220345"/>
                <a:gridCol w="343535"/>
                <a:gridCol w="134619"/>
                <a:gridCol w="428625"/>
              </a:tblGrid>
              <a:tr h="391413">
                <a:tc gridSpan="5"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T w="9525">
                      <a:solidFill>
                        <a:srgbClr val="BD4A4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367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D4A4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</a:tr>
              <a:tr h="377063">
                <a:tc gridSpan="3">
                  <a:txBody>
                    <a:bodyPr/>
                    <a:lstStyle/>
                    <a:p>
                      <a:pPr marL="62738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PaaS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</a:tr>
              <a:tr h="1732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</a:tr>
              <a:tr h="406526"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IaaS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7C5F9F"/>
                      </a:solidFill>
                      <a:prstDash val="solid"/>
                    </a:lnL>
                    <a:lnR w="9525">
                      <a:solidFill>
                        <a:srgbClr val="7C5F9F"/>
                      </a:solidFill>
                      <a:prstDash val="solid"/>
                    </a:lnR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C5F9F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D4A47"/>
                      </a:solidFill>
                      <a:prstDash val="solid"/>
                    </a:lnL>
                    <a:lnR w="9525">
                      <a:solidFill>
                        <a:srgbClr val="BD4A47"/>
                      </a:solidFill>
                      <a:prstDash val="solid"/>
                    </a:lnR>
                    <a:lnB w="9525">
                      <a:solidFill>
                        <a:srgbClr val="BD4A4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14242" y="3260216"/>
            <a:ext cx="281305" cy="9271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28960" y="3320288"/>
            <a:ext cx="281305" cy="8324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Pri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463550"/>
            <a:ext cx="8722995" cy="6346190"/>
            <a:chOff x="177800" y="463550"/>
            <a:chExt cx="8722995" cy="6346190"/>
          </a:xfrm>
        </p:grpSpPr>
        <p:sp>
          <p:nvSpPr>
            <p:cNvPr id="3" name="object 3"/>
            <p:cNvSpPr/>
            <p:nvPr/>
          </p:nvSpPr>
          <p:spPr>
            <a:xfrm>
              <a:off x="190500" y="476250"/>
              <a:ext cx="8697595" cy="6191250"/>
            </a:xfrm>
            <a:custGeom>
              <a:avLst/>
              <a:gdLst/>
              <a:ahLst/>
              <a:cxnLst/>
              <a:rect l="l" t="t" r="r" b="b"/>
              <a:pathLst>
                <a:path w="8697595" h="6191250">
                  <a:moveTo>
                    <a:pt x="8420227" y="0"/>
                  </a:moveTo>
                  <a:lnTo>
                    <a:pt x="277495" y="0"/>
                  </a:lnTo>
                  <a:lnTo>
                    <a:pt x="227612" y="4469"/>
                  </a:lnTo>
                  <a:lnTo>
                    <a:pt x="180665" y="17357"/>
                  </a:lnTo>
                  <a:lnTo>
                    <a:pt x="137434" y="37878"/>
                  </a:lnTo>
                  <a:lnTo>
                    <a:pt x="98705" y="65252"/>
                  </a:lnTo>
                  <a:lnTo>
                    <a:pt x="65260" y="98695"/>
                  </a:lnTo>
                  <a:lnTo>
                    <a:pt x="37884" y="137423"/>
                  </a:lnTo>
                  <a:lnTo>
                    <a:pt x="17359" y="180654"/>
                  </a:lnTo>
                  <a:lnTo>
                    <a:pt x="4470" y="227606"/>
                  </a:lnTo>
                  <a:lnTo>
                    <a:pt x="0" y="277495"/>
                  </a:lnTo>
                  <a:lnTo>
                    <a:pt x="0" y="5913755"/>
                  </a:lnTo>
                  <a:lnTo>
                    <a:pt x="4470" y="5963633"/>
                  </a:lnTo>
                  <a:lnTo>
                    <a:pt x="17359" y="6010579"/>
                  </a:lnTo>
                  <a:lnTo>
                    <a:pt x="37884" y="6053809"/>
                  </a:lnTo>
                  <a:lnTo>
                    <a:pt x="65260" y="6092539"/>
                  </a:lnTo>
                  <a:lnTo>
                    <a:pt x="98705" y="6125984"/>
                  </a:lnTo>
                  <a:lnTo>
                    <a:pt x="137434" y="6153362"/>
                  </a:lnTo>
                  <a:lnTo>
                    <a:pt x="180665" y="6173888"/>
                  </a:lnTo>
                  <a:lnTo>
                    <a:pt x="227612" y="6186779"/>
                  </a:lnTo>
                  <a:lnTo>
                    <a:pt x="277495" y="6191250"/>
                  </a:lnTo>
                  <a:lnTo>
                    <a:pt x="8420227" y="6191250"/>
                  </a:lnTo>
                  <a:lnTo>
                    <a:pt x="8470077" y="6186779"/>
                  </a:lnTo>
                  <a:lnTo>
                    <a:pt x="8516999" y="6173888"/>
                  </a:lnTo>
                  <a:lnTo>
                    <a:pt x="8560209" y="6153362"/>
                  </a:lnTo>
                  <a:lnTo>
                    <a:pt x="8598921" y="6125984"/>
                  </a:lnTo>
                  <a:lnTo>
                    <a:pt x="8632353" y="6092539"/>
                  </a:lnTo>
                  <a:lnTo>
                    <a:pt x="8659720" y="6053809"/>
                  </a:lnTo>
                  <a:lnTo>
                    <a:pt x="8680239" y="6010579"/>
                  </a:lnTo>
                  <a:lnTo>
                    <a:pt x="8693125" y="5963633"/>
                  </a:lnTo>
                  <a:lnTo>
                    <a:pt x="8697595" y="5913755"/>
                  </a:lnTo>
                  <a:lnTo>
                    <a:pt x="8697595" y="277495"/>
                  </a:lnTo>
                  <a:lnTo>
                    <a:pt x="8693125" y="227606"/>
                  </a:lnTo>
                  <a:lnTo>
                    <a:pt x="8680239" y="180654"/>
                  </a:lnTo>
                  <a:lnTo>
                    <a:pt x="8659720" y="137423"/>
                  </a:lnTo>
                  <a:lnTo>
                    <a:pt x="8632353" y="98695"/>
                  </a:lnTo>
                  <a:lnTo>
                    <a:pt x="8598921" y="65252"/>
                  </a:lnTo>
                  <a:lnTo>
                    <a:pt x="8560209" y="37878"/>
                  </a:lnTo>
                  <a:lnTo>
                    <a:pt x="8516999" y="17357"/>
                  </a:lnTo>
                  <a:lnTo>
                    <a:pt x="8470077" y="4469"/>
                  </a:lnTo>
                  <a:lnTo>
                    <a:pt x="842022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00" y="476250"/>
              <a:ext cx="8697595" cy="6191250"/>
            </a:xfrm>
            <a:custGeom>
              <a:avLst/>
              <a:gdLst/>
              <a:ahLst/>
              <a:cxnLst/>
              <a:rect l="l" t="t" r="r" b="b"/>
              <a:pathLst>
                <a:path w="8697595" h="6191250">
                  <a:moveTo>
                    <a:pt x="0" y="277495"/>
                  </a:moveTo>
                  <a:lnTo>
                    <a:pt x="4470" y="227606"/>
                  </a:lnTo>
                  <a:lnTo>
                    <a:pt x="17359" y="180654"/>
                  </a:lnTo>
                  <a:lnTo>
                    <a:pt x="37884" y="137423"/>
                  </a:lnTo>
                  <a:lnTo>
                    <a:pt x="65260" y="98695"/>
                  </a:lnTo>
                  <a:lnTo>
                    <a:pt x="98705" y="65252"/>
                  </a:lnTo>
                  <a:lnTo>
                    <a:pt x="137434" y="37878"/>
                  </a:lnTo>
                  <a:lnTo>
                    <a:pt x="180665" y="17357"/>
                  </a:lnTo>
                  <a:lnTo>
                    <a:pt x="227612" y="4469"/>
                  </a:lnTo>
                  <a:lnTo>
                    <a:pt x="277495" y="0"/>
                  </a:lnTo>
                  <a:lnTo>
                    <a:pt x="8420227" y="0"/>
                  </a:lnTo>
                  <a:lnTo>
                    <a:pt x="8470077" y="4469"/>
                  </a:lnTo>
                  <a:lnTo>
                    <a:pt x="8516999" y="17357"/>
                  </a:lnTo>
                  <a:lnTo>
                    <a:pt x="8560209" y="37878"/>
                  </a:lnTo>
                  <a:lnTo>
                    <a:pt x="8598921" y="65252"/>
                  </a:lnTo>
                  <a:lnTo>
                    <a:pt x="8632353" y="98695"/>
                  </a:lnTo>
                  <a:lnTo>
                    <a:pt x="8659720" y="137423"/>
                  </a:lnTo>
                  <a:lnTo>
                    <a:pt x="8680239" y="180654"/>
                  </a:lnTo>
                  <a:lnTo>
                    <a:pt x="8693125" y="227606"/>
                  </a:lnTo>
                  <a:lnTo>
                    <a:pt x="8697595" y="277495"/>
                  </a:lnTo>
                  <a:lnTo>
                    <a:pt x="8697595" y="5913755"/>
                  </a:lnTo>
                  <a:lnTo>
                    <a:pt x="8693125" y="5963633"/>
                  </a:lnTo>
                  <a:lnTo>
                    <a:pt x="8680239" y="6010579"/>
                  </a:lnTo>
                  <a:lnTo>
                    <a:pt x="8659720" y="6053809"/>
                  </a:lnTo>
                  <a:lnTo>
                    <a:pt x="8632353" y="6092539"/>
                  </a:lnTo>
                  <a:lnTo>
                    <a:pt x="8598921" y="6125984"/>
                  </a:lnTo>
                  <a:lnTo>
                    <a:pt x="8560209" y="6153362"/>
                  </a:lnTo>
                  <a:lnTo>
                    <a:pt x="8516999" y="6173888"/>
                  </a:lnTo>
                  <a:lnTo>
                    <a:pt x="8470077" y="6186779"/>
                  </a:lnTo>
                  <a:lnTo>
                    <a:pt x="8420227" y="6191250"/>
                  </a:lnTo>
                  <a:lnTo>
                    <a:pt x="277495" y="6191250"/>
                  </a:lnTo>
                  <a:lnTo>
                    <a:pt x="227612" y="6186779"/>
                  </a:lnTo>
                  <a:lnTo>
                    <a:pt x="180665" y="6173888"/>
                  </a:lnTo>
                  <a:lnTo>
                    <a:pt x="137434" y="6153362"/>
                  </a:lnTo>
                  <a:lnTo>
                    <a:pt x="98705" y="6125984"/>
                  </a:lnTo>
                  <a:lnTo>
                    <a:pt x="65260" y="6092539"/>
                  </a:lnTo>
                  <a:lnTo>
                    <a:pt x="37884" y="6053809"/>
                  </a:lnTo>
                  <a:lnTo>
                    <a:pt x="17359" y="6010579"/>
                  </a:lnTo>
                  <a:lnTo>
                    <a:pt x="4470" y="5963633"/>
                  </a:lnTo>
                  <a:lnTo>
                    <a:pt x="0" y="5913755"/>
                  </a:lnTo>
                  <a:lnTo>
                    <a:pt x="0" y="277495"/>
                  </a:lnTo>
                  <a:close/>
                </a:path>
              </a:pathLst>
            </a:custGeom>
            <a:ln w="25400">
              <a:solidFill>
                <a:srgbClr val="9EBA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27" y="5224271"/>
              <a:ext cx="8407908" cy="1339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236" y="5402707"/>
            <a:ext cx="1590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Physical Data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Center: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3840" y="1949195"/>
            <a:ext cx="8406765" cy="4528185"/>
            <a:chOff x="243840" y="1949195"/>
            <a:chExt cx="8406765" cy="4528185"/>
          </a:xfrm>
        </p:grpSpPr>
        <p:sp>
          <p:nvSpPr>
            <p:cNvPr id="8" name="object 8"/>
            <p:cNvSpPr/>
            <p:nvPr/>
          </p:nvSpPr>
          <p:spPr>
            <a:xfrm>
              <a:off x="563880" y="5553455"/>
              <a:ext cx="5407152" cy="9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426" y="5646038"/>
              <a:ext cx="5266055" cy="783590"/>
            </a:xfrm>
            <a:custGeom>
              <a:avLst/>
              <a:gdLst/>
              <a:ahLst/>
              <a:cxnLst/>
              <a:rect l="l" t="t" r="r" b="b"/>
              <a:pathLst>
                <a:path w="5266055" h="783589">
                  <a:moveTo>
                    <a:pt x="5135486" y="0"/>
                  </a:moveTo>
                  <a:lnTo>
                    <a:pt x="130568" y="0"/>
                  </a:lnTo>
                  <a:lnTo>
                    <a:pt x="79745" y="10260"/>
                  </a:lnTo>
                  <a:lnTo>
                    <a:pt x="38242" y="38241"/>
                  </a:lnTo>
                  <a:lnTo>
                    <a:pt x="10260" y="79740"/>
                  </a:lnTo>
                  <a:lnTo>
                    <a:pt x="0" y="130556"/>
                  </a:lnTo>
                  <a:lnTo>
                    <a:pt x="0" y="652780"/>
                  </a:lnTo>
                  <a:lnTo>
                    <a:pt x="10260" y="703595"/>
                  </a:lnTo>
                  <a:lnTo>
                    <a:pt x="38242" y="745094"/>
                  </a:lnTo>
                  <a:lnTo>
                    <a:pt x="79745" y="773075"/>
                  </a:lnTo>
                  <a:lnTo>
                    <a:pt x="130568" y="783336"/>
                  </a:lnTo>
                  <a:lnTo>
                    <a:pt x="5135486" y="783336"/>
                  </a:lnTo>
                  <a:lnTo>
                    <a:pt x="5186264" y="773075"/>
                  </a:lnTo>
                  <a:lnTo>
                    <a:pt x="5227767" y="745094"/>
                  </a:lnTo>
                  <a:lnTo>
                    <a:pt x="5255769" y="703595"/>
                  </a:lnTo>
                  <a:lnTo>
                    <a:pt x="5266042" y="652780"/>
                  </a:lnTo>
                  <a:lnTo>
                    <a:pt x="5266042" y="130556"/>
                  </a:lnTo>
                  <a:lnTo>
                    <a:pt x="5255769" y="79740"/>
                  </a:lnTo>
                  <a:lnTo>
                    <a:pt x="5227767" y="38241"/>
                  </a:lnTo>
                  <a:lnTo>
                    <a:pt x="5186264" y="10260"/>
                  </a:lnTo>
                  <a:lnTo>
                    <a:pt x="513548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5426" y="5646038"/>
              <a:ext cx="5266055" cy="783590"/>
            </a:xfrm>
            <a:custGeom>
              <a:avLst/>
              <a:gdLst/>
              <a:ahLst/>
              <a:cxnLst/>
              <a:rect l="l" t="t" r="r" b="b"/>
              <a:pathLst>
                <a:path w="5266055" h="783589">
                  <a:moveTo>
                    <a:pt x="0" y="130556"/>
                  </a:moveTo>
                  <a:lnTo>
                    <a:pt x="10260" y="79740"/>
                  </a:lnTo>
                  <a:lnTo>
                    <a:pt x="38242" y="38241"/>
                  </a:lnTo>
                  <a:lnTo>
                    <a:pt x="79745" y="10260"/>
                  </a:lnTo>
                  <a:lnTo>
                    <a:pt x="130568" y="0"/>
                  </a:lnTo>
                  <a:lnTo>
                    <a:pt x="5135486" y="0"/>
                  </a:lnTo>
                  <a:lnTo>
                    <a:pt x="5186264" y="10260"/>
                  </a:lnTo>
                  <a:lnTo>
                    <a:pt x="5227767" y="38241"/>
                  </a:lnTo>
                  <a:lnTo>
                    <a:pt x="5255769" y="79740"/>
                  </a:lnTo>
                  <a:lnTo>
                    <a:pt x="5266042" y="130556"/>
                  </a:lnTo>
                  <a:lnTo>
                    <a:pt x="5266042" y="652780"/>
                  </a:lnTo>
                  <a:lnTo>
                    <a:pt x="5255769" y="703595"/>
                  </a:lnTo>
                  <a:lnTo>
                    <a:pt x="5227767" y="745094"/>
                  </a:lnTo>
                  <a:lnTo>
                    <a:pt x="5186264" y="773075"/>
                  </a:lnTo>
                  <a:lnTo>
                    <a:pt x="5135486" y="783336"/>
                  </a:lnTo>
                  <a:lnTo>
                    <a:pt x="130568" y="783336"/>
                  </a:lnTo>
                  <a:lnTo>
                    <a:pt x="79745" y="773075"/>
                  </a:lnTo>
                  <a:lnTo>
                    <a:pt x="38242" y="745094"/>
                  </a:lnTo>
                  <a:lnTo>
                    <a:pt x="10260" y="703595"/>
                  </a:lnTo>
                  <a:lnTo>
                    <a:pt x="0" y="652780"/>
                  </a:lnTo>
                  <a:lnTo>
                    <a:pt x="0" y="130556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099" y="1949195"/>
              <a:ext cx="3278124" cy="2019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840" y="3950207"/>
              <a:ext cx="8406384" cy="1296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88666" y="0"/>
            <a:ext cx="37395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5" dirty="0">
                <a:solidFill>
                  <a:srgbClr val="000000"/>
                </a:solidFill>
                <a:latin typeface="Carlito"/>
                <a:cs typeface="Carlito"/>
              </a:rPr>
              <a:t>Windows </a:t>
            </a:r>
            <a:r>
              <a:rPr sz="2900" b="0" spc="-10" dirty="0">
                <a:solidFill>
                  <a:srgbClr val="000000"/>
                </a:solidFill>
                <a:latin typeface="Carlito"/>
                <a:cs typeface="Carlito"/>
              </a:rPr>
              <a:t>Azure</a:t>
            </a:r>
            <a:r>
              <a:rPr sz="2900" b="0" spc="-10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900" b="0" spc="-15" dirty="0">
                <a:solidFill>
                  <a:srgbClr val="000000"/>
                </a:solidFill>
                <a:latin typeface="Carlito"/>
                <a:cs typeface="Carlito"/>
              </a:rPr>
              <a:t>Platform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205" y="4126483"/>
            <a:ext cx="2414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Operating </a:t>
            </a:r>
            <a:r>
              <a:rPr sz="1200" b="1" spc="-10" dirty="0">
                <a:latin typeface="Arial"/>
                <a:cs typeface="Arial"/>
              </a:rPr>
              <a:t>System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Database: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527" y="644651"/>
            <a:ext cx="8092440" cy="1248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9150" y="817575"/>
            <a:ext cx="338010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Application Runtimes, </a:t>
            </a:r>
            <a:r>
              <a:rPr sz="1200" b="1" dirty="0">
                <a:latin typeface="Arial"/>
                <a:cs typeface="Arial"/>
              </a:rPr>
              <a:t>Frameworks, 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4775" y="1005839"/>
            <a:ext cx="5902960" cy="791210"/>
            <a:chOff x="874775" y="1005839"/>
            <a:chExt cx="5902960" cy="791210"/>
          </a:xfrm>
        </p:grpSpPr>
        <p:sp>
          <p:nvSpPr>
            <p:cNvPr id="18" name="object 18"/>
            <p:cNvSpPr/>
            <p:nvPr/>
          </p:nvSpPr>
          <p:spPr>
            <a:xfrm>
              <a:off x="874775" y="1016507"/>
              <a:ext cx="1444752" cy="7802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068" y="1109344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5" h="640080">
                  <a:moveTo>
                    <a:pt x="1196708" y="0"/>
                  </a:moveTo>
                  <a:lnTo>
                    <a:pt x="106679" y="0"/>
                  </a:lnTo>
                  <a:lnTo>
                    <a:pt x="65156" y="8381"/>
                  </a:lnTo>
                  <a:lnTo>
                    <a:pt x="31246" y="31241"/>
                  </a:lnTo>
                  <a:lnTo>
                    <a:pt x="8383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3" y="574928"/>
                  </a:lnTo>
                  <a:lnTo>
                    <a:pt x="31246" y="608837"/>
                  </a:lnTo>
                  <a:lnTo>
                    <a:pt x="65156" y="631697"/>
                  </a:lnTo>
                  <a:lnTo>
                    <a:pt x="106679" y="640079"/>
                  </a:lnTo>
                  <a:lnTo>
                    <a:pt x="1196708" y="640079"/>
                  </a:lnTo>
                  <a:lnTo>
                    <a:pt x="1238237" y="631698"/>
                  </a:lnTo>
                  <a:lnTo>
                    <a:pt x="1272146" y="608838"/>
                  </a:lnTo>
                  <a:lnTo>
                    <a:pt x="1295006" y="574928"/>
                  </a:lnTo>
                  <a:lnTo>
                    <a:pt x="1303388" y="533400"/>
                  </a:lnTo>
                  <a:lnTo>
                    <a:pt x="1303388" y="106679"/>
                  </a:lnTo>
                  <a:lnTo>
                    <a:pt x="1295006" y="65151"/>
                  </a:lnTo>
                  <a:lnTo>
                    <a:pt x="1272146" y="31242"/>
                  </a:lnTo>
                  <a:lnTo>
                    <a:pt x="1238237" y="8382"/>
                  </a:lnTo>
                  <a:lnTo>
                    <a:pt x="119670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6068" y="1109344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5" h="640080">
                  <a:moveTo>
                    <a:pt x="0" y="106679"/>
                  </a:moveTo>
                  <a:lnTo>
                    <a:pt x="8383" y="65150"/>
                  </a:lnTo>
                  <a:lnTo>
                    <a:pt x="31246" y="31241"/>
                  </a:lnTo>
                  <a:lnTo>
                    <a:pt x="65156" y="8381"/>
                  </a:lnTo>
                  <a:lnTo>
                    <a:pt x="106679" y="0"/>
                  </a:lnTo>
                  <a:lnTo>
                    <a:pt x="1196708" y="0"/>
                  </a:lnTo>
                  <a:lnTo>
                    <a:pt x="1238237" y="8382"/>
                  </a:lnTo>
                  <a:lnTo>
                    <a:pt x="1272146" y="31242"/>
                  </a:lnTo>
                  <a:lnTo>
                    <a:pt x="1295006" y="65151"/>
                  </a:lnTo>
                  <a:lnTo>
                    <a:pt x="1303388" y="106679"/>
                  </a:lnTo>
                  <a:lnTo>
                    <a:pt x="1303388" y="533400"/>
                  </a:lnTo>
                  <a:lnTo>
                    <a:pt x="1295006" y="574928"/>
                  </a:lnTo>
                  <a:lnTo>
                    <a:pt x="1272146" y="608838"/>
                  </a:lnTo>
                  <a:lnTo>
                    <a:pt x="1238237" y="631698"/>
                  </a:lnTo>
                  <a:lnTo>
                    <a:pt x="1196708" y="640079"/>
                  </a:lnTo>
                  <a:lnTo>
                    <a:pt x="106679" y="640079"/>
                  </a:lnTo>
                  <a:lnTo>
                    <a:pt x="65156" y="631697"/>
                  </a:lnTo>
                  <a:lnTo>
                    <a:pt x="31246" y="608837"/>
                  </a:lnTo>
                  <a:lnTo>
                    <a:pt x="8383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0675" y="1016507"/>
              <a:ext cx="1444752" cy="780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42336" y="1109344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4" h="640080">
                  <a:moveTo>
                    <a:pt x="1196721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2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2" y="608837"/>
                  </a:lnTo>
                  <a:lnTo>
                    <a:pt x="65150" y="631697"/>
                  </a:lnTo>
                  <a:lnTo>
                    <a:pt x="106680" y="640079"/>
                  </a:lnTo>
                  <a:lnTo>
                    <a:pt x="1196721" y="640079"/>
                  </a:lnTo>
                  <a:lnTo>
                    <a:pt x="1238249" y="631698"/>
                  </a:lnTo>
                  <a:lnTo>
                    <a:pt x="1272158" y="608838"/>
                  </a:lnTo>
                  <a:lnTo>
                    <a:pt x="1295018" y="574928"/>
                  </a:lnTo>
                  <a:lnTo>
                    <a:pt x="1303401" y="533400"/>
                  </a:lnTo>
                  <a:lnTo>
                    <a:pt x="1303401" y="106679"/>
                  </a:lnTo>
                  <a:lnTo>
                    <a:pt x="1295019" y="65151"/>
                  </a:lnTo>
                  <a:lnTo>
                    <a:pt x="1272159" y="31242"/>
                  </a:lnTo>
                  <a:lnTo>
                    <a:pt x="1238250" y="8382"/>
                  </a:lnTo>
                  <a:lnTo>
                    <a:pt x="11967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2336" y="1109344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4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2" y="31241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1196721" y="0"/>
                  </a:lnTo>
                  <a:lnTo>
                    <a:pt x="1238250" y="8382"/>
                  </a:lnTo>
                  <a:lnTo>
                    <a:pt x="1272159" y="31242"/>
                  </a:lnTo>
                  <a:lnTo>
                    <a:pt x="1295019" y="65151"/>
                  </a:lnTo>
                  <a:lnTo>
                    <a:pt x="1303401" y="106679"/>
                  </a:lnTo>
                  <a:lnTo>
                    <a:pt x="1303401" y="533400"/>
                  </a:lnTo>
                  <a:lnTo>
                    <a:pt x="1295018" y="574928"/>
                  </a:lnTo>
                  <a:lnTo>
                    <a:pt x="1272158" y="608838"/>
                  </a:lnTo>
                  <a:lnTo>
                    <a:pt x="1238249" y="631698"/>
                  </a:lnTo>
                  <a:lnTo>
                    <a:pt x="1196721" y="640079"/>
                  </a:lnTo>
                  <a:lnTo>
                    <a:pt x="106680" y="640079"/>
                  </a:lnTo>
                  <a:lnTo>
                    <a:pt x="65150" y="631697"/>
                  </a:lnTo>
                  <a:lnTo>
                    <a:pt x="31242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8099" y="1016507"/>
              <a:ext cx="1443227" cy="7802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8618" y="1109344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4" h="640080">
                  <a:moveTo>
                    <a:pt x="1196721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2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2" y="574928"/>
                  </a:lnTo>
                  <a:lnTo>
                    <a:pt x="31242" y="608837"/>
                  </a:lnTo>
                  <a:lnTo>
                    <a:pt x="65151" y="631697"/>
                  </a:lnTo>
                  <a:lnTo>
                    <a:pt x="106680" y="640079"/>
                  </a:lnTo>
                  <a:lnTo>
                    <a:pt x="1196721" y="640079"/>
                  </a:lnTo>
                  <a:lnTo>
                    <a:pt x="1238250" y="631698"/>
                  </a:lnTo>
                  <a:lnTo>
                    <a:pt x="1272159" y="608838"/>
                  </a:lnTo>
                  <a:lnTo>
                    <a:pt x="1295019" y="574928"/>
                  </a:lnTo>
                  <a:lnTo>
                    <a:pt x="1303401" y="533400"/>
                  </a:lnTo>
                  <a:lnTo>
                    <a:pt x="1303401" y="106679"/>
                  </a:lnTo>
                  <a:lnTo>
                    <a:pt x="1295019" y="65151"/>
                  </a:lnTo>
                  <a:lnTo>
                    <a:pt x="1272159" y="31242"/>
                  </a:lnTo>
                  <a:lnTo>
                    <a:pt x="1238250" y="8382"/>
                  </a:lnTo>
                  <a:lnTo>
                    <a:pt x="11967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8618" y="1109344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4" h="640080">
                  <a:moveTo>
                    <a:pt x="0" y="106679"/>
                  </a:moveTo>
                  <a:lnTo>
                    <a:pt x="8382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1196721" y="0"/>
                  </a:lnTo>
                  <a:lnTo>
                    <a:pt x="1238250" y="8382"/>
                  </a:lnTo>
                  <a:lnTo>
                    <a:pt x="1272159" y="31242"/>
                  </a:lnTo>
                  <a:lnTo>
                    <a:pt x="1295019" y="65151"/>
                  </a:lnTo>
                  <a:lnTo>
                    <a:pt x="1303401" y="106679"/>
                  </a:lnTo>
                  <a:lnTo>
                    <a:pt x="1303401" y="533400"/>
                  </a:lnTo>
                  <a:lnTo>
                    <a:pt x="1295019" y="574928"/>
                  </a:lnTo>
                  <a:lnTo>
                    <a:pt x="1272159" y="608838"/>
                  </a:lnTo>
                  <a:lnTo>
                    <a:pt x="1238250" y="631698"/>
                  </a:lnTo>
                  <a:lnTo>
                    <a:pt x="1196721" y="640079"/>
                  </a:lnTo>
                  <a:lnTo>
                    <a:pt x="106680" y="640079"/>
                  </a:lnTo>
                  <a:lnTo>
                    <a:pt x="65151" y="631697"/>
                  </a:lnTo>
                  <a:lnTo>
                    <a:pt x="31242" y="608837"/>
                  </a:lnTo>
                  <a:lnTo>
                    <a:pt x="8382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9524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3999" y="1005839"/>
              <a:ext cx="1443227" cy="781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4898" y="1099819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4" h="640080">
                  <a:moveTo>
                    <a:pt x="1196721" y="0"/>
                  </a:moveTo>
                  <a:lnTo>
                    <a:pt x="106679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2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79" y="640079"/>
                  </a:lnTo>
                  <a:lnTo>
                    <a:pt x="1196721" y="640079"/>
                  </a:lnTo>
                  <a:lnTo>
                    <a:pt x="1238250" y="631698"/>
                  </a:lnTo>
                  <a:lnTo>
                    <a:pt x="1272159" y="608838"/>
                  </a:lnTo>
                  <a:lnTo>
                    <a:pt x="1295019" y="574928"/>
                  </a:lnTo>
                  <a:lnTo>
                    <a:pt x="1303401" y="533400"/>
                  </a:lnTo>
                  <a:lnTo>
                    <a:pt x="1303401" y="106679"/>
                  </a:lnTo>
                  <a:lnTo>
                    <a:pt x="1295018" y="65151"/>
                  </a:lnTo>
                  <a:lnTo>
                    <a:pt x="1272158" y="31242"/>
                  </a:lnTo>
                  <a:lnTo>
                    <a:pt x="1238250" y="8382"/>
                  </a:lnTo>
                  <a:lnTo>
                    <a:pt x="11967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4898" y="1099819"/>
              <a:ext cx="1303655" cy="640080"/>
            </a:xfrm>
            <a:custGeom>
              <a:avLst/>
              <a:gdLst/>
              <a:ahLst/>
              <a:cxnLst/>
              <a:rect l="l" t="t" r="r" b="b"/>
              <a:pathLst>
                <a:path w="1303654" h="640080">
                  <a:moveTo>
                    <a:pt x="0" y="106679"/>
                  </a:moveTo>
                  <a:lnTo>
                    <a:pt x="8382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79" y="0"/>
                  </a:lnTo>
                  <a:lnTo>
                    <a:pt x="1196721" y="0"/>
                  </a:lnTo>
                  <a:lnTo>
                    <a:pt x="1238250" y="8382"/>
                  </a:lnTo>
                  <a:lnTo>
                    <a:pt x="1272158" y="31242"/>
                  </a:lnTo>
                  <a:lnTo>
                    <a:pt x="1295018" y="65151"/>
                  </a:lnTo>
                  <a:lnTo>
                    <a:pt x="1303401" y="106679"/>
                  </a:lnTo>
                  <a:lnTo>
                    <a:pt x="1303401" y="533400"/>
                  </a:lnTo>
                  <a:lnTo>
                    <a:pt x="1295019" y="574928"/>
                  </a:lnTo>
                  <a:lnTo>
                    <a:pt x="1272159" y="608838"/>
                  </a:lnTo>
                  <a:lnTo>
                    <a:pt x="1238250" y="631698"/>
                  </a:lnTo>
                  <a:lnTo>
                    <a:pt x="1196721" y="640079"/>
                  </a:lnTo>
                  <a:lnTo>
                    <a:pt x="106679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84875" y="1319276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11695" y="1010411"/>
            <a:ext cx="510540" cy="780415"/>
            <a:chOff x="6711695" y="1010411"/>
            <a:chExt cx="510540" cy="780415"/>
          </a:xfrm>
        </p:grpSpPr>
        <p:sp>
          <p:nvSpPr>
            <p:cNvPr id="32" name="object 32"/>
            <p:cNvSpPr/>
            <p:nvPr/>
          </p:nvSpPr>
          <p:spPr>
            <a:xfrm>
              <a:off x="6711695" y="1010411"/>
              <a:ext cx="502920" cy="7802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3699" y="1208531"/>
              <a:ext cx="478535" cy="423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91959" y="1103375"/>
              <a:ext cx="362585" cy="640080"/>
            </a:xfrm>
            <a:custGeom>
              <a:avLst/>
              <a:gdLst/>
              <a:ahLst/>
              <a:cxnLst/>
              <a:rect l="l" t="t" r="r" b="b"/>
              <a:pathLst>
                <a:path w="362584" h="640080">
                  <a:moveTo>
                    <a:pt x="302006" y="0"/>
                  </a:moveTo>
                  <a:lnTo>
                    <a:pt x="60451" y="0"/>
                  </a:lnTo>
                  <a:lnTo>
                    <a:pt x="36915" y="4746"/>
                  </a:lnTo>
                  <a:lnTo>
                    <a:pt x="17700" y="17684"/>
                  </a:lnTo>
                  <a:lnTo>
                    <a:pt x="4748" y="36861"/>
                  </a:lnTo>
                  <a:lnTo>
                    <a:pt x="0" y="60325"/>
                  </a:lnTo>
                  <a:lnTo>
                    <a:pt x="0" y="579627"/>
                  </a:lnTo>
                  <a:lnTo>
                    <a:pt x="4748" y="603164"/>
                  </a:lnTo>
                  <a:lnTo>
                    <a:pt x="17700" y="622379"/>
                  </a:lnTo>
                  <a:lnTo>
                    <a:pt x="36915" y="635331"/>
                  </a:lnTo>
                  <a:lnTo>
                    <a:pt x="60451" y="640079"/>
                  </a:lnTo>
                  <a:lnTo>
                    <a:pt x="302006" y="640079"/>
                  </a:lnTo>
                  <a:lnTo>
                    <a:pt x="325542" y="635331"/>
                  </a:lnTo>
                  <a:lnTo>
                    <a:pt x="344757" y="622379"/>
                  </a:lnTo>
                  <a:lnTo>
                    <a:pt x="357709" y="603164"/>
                  </a:lnTo>
                  <a:lnTo>
                    <a:pt x="362458" y="579627"/>
                  </a:lnTo>
                  <a:lnTo>
                    <a:pt x="362458" y="60325"/>
                  </a:lnTo>
                  <a:lnTo>
                    <a:pt x="357709" y="36861"/>
                  </a:lnTo>
                  <a:lnTo>
                    <a:pt x="344757" y="17684"/>
                  </a:lnTo>
                  <a:lnTo>
                    <a:pt x="325542" y="4746"/>
                  </a:lnTo>
                  <a:lnTo>
                    <a:pt x="30200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1959" y="1103375"/>
              <a:ext cx="362585" cy="640080"/>
            </a:xfrm>
            <a:custGeom>
              <a:avLst/>
              <a:gdLst/>
              <a:ahLst/>
              <a:cxnLst/>
              <a:rect l="l" t="t" r="r" b="b"/>
              <a:pathLst>
                <a:path w="362584" h="640080">
                  <a:moveTo>
                    <a:pt x="0" y="60325"/>
                  </a:moveTo>
                  <a:lnTo>
                    <a:pt x="4748" y="36861"/>
                  </a:lnTo>
                  <a:lnTo>
                    <a:pt x="17700" y="17684"/>
                  </a:lnTo>
                  <a:lnTo>
                    <a:pt x="36915" y="4746"/>
                  </a:lnTo>
                  <a:lnTo>
                    <a:pt x="60451" y="0"/>
                  </a:lnTo>
                  <a:lnTo>
                    <a:pt x="302006" y="0"/>
                  </a:lnTo>
                  <a:lnTo>
                    <a:pt x="325542" y="4746"/>
                  </a:lnTo>
                  <a:lnTo>
                    <a:pt x="344757" y="17684"/>
                  </a:lnTo>
                  <a:lnTo>
                    <a:pt x="357709" y="36861"/>
                  </a:lnTo>
                  <a:lnTo>
                    <a:pt x="362458" y="60325"/>
                  </a:lnTo>
                  <a:lnTo>
                    <a:pt x="362458" y="579627"/>
                  </a:lnTo>
                  <a:lnTo>
                    <a:pt x="357709" y="603164"/>
                  </a:lnTo>
                  <a:lnTo>
                    <a:pt x="344757" y="622379"/>
                  </a:lnTo>
                  <a:lnTo>
                    <a:pt x="325542" y="635331"/>
                  </a:lnTo>
                  <a:lnTo>
                    <a:pt x="302006" y="640079"/>
                  </a:lnTo>
                  <a:lnTo>
                    <a:pt x="60451" y="640079"/>
                  </a:lnTo>
                  <a:lnTo>
                    <a:pt x="36915" y="635331"/>
                  </a:lnTo>
                  <a:lnTo>
                    <a:pt x="17700" y="622379"/>
                  </a:lnTo>
                  <a:lnTo>
                    <a:pt x="4748" y="603164"/>
                  </a:lnTo>
                  <a:lnTo>
                    <a:pt x="0" y="579627"/>
                  </a:lnTo>
                  <a:lnTo>
                    <a:pt x="0" y="60325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91655" y="1322577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840" y="1949195"/>
            <a:ext cx="5183124" cy="2019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6257" y="2160523"/>
            <a:ext cx="152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Application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Services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9412" y="4372355"/>
            <a:ext cx="1831975" cy="780415"/>
            <a:chOff x="629412" y="4372355"/>
            <a:chExt cx="1831975" cy="780415"/>
          </a:xfrm>
        </p:grpSpPr>
        <p:sp>
          <p:nvSpPr>
            <p:cNvPr id="40" name="object 40"/>
            <p:cNvSpPr/>
            <p:nvPr/>
          </p:nvSpPr>
          <p:spPr>
            <a:xfrm>
              <a:off x="629412" y="4372355"/>
              <a:ext cx="1831848" cy="7802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92708" y="4411979"/>
              <a:ext cx="944879" cy="4236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0882" y="4465700"/>
              <a:ext cx="1691639" cy="640080"/>
            </a:xfrm>
            <a:custGeom>
              <a:avLst/>
              <a:gdLst/>
              <a:ahLst/>
              <a:cxnLst/>
              <a:rect l="l" t="t" r="r" b="b"/>
              <a:pathLst>
                <a:path w="1691639" h="640079">
                  <a:moveTo>
                    <a:pt x="1584769" y="0"/>
                  </a:moveTo>
                  <a:lnTo>
                    <a:pt x="106679" y="0"/>
                  </a:lnTo>
                  <a:lnTo>
                    <a:pt x="65156" y="8381"/>
                  </a:lnTo>
                  <a:lnTo>
                    <a:pt x="31246" y="31242"/>
                  </a:lnTo>
                  <a:lnTo>
                    <a:pt x="8383" y="65150"/>
                  </a:lnTo>
                  <a:lnTo>
                    <a:pt x="0" y="106680"/>
                  </a:lnTo>
                  <a:lnTo>
                    <a:pt x="0" y="533400"/>
                  </a:lnTo>
                  <a:lnTo>
                    <a:pt x="8383" y="574929"/>
                  </a:lnTo>
                  <a:lnTo>
                    <a:pt x="31246" y="608838"/>
                  </a:lnTo>
                  <a:lnTo>
                    <a:pt x="65156" y="631698"/>
                  </a:lnTo>
                  <a:lnTo>
                    <a:pt x="106679" y="640080"/>
                  </a:lnTo>
                  <a:lnTo>
                    <a:pt x="1584769" y="640080"/>
                  </a:lnTo>
                  <a:lnTo>
                    <a:pt x="1626298" y="631698"/>
                  </a:lnTo>
                  <a:lnTo>
                    <a:pt x="1660207" y="608838"/>
                  </a:lnTo>
                  <a:lnTo>
                    <a:pt x="1683067" y="574929"/>
                  </a:lnTo>
                  <a:lnTo>
                    <a:pt x="1691449" y="533400"/>
                  </a:lnTo>
                  <a:lnTo>
                    <a:pt x="1691449" y="106680"/>
                  </a:lnTo>
                  <a:lnTo>
                    <a:pt x="1683067" y="65150"/>
                  </a:lnTo>
                  <a:lnTo>
                    <a:pt x="1660207" y="31242"/>
                  </a:lnTo>
                  <a:lnTo>
                    <a:pt x="1626298" y="8381"/>
                  </a:lnTo>
                  <a:lnTo>
                    <a:pt x="158476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0882" y="4465700"/>
              <a:ext cx="1691639" cy="640080"/>
            </a:xfrm>
            <a:custGeom>
              <a:avLst/>
              <a:gdLst/>
              <a:ahLst/>
              <a:cxnLst/>
              <a:rect l="l" t="t" r="r" b="b"/>
              <a:pathLst>
                <a:path w="1691639" h="640079">
                  <a:moveTo>
                    <a:pt x="0" y="106680"/>
                  </a:moveTo>
                  <a:lnTo>
                    <a:pt x="8383" y="65150"/>
                  </a:lnTo>
                  <a:lnTo>
                    <a:pt x="31246" y="31242"/>
                  </a:lnTo>
                  <a:lnTo>
                    <a:pt x="65156" y="8381"/>
                  </a:lnTo>
                  <a:lnTo>
                    <a:pt x="106679" y="0"/>
                  </a:lnTo>
                  <a:lnTo>
                    <a:pt x="1584769" y="0"/>
                  </a:lnTo>
                  <a:lnTo>
                    <a:pt x="1626298" y="8381"/>
                  </a:lnTo>
                  <a:lnTo>
                    <a:pt x="1660207" y="31242"/>
                  </a:lnTo>
                  <a:lnTo>
                    <a:pt x="1683067" y="65150"/>
                  </a:lnTo>
                  <a:lnTo>
                    <a:pt x="1691449" y="106680"/>
                  </a:lnTo>
                  <a:lnTo>
                    <a:pt x="1691449" y="533400"/>
                  </a:lnTo>
                  <a:lnTo>
                    <a:pt x="1683067" y="574929"/>
                  </a:lnTo>
                  <a:lnTo>
                    <a:pt x="1660207" y="608838"/>
                  </a:lnTo>
                  <a:lnTo>
                    <a:pt x="1626298" y="631698"/>
                  </a:lnTo>
                  <a:lnTo>
                    <a:pt x="1584769" y="640080"/>
                  </a:lnTo>
                  <a:lnTo>
                    <a:pt x="106679" y="640080"/>
                  </a:lnTo>
                  <a:lnTo>
                    <a:pt x="65156" y="631698"/>
                  </a:lnTo>
                  <a:lnTo>
                    <a:pt x="31246" y="608838"/>
                  </a:lnTo>
                  <a:lnTo>
                    <a:pt x="8383" y="574929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40942" y="4526356"/>
            <a:ext cx="6324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09244" y="4372355"/>
            <a:ext cx="3869690" cy="780415"/>
            <a:chOff x="809244" y="4372355"/>
            <a:chExt cx="3869690" cy="780415"/>
          </a:xfrm>
        </p:grpSpPr>
        <p:sp>
          <p:nvSpPr>
            <p:cNvPr id="46" name="object 46"/>
            <p:cNvSpPr/>
            <p:nvPr/>
          </p:nvSpPr>
          <p:spPr>
            <a:xfrm>
              <a:off x="809244" y="4791455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3922" y="4878450"/>
              <a:ext cx="218122" cy="831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12163" y="4791455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03350" y="4878450"/>
              <a:ext cx="225044" cy="831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13560" y="4791455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38325" y="4878450"/>
              <a:ext cx="365506" cy="8318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6644" y="4372355"/>
              <a:ext cx="1812035" cy="7802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61944" y="4411979"/>
              <a:ext cx="859536" cy="4236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47161" y="4465700"/>
              <a:ext cx="1672589" cy="640080"/>
            </a:xfrm>
            <a:custGeom>
              <a:avLst/>
              <a:gdLst/>
              <a:ahLst/>
              <a:cxnLst/>
              <a:rect l="l" t="t" r="r" b="b"/>
              <a:pathLst>
                <a:path w="1672589" h="640079">
                  <a:moveTo>
                    <a:pt x="1565910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2" y="31242"/>
                  </a:lnTo>
                  <a:lnTo>
                    <a:pt x="8381" y="65150"/>
                  </a:lnTo>
                  <a:lnTo>
                    <a:pt x="0" y="106680"/>
                  </a:lnTo>
                  <a:lnTo>
                    <a:pt x="0" y="533400"/>
                  </a:lnTo>
                  <a:lnTo>
                    <a:pt x="8381" y="574929"/>
                  </a:lnTo>
                  <a:lnTo>
                    <a:pt x="31242" y="608838"/>
                  </a:lnTo>
                  <a:lnTo>
                    <a:pt x="65150" y="631698"/>
                  </a:lnTo>
                  <a:lnTo>
                    <a:pt x="106680" y="640080"/>
                  </a:lnTo>
                  <a:lnTo>
                    <a:pt x="1565910" y="640080"/>
                  </a:lnTo>
                  <a:lnTo>
                    <a:pt x="1607438" y="631698"/>
                  </a:lnTo>
                  <a:lnTo>
                    <a:pt x="1641347" y="608838"/>
                  </a:lnTo>
                  <a:lnTo>
                    <a:pt x="1664207" y="574929"/>
                  </a:lnTo>
                  <a:lnTo>
                    <a:pt x="1672589" y="533400"/>
                  </a:lnTo>
                  <a:lnTo>
                    <a:pt x="1672589" y="106680"/>
                  </a:lnTo>
                  <a:lnTo>
                    <a:pt x="1664208" y="65150"/>
                  </a:lnTo>
                  <a:lnTo>
                    <a:pt x="1641348" y="31242"/>
                  </a:lnTo>
                  <a:lnTo>
                    <a:pt x="1607439" y="8381"/>
                  </a:lnTo>
                  <a:lnTo>
                    <a:pt x="156591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47161" y="4465700"/>
              <a:ext cx="1672589" cy="640080"/>
            </a:xfrm>
            <a:custGeom>
              <a:avLst/>
              <a:gdLst/>
              <a:ahLst/>
              <a:cxnLst/>
              <a:rect l="l" t="t" r="r" b="b"/>
              <a:pathLst>
                <a:path w="1672589" h="640079">
                  <a:moveTo>
                    <a:pt x="0" y="106680"/>
                  </a:moveTo>
                  <a:lnTo>
                    <a:pt x="8381" y="65150"/>
                  </a:lnTo>
                  <a:lnTo>
                    <a:pt x="31242" y="31242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1565910" y="0"/>
                  </a:lnTo>
                  <a:lnTo>
                    <a:pt x="1607439" y="8381"/>
                  </a:lnTo>
                  <a:lnTo>
                    <a:pt x="1641348" y="31242"/>
                  </a:lnTo>
                  <a:lnTo>
                    <a:pt x="1664208" y="65150"/>
                  </a:lnTo>
                  <a:lnTo>
                    <a:pt x="1672589" y="106680"/>
                  </a:lnTo>
                  <a:lnTo>
                    <a:pt x="1672589" y="533400"/>
                  </a:lnTo>
                  <a:lnTo>
                    <a:pt x="1664207" y="574929"/>
                  </a:lnTo>
                  <a:lnTo>
                    <a:pt x="1641347" y="608838"/>
                  </a:lnTo>
                  <a:lnTo>
                    <a:pt x="1607438" y="631698"/>
                  </a:lnTo>
                  <a:lnTo>
                    <a:pt x="1565910" y="640080"/>
                  </a:lnTo>
                  <a:lnTo>
                    <a:pt x="106680" y="640080"/>
                  </a:lnTo>
                  <a:lnTo>
                    <a:pt x="65150" y="631698"/>
                  </a:lnTo>
                  <a:lnTo>
                    <a:pt x="31242" y="608838"/>
                  </a:lnTo>
                  <a:lnTo>
                    <a:pt x="8381" y="574929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509517" y="4526356"/>
            <a:ext cx="5473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057144" y="4367784"/>
            <a:ext cx="3355975" cy="780415"/>
            <a:chOff x="3057144" y="4367784"/>
            <a:chExt cx="3355975" cy="780415"/>
          </a:xfrm>
        </p:grpSpPr>
        <p:sp>
          <p:nvSpPr>
            <p:cNvPr id="58" name="object 58"/>
            <p:cNvSpPr/>
            <p:nvPr/>
          </p:nvSpPr>
          <p:spPr>
            <a:xfrm>
              <a:off x="3057144" y="4791456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24073" y="4878451"/>
              <a:ext cx="279780" cy="8318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58540" y="4791456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0323" y="4878451"/>
              <a:ext cx="325374" cy="831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9936" y="4791456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77461" y="4877054"/>
              <a:ext cx="379222" cy="91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02351" y="4367784"/>
              <a:ext cx="1310639" cy="78028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30951" y="4405884"/>
              <a:ext cx="893063" cy="4236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83504" y="4460494"/>
              <a:ext cx="1170305" cy="640080"/>
            </a:xfrm>
            <a:custGeom>
              <a:avLst/>
              <a:gdLst/>
              <a:ahLst/>
              <a:cxnLst/>
              <a:rect l="l" t="t" r="r" b="b"/>
              <a:pathLst>
                <a:path w="1170304" h="640079">
                  <a:moveTo>
                    <a:pt x="1063371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2" y="65150"/>
                  </a:lnTo>
                  <a:lnTo>
                    <a:pt x="0" y="106679"/>
                  </a:lnTo>
                  <a:lnTo>
                    <a:pt x="0" y="533399"/>
                  </a:lnTo>
                  <a:lnTo>
                    <a:pt x="8382" y="574928"/>
                  </a:lnTo>
                  <a:lnTo>
                    <a:pt x="31242" y="608837"/>
                  </a:lnTo>
                  <a:lnTo>
                    <a:pt x="65151" y="631697"/>
                  </a:lnTo>
                  <a:lnTo>
                    <a:pt x="106680" y="640079"/>
                  </a:lnTo>
                  <a:lnTo>
                    <a:pt x="1063371" y="640079"/>
                  </a:lnTo>
                  <a:lnTo>
                    <a:pt x="1104899" y="631697"/>
                  </a:lnTo>
                  <a:lnTo>
                    <a:pt x="1138808" y="608837"/>
                  </a:lnTo>
                  <a:lnTo>
                    <a:pt x="1161668" y="574928"/>
                  </a:lnTo>
                  <a:lnTo>
                    <a:pt x="1170051" y="533399"/>
                  </a:lnTo>
                  <a:lnTo>
                    <a:pt x="1170051" y="106679"/>
                  </a:lnTo>
                  <a:lnTo>
                    <a:pt x="1161669" y="65150"/>
                  </a:lnTo>
                  <a:lnTo>
                    <a:pt x="1138809" y="31241"/>
                  </a:lnTo>
                  <a:lnTo>
                    <a:pt x="1104900" y="8381"/>
                  </a:lnTo>
                  <a:lnTo>
                    <a:pt x="106337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83504" y="4460494"/>
              <a:ext cx="1170305" cy="640080"/>
            </a:xfrm>
            <a:custGeom>
              <a:avLst/>
              <a:gdLst/>
              <a:ahLst/>
              <a:cxnLst/>
              <a:rect l="l" t="t" r="r" b="b"/>
              <a:pathLst>
                <a:path w="1170304" h="640079">
                  <a:moveTo>
                    <a:pt x="0" y="106679"/>
                  </a:moveTo>
                  <a:lnTo>
                    <a:pt x="8382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1063371" y="0"/>
                  </a:lnTo>
                  <a:lnTo>
                    <a:pt x="1104900" y="8381"/>
                  </a:lnTo>
                  <a:lnTo>
                    <a:pt x="1138809" y="31241"/>
                  </a:lnTo>
                  <a:lnTo>
                    <a:pt x="1161669" y="65150"/>
                  </a:lnTo>
                  <a:lnTo>
                    <a:pt x="1170051" y="106679"/>
                  </a:lnTo>
                  <a:lnTo>
                    <a:pt x="1170051" y="533399"/>
                  </a:lnTo>
                  <a:lnTo>
                    <a:pt x="1161668" y="574928"/>
                  </a:lnTo>
                  <a:lnTo>
                    <a:pt x="1138808" y="608837"/>
                  </a:lnTo>
                  <a:lnTo>
                    <a:pt x="1104899" y="631697"/>
                  </a:lnTo>
                  <a:lnTo>
                    <a:pt x="1063371" y="640079"/>
                  </a:lnTo>
                  <a:lnTo>
                    <a:pt x="106680" y="640079"/>
                  </a:lnTo>
                  <a:lnTo>
                    <a:pt x="65151" y="631697"/>
                  </a:lnTo>
                  <a:lnTo>
                    <a:pt x="31242" y="608837"/>
                  </a:lnTo>
                  <a:lnTo>
                    <a:pt x="8382" y="574928"/>
                  </a:lnTo>
                  <a:lnTo>
                    <a:pt x="0" y="533399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479160" y="4521200"/>
            <a:ext cx="580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100" b="1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294376" y="3262884"/>
            <a:ext cx="3228340" cy="1766570"/>
            <a:chOff x="5294376" y="3262884"/>
            <a:chExt cx="3228340" cy="1766570"/>
          </a:xfrm>
        </p:grpSpPr>
        <p:sp>
          <p:nvSpPr>
            <p:cNvPr id="70" name="object 70"/>
            <p:cNvSpPr/>
            <p:nvPr/>
          </p:nvSpPr>
          <p:spPr>
            <a:xfrm>
              <a:off x="5294376" y="4776216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11902" y="4793742"/>
              <a:ext cx="381381" cy="8458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3479" y="4933950"/>
              <a:ext cx="34925" cy="8153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97296" y="4776216"/>
              <a:ext cx="419100" cy="2529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91657" y="4862322"/>
              <a:ext cx="220344" cy="8458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77256" y="3262884"/>
              <a:ext cx="3044952" cy="63245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57774" y="3355848"/>
              <a:ext cx="2904490" cy="492125"/>
            </a:xfrm>
            <a:custGeom>
              <a:avLst/>
              <a:gdLst/>
              <a:ahLst/>
              <a:cxnLst/>
              <a:rect l="l" t="t" r="r" b="b"/>
              <a:pathLst>
                <a:path w="2904490" h="492125">
                  <a:moveTo>
                    <a:pt x="2822194" y="0"/>
                  </a:moveTo>
                  <a:lnTo>
                    <a:pt x="81914" y="0"/>
                  </a:lnTo>
                  <a:lnTo>
                    <a:pt x="50041" y="6441"/>
                  </a:lnTo>
                  <a:lnTo>
                    <a:pt x="24002" y="24002"/>
                  </a:lnTo>
                  <a:lnTo>
                    <a:pt x="6441" y="50041"/>
                  </a:lnTo>
                  <a:lnTo>
                    <a:pt x="0" y="81914"/>
                  </a:lnTo>
                  <a:lnTo>
                    <a:pt x="0" y="409701"/>
                  </a:lnTo>
                  <a:lnTo>
                    <a:pt x="6441" y="441575"/>
                  </a:lnTo>
                  <a:lnTo>
                    <a:pt x="24002" y="467613"/>
                  </a:lnTo>
                  <a:lnTo>
                    <a:pt x="50041" y="485175"/>
                  </a:lnTo>
                  <a:lnTo>
                    <a:pt x="81914" y="491616"/>
                  </a:lnTo>
                  <a:lnTo>
                    <a:pt x="2822194" y="491616"/>
                  </a:lnTo>
                  <a:lnTo>
                    <a:pt x="2854120" y="485175"/>
                  </a:lnTo>
                  <a:lnTo>
                    <a:pt x="2880153" y="467613"/>
                  </a:lnTo>
                  <a:lnTo>
                    <a:pt x="2897685" y="441575"/>
                  </a:lnTo>
                  <a:lnTo>
                    <a:pt x="2904108" y="409701"/>
                  </a:lnTo>
                  <a:lnTo>
                    <a:pt x="2904108" y="81914"/>
                  </a:lnTo>
                  <a:lnTo>
                    <a:pt x="2897685" y="50041"/>
                  </a:lnTo>
                  <a:lnTo>
                    <a:pt x="2880153" y="24002"/>
                  </a:lnTo>
                  <a:lnTo>
                    <a:pt x="2854120" y="6441"/>
                  </a:lnTo>
                  <a:lnTo>
                    <a:pt x="282219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57774" y="3355848"/>
              <a:ext cx="2904490" cy="492125"/>
            </a:xfrm>
            <a:custGeom>
              <a:avLst/>
              <a:gdLst/>
              <a:ahLst/>
              <a:cxnLst/>
              <a:rect l="l" t="t" r="r" b="b"/>
              <a:pathLst>
                <a:path w="2904490" h="492125">
                  <a:moveTo>
                    <a:pt x="0" y="81914"/>
                  </a:moveTo>
                  <a:lnTo>
                    <a:pt x="6441" y="50041"/>
                  </a:lnTo>
                  <a:lnTo>
                    <a:pt x="24002" y="24002"/>
                  </a:lnTo>
                  <a:lnTo>
                    <a:pt x="50041" y="6441"/>
                  </a:lnTo>
                  <a:lnTo>
                    <a:pt x="81914" y="0"/>
                  </a:lnTo>
                  <a:lnTo>
                    <a:pt x="2822194" y="0"/>
                  </a:lnTo>
                  <a:lnTo>
                    <a:pt x="2854120" y="6441"/>
                  </a:lnTo>
                  <a:lnTo>
                    <a:pt x="2880153" y="24002"/>
                  </a:lnTo>
                  <a:lnTo>
                    <a:pt x="2897685" y="50041"/>
                  </a:lnTo>
                  <a:lnTo>
                    <a:pt x="2904108" y="81914"/>
                  </a:lnTo>
                  <a:lnTo>
                    <a:pt x="2904108" y="409701"/>
                  </a:lnTo>
                  <a:lnTo>
                    <a:pt x="2897685" y="441575"/>
                  </a:lnTo>
                  <a:lnTo>
                    <a:pt x="2880153" y="467613"/>
                  </a:lnTo>
                  <a:lnTo>
                    <a:pt x="2854120" y="485175"/>
                  </a:lnTo>
                  <a:lnTo>
                    <a:pt x="2822194" y="491616"/>
                  </a:lnTo>
                  <a:lnTo>
                    <a:pt x="81914" y="491616"/>
                  </a:lnTo>
                  <a:lnTo>
                    <a:pt x="50041" y="485175"/>
                  </a:lnTo>
                  <a:lnTo>
                    <a:pt x="24002" y="467613"/>
                  </a:lnTo>
                  <a:lnTo>
                    <a:pt x="6441" y="441575"/>
                  </a:lnTo>
                  <a:lnTo>
                    <a:pt x="0" y="409701"/>
                  </a:lnTo>
                  <a:lnTo>
                    <a:pt x="0" y="81914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957696" y="3501390"/>
            <a:ext cx="21043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Azure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054351" y="2630423"/>
            <a:ext cx="1582420" cy="1216660"/>
            <a:chOff x="2054351" y="2630423"/>
            <a:chExt cx="1582420" cy="1216660"/>
          </a:xfrm>
        </p:grpSpPr>
        <p:sp>
          <p:nvSpPr>
            <p:cNvPr id="80" name="object 80"/>
            <p:cNvSpPr/>
            <p:nvPr/>
          </p:nvSpPr>
          <p:spPr>
            <a:xfrm>
              <a:off x="2054351" y="2630423"/>
              <a:ext cx="1581912" cy="121615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20111" y="2691383"/>
              <a:ext cx="890015" cy="4236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35885" y="2724149"/>
              <a:ext cx="1442085" cy="1075690"/>
            </a:xfrm>
            <a:custGeom>
              <a:avLst/>
              <a:gdLst/>
              <a:ahLst/>
              <a:cxnLst/>
              <a:rect l="l" t="t" r="r" b="b"/>
              <a:pathLst>
                <a:path w="1442085" h="1075689">
                  <a:moveTo>
                    <a:pt x="1262252" y="0"/>
                  </a:moveTo>
                  <a:lnTo>
                    <a:pt x="179196" y="0"/>
                  </a:lnTo>
                  <a:lnTo>
                    <a:pt x="131571" y="6404"/>
                  </a:lnTo>
                  <a:lnTo>
                    <a:pt x="88768" y="24478"/>
                  </a:lnTo>
                  <a:lnTo>
                    <a:pt x="52498" y="52514"/>
                  </a:lnTo>
                  <a:lnTo>
                    <a:pt x="24473" y="88805"/>
                  </a:lnTo>
                  <a:lnTo>
                    <a:pt x="6403" y="131644"/>
                  </a:lnTo>
                  <a:lnTo>
                    <a:pt x="0" y="179324"/>
                  </a:lnTo>
                  <a:lnTo>
                    <a:pt x="0" y="896366"/>
                  </a:lnTo>
                  <a:lnTo>
                    <a:pt x="6403" y="944045"/>
                  </a:lnTo>
                  <a:lnTo>
                    <a:pt x="24473" y="986884"/>
                  </a:lnTo>
                  <a:lnTo>
                    <a:pt x="52498" y="1023175"/>
                  </a:lnTo>
                  <a:lnTo>
                    <a:pt x="88768" y="1051211"/>
                  </a:lnTo>
                  <a:lnTo>
                    <a:pt x="131571" y="1069285"/>
                  </a:lnTo>
                  <a:lnTo>
                    <a:pt x="179196" y="1075689"/>
                  </a:lnTo>
                  <a:lnTo>
                    <a:pt x="1262252" y="1075689"/>
                  </a:lnTo>
                  <a:lnTo>
                    <a:pt x="1309932" y="1069285"/>
                  </a:lnTo>
                  <a:lnTo>
                    <a:pt x="1352771" y="1051211"/>
                  </a:lnTo>
                  <a:lnTo>
                    <a:pt x="1389062" y="1023175"/>
                  </a:lnTo>
                  <a:lnTo>
                    <a:pt x="1417098" y="986884"/>
                  </a:lnTo>
                  <a:lnTo>
                    <a:pt x="1435172" y="944045"/>
                  </a:lnTo>
                  <a:lnTo>
                    <a:pt x="1441577" y="896366"/>
                  </a:lnTo>
                  <a:lnTo>
                    <a:pt x="1441577" y="179324"/>
                  </a:lnTo>
                  <a:lnTo>
                    <a:pt x="1435172" y="131644"/>
                  </a:lnTo>
                  <a:lnTo>
                    <a:pt x="1417098" y="88805"/>
                  </a:lnTo>
                  <a:lnTo>
                    <a:pt x="1389062" y="52514"/>
                  </a:lnTo>
                  <a:lnTo>
                    <a:pt x="1352771" y="24478"/>
                  </a:lnTo>
                  <a:lnTo>
                    <a:pt x="1309932" y="6404"/>
                  </a:lnTo>
                  <a:lnTo>
                    <a:pt x="12622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35885" y="2724149"/>
              <a:ext cx="1442085" cy="1075690"/>
            </a:xfrm>
            <a:custGeom>
              <a:avLst/>
              <a:gdLst/>
              <a:ahLst/>
              <a:cxnLst/>
              <a:rect l="l" t="t" r="r" b="b"/>
              <a:pathLst>
                <a:path w="1442085" h="1075689">
                  <a:moveTo>
                    <a:pt x="0" y="179324"/>
                  </a:moveTo>
                  <a:lnTo>
                    <a:pt x="6403" y="131644"/>
                  </a:lnTo>
                  <a:lnTo>
                    <a:pt x="24473" y="88805"/>
                  </a:lnTo>
                  <a:lnTo>
                    <a:pt x="52498" y="52514"/>
                  </a:lnTo>
                  <a:lnTo>
                    <a:pt x="88768" y="24478"/>
                  </a:lnTo>
                  <a:lnTo>
                    <a:pt x="131571" y="6404"/>
                  </a:lnTo>
                  <a:lnTo>
                    <a:pt x="179196" y="0"/>
                  </a:lnTo>
                  <a:lnTo>
                    <a:pt x="1262252" y="0"/>
                  </a:lnTo>
                  <a:lnTo>
                    <a:pt x="1309932" y="6404"/>
                  </a:lnTo>
                  <a:lnTo>
                    <a:pt x="1352771" y="24478"/>
                  </a:lnTo>
                  <a:lnTo>
                    <a:pt x="1389062" y="52514"/>
                  </a:lnTo>
                  <a:lnTo>
                    <a:pt x="1417098" y="88805"/>
                  </a:lnTo>
                  <a:lnTo>
                    <a:pt x="1435172" y="131644"/>
                  </a:lnTo>
                  <a:lnTo>
                    <a:pt x="1441577" y="179324"/>
                  </a:lnTo>
                  <a:lnTo>
                    <a:pt x="1441577" y="896366"/>
                  </a:lnTo>
                  <a:lnTo>
                    <a:pt x="1435172" y="944045"/>
                  </a:lnTo>
                  <a:lnTo>
                    <a:pt x="1417098" y="986884"/>
                  </a:lnTo>
                  <a:lnTo>
                    <a:pt x="1389062" y="1023175"/>
                  </a:lnTo>
                  <a:lnTo>
                    <a:pt x="1352771" y="1051211"/>
                  </a:lnTo>
                  <a:lnTo>
                    <a:pt x="1309932" y="1069285"/>
                  </a:lnTo>
                  <a:lnTo>
                    <a:pt x="1262252" y="1075689"/>
                  </a:lnTo>
                  <a:lnTo>
                    <a:pt x="179196" y="1075689"/>
                  </a:lnTo>
                  <a:lnTo>
                    <a:pt x="131571" y="1069285"/>
                  </a:lnTo>
                  <a:lnTo>
                    <a:pt x="88768" y="1051211"/>
                  </a:lnTo>
                  <a:lnTo>
                    <a:pt x="52498" y="1023175"/>
                  </a:lnTo>
                  <a:lnTo>
                    <a:pt x="24473" y="986884"/>
                  </a:lnTo>
                  <a:lnTo>
                    <a:pt x="6403" y="944045"/>
                  </a:lnTo>
                  <a:lnTo>
                    <a:pt x="0" y="896366"/>
                  </a:lnTo>
                  <a:lnTo>
                    <a:pt x="0" y="179324"/>
                  </a:lnTo>
                  <a:close/>
                </a:path>
              </a:pathLst>
            </a:custGeom>
            <a:ln w="9524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568320" y="2805811"/>
            <a:ext cx="5778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209800" y="2630423"/>
            <a:ext cx="3237230" cy="1216660"/>
            <a:chOff x="2209800" y="2630423"/>
            <a:chExt cx="3237230" cy="1216660"/>
          </a:xfrm>
        </p:grpSpPr>
        <p:sp>
          <p:nvSpPr>
            <p:cNvPr id="86" name="object 86"/>
            <p:cNvSpPr/>
            <p:nvPr/>
          </p:nvSpPr>
          <p:spPr>
            <a:xfrm>
              <a:off x="2209800" y="3177539"/>
              <a:ext cx="644651" cy="50292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54326" y="3321430"/>
              <a:ext cx="335661" cy="831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68295" y="3457193"/>
              <a:ext cx="309626" cy="8470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16936" y="3177539"/>
              <a:ext cx="644651" cy="50292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53893" y="3390010"/>
              <a:ext cx="552577" cy="10591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76827" y="2630423"/>
              <a:ext cx="1869948" cy="121615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42944" y="2692907"/>
              <a:ext cx="1575815" cy="57302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58108" y="2724149"/>
              <a:ext cx="1730375" cy="1075690"/>
            </a:xfrm>
            <a:custGeom>
              <a:avLst/>
              <a:gdLst/>
              <a:ahLst/>
              <a:cxnLst/>
              <a:rect l="l" t="t" r="r" b="b"/>
              <a:pathLst>
                <a:path w="1730375" h="1075689">
                  <a:moveTo>
                    <a:pt x="1550542" y="0"/>
                  </a:moveTo>
                  <a:lnTo>
                    <a:pt x="179324" y="0"/>
                  </a:lnTo>
                  <a:lnTo>
                    <a:pt x="131644" y="6404"/>
                  </a:lnTo>
                  <a:lnTo>
                    <a:pt x="88805" y="24478"/>
                  </a:lnTo>
                  <a:lnTo>
                    <a:pt x="52514" y="52514"/>
                  </a:lnTo>
                  <a:lnTo>
                    <a:pt x="24478" y="88805"/>
                  </a:lnTo>
                  <a:lnTo>
                    <a:pt x="6404" y="131644"/>
                  </a:lnTo>
                  <a:lnTo>
                    <a:pt x="0" y="179324"/>
                  </a:lnTo>
                  <a:lnTo>
                    <a:pt x="0" y="896366"/>
                  </a:lnTo>
                  <a:lnTo>
                    <a:pt x="6404" y="944045"/>
                  </a:lnTo>
                  <a:lnTo>
                    <a:pt x="24478" y="986884"/>
                  </a:lnTo>
                  <a:lnTo>
                    <a:pt x="52514" y="1023175"/>
                  </a:lnTo>
                  <a:lnTo>
                    <a:pt x="88805" y="1051211"/>
                  </a:lnTo>
                  <a:lnTo>
                    <a:pt x="131644" y="1069285"/>
                  </a:lnTo>
                  <a:lnTo>
                    <a:pt x="179324" y="1075689"/>
                  </a:lnTo>
                  <a:lnTo>
                    <a:pt x="1550542" y="1075689"/>
                  </a:lnTo>
                  <a:lnTo>
                    <a:pt x="1598222" y="1069285"/>
                  </a:lnTo>
                  <a:lnTo>
                    <a:pt x="1641061" y="1051211"/>
                  </a:lnTo>
                  <a:lnTo>
                    <a:pt x="1677352" y="1023175"/>
                  </a:lnTo>
                  <a:lnTo>
                    <a:pt x="1705388" y="986884"/>
                  </a:lnTo>
                  <a:lnTo>
                    <a:pt x="1723462" y="944045"/>
                  </a:lnTo>
                  <a:lnTo>
                    <a:pt x="1729866" y="896366"/>
                  </a:lnTo>
                  <a:lnTo>
                    <a:pt x="1729866" y="179324"/>
                  </a:lnTo>
                  <a:lnTo>
                    <a:pt x="1723462" y="131644"/>
                  </a:lnTo>
                  <a:lnTo>
                    <a:pt x="1705388" y="88805"/>
                  </a:lnTo>
                  <a:lnTo>
                    <a:pt x="1677352" y="52514"/>
                  </a:lnTo>
                  <a:lnTo>
                    <a:pt x="1641061" y="24478"/>
                  </a:lnTo>
                  <a:lnTo>
                    <a:pt x="1598222" y="6404"/>
                  </a:lnTo>
                  <a:lnTo>
                    <a:pt x="155054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658108" y="2724149"/>
              <a:ext cx="1730375" cy="1075690"/>
            </a:xfrm>
            <a:custGeom>
              <a:avLst/>
              <a:gdLst/>
              <a:ahLst/>
              <a:cxnLst/>
              <a:rect l="l" t="t" r="r" b="b"/>
              <a:pathLst>
                <a:path w="1730375" h="1075689">
                  <a:moveTo>
                    <a:pt x="0" y="179324"/>
                  </a:moveTo>
                  <a:lnTo>
                    <a:pt x="6404" y="131644"/>
                  </a:lnTo>
                  <a:lnTo>
                    <a:pt x="24478" y="88805"/>
                  </a:lnTo>
                  <a:lnTo>
                    <a:pt x="52514" y="52514"/>
                  </a:lnTo>
                  <a:lnTo>
                    <a:pt x="88805" y="24478"/>
                  </a:lnTo>
                  <a:lnTo>
                    <a:pt x="131644" y="6404"/>
                  </a:lnTo>
                  <a:lnTo>
                    <a:pt x="179324" y="0"/>
                  </a:lnTo>
                  <a:lnTo>
                    <a:pt x="1550542" y="0"/>
                  </a:lnTo>
                  <a:lnTo>
                    <a:pt x="1598222" y="6404"/>
                  </a:lnTo>
                  <a:lnTo>
                    <a:pt x="1641061" y="24478"/>
                  </a:lnTo>
                  <a:lnTo>
                    <a:pt x="1677352" y="52514"/>
                  </a:lnTo>
                  <a:lnTo>
                    <a:pt x="1705388" y="88805"/>
                  </a:lnTo>
                  <a:lnTo>
                    <a:pt x="1723462" y="131644"/>
                  </a:lnTo>
                  <a:lnTo>
                    <a:pt x="1729866" y="179324"/>
                  </a:lnTo>
                  <a:lnTo>
                    <a:pt x="1729866" y="896366"/>
                  </a:lnTo>
                  <a:lnTo>
                    <a:pt x="1723462" y="944045"/>
                  </a:lnTo>
                  <a:lnTo>
                    <a:pt x="1705388" y="986884"/>
                  </a:lnTo>
                  <a:lnTo>
                    <a:pt x="1677352" y="1023175"/>
                  </a:lnTo>
                  <a:lnTo>
                    <a:pt x="1641061" y="1051211"/>
                  </a:lnTo>
                  <a:lnTo>
                    <a:pt x="1598222" y="1069285"/>
                  </a:lnTo>
                  <a:lnTo>
                    <a:pt x="1550542" y="1075689"/>
                  </a:lnTo>
                  <a:lnTo>
                    <a:pt x="179324" y="1075689"/>
                  </a:lnTo>
                  <a:lnTo>
                    <a:pt x="131644" y="1069285"/>
                  </a:lnTo>
                  <a:lnTo>
                    <a:pt x="88805" y="1051211"/>
                  </a:lnTo>
                  <a:lnTo>
                    <a:pt x="52514" y="1023175"/>
                  </a:lnTo>
                  <a:lnTo>
                    <a:pt x="24478" y="986884"/>
                  </a:lnTo>
                  <a:lnTo>
                    <a:pt x="6404" y="944045"/>
                  </a:lnTo>
                  <a:lnTo>
                    <a:pt x="0" y="896366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887851" y="2805810"/>
            <a:ext cx="12700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Messaging:</a:t>
            </a:r>
            <a:r>
              <a:rPr sz="10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sz="1050" b="1" dirty="0">
                <a:solidFill>
                  <a:srgbClr val="FFFFFF"/>
                </a:solidFill>
                <a:latin typeface="Arial"/>
                <a:cs typeface="Arial"/>
              </a:rPr>
              <a:t>Bus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33172" y="2630423"/>
            <a:ext cx="5031105" cy="1216660"/>
            <a:chOff x="233172" y="2630423"/>
            <a:chExt cx="5031105" cy="1216660"/>
          </a:xfrm>
        </p:grpSpPr>
        <p:sp>
          <p:nvSpPr>
            <p:cNvPr id="97" name="object 97"/>
            <p:cNvSpPr/>
            <p:nvPr/>
          </p:nvSpPr>
          <p:spPr>
            <a:xfrm>
              <a:off x="3805427" y="3197351"/>
              <a:ext cx="646176" cy="45872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914393" y="3386073"/>
              <a:ext cx="415163" cy="8458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17719" y="3197351"/>
              <a:ext cx="646176" cy="45872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03012" y="3387470"/>
              <a:ext cx="271399" cy="10579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33172" y="2630423"/>
              <a:ext cx="1897379" cy="121615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2044" y="2700527"/>
              <a:ext cx="1691639" cy="37033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14325" y="2724149"/>
              <a:ext cx="1757045" cy="1075690"/>
            </a:xfrm>
            <a:custGeom>
              <a:avLst/>
              <a:gdLst/>
              <a:ahLst/>
              <a:cxnLst/>
              <a:rect l="l" t="t" r="r" b="b"/>
              <a:pathLst>
                <a:path w="1757045" h="1075689">
                  <a:moveTo>
                    <a:pt x="1577720" y="0"/>
                  </a:moveTo>
                  <a:lnTo>
                    <a:pt x="179273" y="0"/>
                  </a:lnTo>
                  <a:lnTo>
                    <a:pt x="131615" y="6404"/>
                  </a:lnTo>
                  <a:lnTo>
                    <a:pt x="88790" y="24478"/>
                  </a:lnTo>
                  <a:lnTo>
                    <a:pt x="52508" y="52514"/>
                  </a:lnTo>
                  <a:lnTo>
                    <a:pt x="24476" y="88805"/>
                  </a:lnTo>
                  <a:lnTo>
                    <a:pt x="6403" y="131644"/>
                  </a:lnTo>
                  <a:lnTo>
                    <a:pt x="0" y="179324"/>
                  </a:lnTo>
                  <a:lnTo>
                    <a:pt x="0" y="896366"/>
                  </a:lnTo>
                  <a:lnTo>
                    <a:pt x="6403" y="944045"/>
                  </a:lnTo>
                  <a:lnTo>
                    <a:pt x="24476" y="986884"/>
                  </a:lnTo>
                  <a:lnTo>
                    <a:pt x="52508" y="1023175"/>
                  </a:lnTo>
                  <a:lnTo>
                    <a:pt x="88790" y="1051211"/>
                  </a:lnTo>
                  <a:lnTo>
                    <a:pt x="131615" y="1069285"/>
                  </a:lnTo>
                  <a:lnTo>
                    <a:pt x="179273" y="1075689"/>
                  </a:lnTo>
                  <a:lnTo>
                    <a:pt x="1577720" y="1075689"/>
                  </a:lnTo>
                  <a:lnTo>
                    <a:pt x="1625346" y="1069285"/>
                  </a:lnTo>
                  <a:lnTo>
                    <a:pt x="1668149" y="1051211"/>
                  </a:lnTo>
                  <a:lnTo>
                    <a:pt x="1704419" y="1023175"/>
                  </a:lnTo>
                  <a:lnTo>
                    <a:pt x="1732444" y="986884"/>
                  </a:lnTo>
                  <a:lnTo>
                    <a:pt x="1750514" y="944045"/>
                  </a:lnTo>
                  <a:lnTo>
                    <a:pt x="1756918" y="896366"/>
                  </a:lnTo>
                  <a:lnTo>
                    <a:pt x="1756918" y="179324"/>
                  </a:lnTo>
                  <a:lnTo>
                    <a:pt x="1750514" y="131644"/>
                  </a:lnTo>
                  <a:lnTo>
                    <a:pt x="1732444" y="88805"/>
                  </a:lnTo>
                  <a:lnTo>
                    <a:pt x="1704419" y="52514"/>
                  </a:lnTo>
                  <a:lnTo>
                    <a:pt x="1668149" y="24478"/>
                  </a:lnTo>
                  <a:lnTo>
                    <a:pt x="1625346" y="6404"/>
                  </a:lnTo>
                  <a:lnTo>
                    <a:pt x="157772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4325" y="2724149"/>
              <a:ext cx="1757045" cy="1075690"/>
            </a:xfrm>
            <a:custGeom>
              <a:avLst/>
              <a:gdLst/>
              <a:ahLst/>
              <a:cxnLst/>
              <a:rect l="l" t="t" r="r" b="b"/>
              <a:pathLst>
                <a:path w="1757045" h="1075689">
                  <a:moveTo>
                    <a:pt x="0" y="179324"/>
                  </a:moveTo>
                  <a:lnTo>
                    <a:pt x="6403" y="131644"/>
                  </a:lnTo>
                  <a:lnTo>
                    <a:pt x="24476" y="88805"/>
                  </a:lnTo>
                  <a:lnTo>
                    <a:pt x="52508" y="52514"/>
                  </a:lnTo>
                  <a:lnTo>
                    <a:pt x="88790" y="24478"/>
                  </a:lnTo>
                  <a:lnTo>
                    <a:pt x="131615" y="6404"/>
                  </a:lnTo>
                  <a:lnTo>
                    <a:pt x="179273" y="0"/>
                  </a:lnTo>
                  <a:lnTo>
                    <a:pt x="1577720" y="0"/>
                  </a:lnTo>
                  <a:lnTo>
                    <a:pt x="1625346" y="6404"/>
                  </a:lnTo>
                  <a:lnTo>
                    <a:pt x="1668149" y="24478"/>
                  </a:lnTo>
                  <a:lnTo>
                    <a:pt x="1704419" y="52514"/>
                  </a:lnTo>
                  <a:lnTo>
                    <a:pt x="1732444" y="88805"/>
                  </a:lnTo>
                  <a:lnTo>
                    <a:pt x="1750514" y="131644"/>
                  </a:lnTo>
                  <a:lnTo>
                    <a:pt x="1756918" y="179324"/>
                  </a:lnTo>
                  <a:lnTo>
                    <a:pt x="1756918" y="896366"/>
                  </a:lnTo>
                  <a:lnTo>
                    <a:pt x="1750514" y="944045"/>
                  </a:lnTo>
                  <a:lnTo>
                    <a:pt x="1732444" y="986884"/>
                  </a:lnTo>
                  <a:lnTo>
                    <a:pt x="1704419" y="1023175"/>
                  </a:lnTo>
                  <a:lnTo>
                    <a:pt x="1668149" y="1051211"/>
                  </a:lnTo>
                  <a:lnTo>
                    <a:pt x="1625346" y="1069285"/>
                  </a:lnTo>
                  <a:lnTo>
                    <a:pt x="1577720" y="1075689"/>
                  </a:lnTo>
                  <a:lnTo>
                    <a:pt x="179273" y="1075689"/>
                  </a:lnTo>
                  <a:lnTo>
                    <a:pt x="131615" y="1069285"/>
                  </a:lnTo>
                  <a:lnTo>
                    <a:pt x="88790" y="1051211"/>
                  </a:lnTo>
                  <a:lnTo>
                    <a:pt x="52508" y="1023175"/>
                  </a:lnTo>
                  <a:lnTo>
                    <a:pt x="24476" y="986884"/>
                  </a:lnTo>
                  <a:lnTo>
                    <a:pt x="6403" y="944045"/>
                  </a:lnTo>
                  <a:lnTo>
                    <a:pt x="0" y="896366"/>
                  </a:lnTo>
                  <a:lnTo>
                    <a:pt x="0" y="179324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83819" y="2807334"/>
            <a:ext cx="1415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Identity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&amp; Access</a:t>
            </a:r>
            <a:r>
              <a:rPr sz="9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98348" y="2340864"/>
            <a:ext cx="6525895" cy="1330960"/>
            <a:chOff x="498348" y="2340864"/>
            <a:chExt cx="6525895" cy="1330960"/>
          </a:xfrm>
        </p:grpSpPr>
        <p:sp>
          <p:nvSpPr>
            <p:cNvPr id="107" name="object 107"/>
            <p:cNvSpPr/>
            <p:nvPr/>
          </p:nvSpPr>
          <p:spPr>
            <a:xfrm>
              <a:off x="498348" y="3168396"/>
              <a:ext cx="646176" cy="50291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1969" y="3379089"/>
              <a:ext cx="272935" cy="8470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92352" y="3168396"/>
              <a:ext cx="644652" cy="50291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48867" y="3380486"/>
              <a:ext cx="513969" cy="8318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39156" y="2340864"/>
              <a:ext cx="1584959" cy="101041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38215" y="2391156"/>
              <a:ext cx="1424939" cy="59131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20308" y="2433828"/>
              <a:ext cx="1445260" cy="871219"/>
            </a:xfrm>
            <a:custGeom>
              <a:avLst/>
              <a:gdLst/>
              <a:ahLst/>
              <a:cxnLst/>
              <a:rect l="l" t="t" r="r" b="b"/>
              <a:pathLst>
                <a:path w="1445259" h="871220">
                  <a:moveTo>
                    <a:pt x="1299844" y="0"/>
                  </a:moveTo>
                  <a:lnTo>
                    <a:pt x="145161" y="0"/>
                  </a:lnTo>
                  <a:lnTo>
                    <a:pt x="99291" y="7403"/>
                  </a:lnTo>
                  <a:lnTo>
                    <a:pt x="59445" y="28017"/>
                  </a:lnTo>
                  <a:lnTo>
                    <a:pt x="28017" y="59445"/>
                  </a:lnTo>
                  <a:lnTo>
                    <a:pt x="7403" y="99291"/>
                  </a:lnTo>
                  <a:lnTo>
                    <a:pt x="0" y="145161"/>
                  </a:lnTo>
                  <a:lnTo>
                    <a:pt x="0" y="725551"/>
                  </a:lnTo>
                  <a:lnTo>
                    <a:pt x="7403" y="771420"/>
                  </a:lnTo>
                  <a:lnTo>
                    <a:pt x="28017" y="811266"/>
                  </a:lnTo>
                  <a:lnTo>
                    <a:pt x="59445" y="842694"/>
                  </a:lnTo>
                  <a:lnTo>
                    <a:pt x="99291" y="863308"/>
                  </a:lnTo>
                  <a:lnTo>
                    <a:pt x="145161" y="870712"/>
                  </a:lnTo>
                  <a:lnTo>
                    <a:pt x="1299844" y="870712"/>
                  </a:lnTo>
                  <a:lnTo>
                    <a:pt x="1345714" y="863308"/>
                  </a:lnTo>
                  <a:lnTo>
                    <a:pt x="1385560" y="842694"/>
                  </a:lnTo>
                  <a:lnTo>
                    <a:pt x="1416988" y="811266"/>
                  </a:lnTo>
                  <a:lnTo>
                    <a:pt x="1437602" y="771420"/>
                  </a:lnTo>
                  <a:lnTo>
                    <a:pt x="1445006" y="725551"/>
                  </a:lnTo>
                  <a:lnTo>
                    <a:pt x="1445006" y="145161"/>
                  </a:lnTo>
                  <a:lnTo>
                    <a:pt x="1437602" y="99291"/>
                  </a:lnTo>
                  <a:lnTo>
                    <a:pt x="1416988" y="59445"/>
                  </a:lnTo>
                  <a:lnTo>
                    <a:pt x="1385560" y="28017"/>
                  </a:lnTo>
                  <a:lnTo>
                    <a:pt x="1345714" y="7403"/>
                  </a:lnTo>
                  <a:lnTo>
                    <a:pt x="129984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20308" y="2433828"/>
              <a:ext cx="1445260" cy="871219"/>
            </a:xfrm>
            <a:custGeom>
              <a:avLst/>
              <a:gdLst/>
              <a:ahLst/>
              <a:cxnLst/>
              <a:rect l="l" t="t" r="r" b="b"/>
              <a:pathLst>
                <a:path w="1445259" h="871220">
                  <a:moveTo>
                    <a:pt x="0" y="145161"/>
                  </a:moveTo>
                  <a:lnTo>
                    <a:pt x="7403" y="99291"/>
                  </a:lnTo>
                  <a:lnTo>
                    <a:pt x="28017" y="59445"/>
                  </a:lnTo>
                  <a:lnTo>
                    <a:pt x="59445" y="28017"/>
                  </a:lnTo>
                  <a:lnTo>
                    <a:pt x="99291" y="7403"/>
                  </a:lnTo>
                  <a:lnTo>
                    <a:pt x="145161" y="0"/>
                  </a:lnTo>
                  <a:lnTo>
                    <a:pt x="1299844" y="0"/>
                  </a:lnTo>
                  <a:lnTo>
                    <a:pt x="1345714" y="7403"/>
                  </a:lnTo>
                  <a:lnTo>
                    <a:pt x="1385560" y="28017"/>
                  </a:lnTo>
                  <a:lnTo>
                    <a:pt x="1416988" y="59445"/>
                  </a:lnTo>
                  <a:lnTo>
                    <a:pt x="1437602" y="99291"/>
                  </a:lnTo>
                  <a:lnTo>
                    <a:pt x="1445006" y="145161"/>
                  </a:lnTo>
                  <a:lnTo>
                    <a:pt x="1445006" y="725551"/>
                  </a:lnTo>
                  <a:lnTo>
                    <a:pt x="1437602" y="771420"/>
                  </a:lnTo>
                  <a:lnTo>
                    <a:pt x="1416988" y="811266"/>
                  </a:lnTo>
                  <a:lnTo>
                    <a:pt x="1385560" y="842694"/>
                  </a:lnTo>
                  <a:lnTo>
                    <a:pt x="1345714" y="863308"/>
                  </a:lnTo>
                  <a:lnTo>
                    <a:pt x="1299844" y="870712"/>
                  </a:lnTo>
                  <a:lnTo>
                    <a:pt x="145161" y="870712"/>
                  </a:lnTo>
                  <a:lnTo>
                    <a:pt x="99291" y="863308"/>
                  </a:lnTo>
                  <a:lnTo>
                    <a:pt x="59445" y="842694"/>
                  </a:lnTo>
                  <a:lnTo>
                    <a:pt x="28017" y="811266"/>
                  </a:lnTo>
                  <a:lnTo>
                    <a:pt x="7403" y="771420"/>
                  </a:lnTo>
                  <a:lnTo>
                    <a:pt x="0" y="725551"/>
                  </a:lnTo>
                  <a:lnTo>
                    <a:pt x="0" y="145161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687059" y="2505582"/>
            <a:ext cx="111252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116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Data  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hro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izat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564123" y="2362200"/>
            <a:ext cx="3057525" cy="989330"/>
            <a:chOff x="5564123" y="2362200"/>
            <a:chExt cx="3057525" cy="989330"/>
          </a:xfrm>
        </p:grpSpPr>
        <p:sp>
          <p:nvSpPr>
            <p:cNvPr id="117" name="object 117"/>
            <p:cNvSpPr/>
            <p:nvPr/>
          </p:nvSpPr>
          <p:spPr>
            <a:xfrm>
              <a:off x="5564123" y="2980944"/>
              <a:ext cx="644651" cy="25146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655563" y="3067684"/>
              <a:ext cx="457200" cy="83185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243827" y="2980944"/>
              <a:ext cx="644651" cy="25146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290690" y="3066287"/>
              <a:ext cx="544449" cy="10718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58583" y="2362200"/>
              <a:ext cx="1662683" cy="9890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09103" y="2412492"/>
              <a:ext cx="999744" cy="423672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039355" y="2456180"/>
              <a:ext cx="1522730" cy="848360"/>
            </a:xfrm>
            <a:custGeom>
              <a:avLst/>
              <a:gdLst/>
              <a:ahLst/>
              <a:cxnLst/>
              <a:rect l="l" t="t" r="r" b="b"/>
              <a:pathLst>
                <a:path w="1522729" h="848360">
                  <a:moveTo>
                    <a:pt x="1380998" y="0"/>
                  </a:moveTo>
                  <a:lnTo>
                    <a:pt x="141350" y="0"/>
                  </a:lnTo>
                  <a:lnTo>
                    <a:pt x="96658" y="7215"/>
                  </a:lnTo>
                  <a:lnTo>
                    <a:pt x="57854" y="27306"/>
                  </a:lnTo>
                  <a:lnTo>
                    <a:pt x="27261" y="57936"/>
                  </a:lnTo>
                  <a:lnTo>
                    <a:pt x="7202" y="96771"/>
                  </a:lnTo>
                  <a:lnTo>
                    <a:pt x="0" y="141478"/>
                  </a:lnTo>
                  <a:lnTo>
                    <a:pt x="0" y="706882"/>
                  </a:lnTo>
                  <a:lnTo>
                    <a:pt x="7202" y="751588"/>
                  </a:lnTo>
                  <a:lnTo>
                    <a:pt x="27261" y="790423"/>
                  </a:lnTo>
                  <a:lnTo>
                    <a:pt x="57854" y="821053"/>
                  </a:lnTo>
                  <a:lnTo>
                    <a:pt x="96658" y="841144"/>
                  </a:lnTo>
                  <a:lnTo>
                    <a:pt x="141350" y="848360"/>
                  </a:lnTo>
                  <a:lnTo>
                    <a:pt x="1380998" y="848360"/>
                  </a:lnTo>
                  <a:lnTo>
                    <a:pt x="1425642" y="841144"/>
                  </a:lnTo>
                  <a:lnTo>
                    <a:pt x="1464440" y="821053"/>
                  </a:lnTo>
                  <a:lnTo>
                    <a:pt x="1495051" y="790423"/>
                  </a:lnTo>
                  <a:lnTo>
                    <a:pt x="1515134" y="751588"/>
                  </a:lnTo>
                  <a:lnTo>
                    <a:pt x="1522349" y="706882"/>
                  </a:lnTo>
                  <a:lnTo>
                    <a:pt x="1522349" y="141478"/>
                  </a:lnTo>
                  <a:lnTo>
                    <a:pt x="1515134" y="96771"/>
                  </a:lnTo>
                  <a:lnTo>
                    <a:pt x="1495051" y="57936"/>
                  </a:lnTo>
                  <a:lnTo>
                    <a:pt x="1464440" y="27306"/>
                  </a:lnTo>
                  <a:lnTo>
                    <a:pt x="1425642" y="7215"/>
                  </a:lnTo>
                  <a:lnTo>
                    <a:pt x="138099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039355" y="2456180"/>
              <a:ext cx="1522730" cy="848360"/>
            </a:xfrm>
            <a:custGeom>
              <a:avLst/>
              <a:gdLst/>
              <a:ahLst/>
              <a:cxnLst/>
              <a:rect l="l" t="t" r="r" b="b"/>
              <a:pathLst>
                <a:path w="1522729" h="848360">
                  <a:moveTo>
                    <a:pt x="0" y="141478"/>
                  </a:moveTo>
                  <a:lnTo>
                    <a:pt x="7202" y="96771"/>
                  </a:lnTo>
                  <a:lnTo>
                    <a:pt x="27261" y="57936"/>
                  </a:lnTo>
                  <a:lnTo>
                    <a:pt x="57854" y="27306"/>
                  </a:lnTo>
                  <a:lnTo>
                    <a:pt x="96658" y="7215"/>
                  </a:lnTo>
                  <a:lnTo>
                    <a:pt x="141350" y="0"/>
                  </a:lnTo>
                  <a:lnTo>
                    <a:pt x="1380998" y="0"/>
                  </a:lnTo>
                  <a:lnTo>
                    <a:pt x="1425642" y="7215"/>
                  </a:lnTo>
                  <a:lnTo>
                    <a:pt x="1464440" y="27306"/>
                  </a:lnTo>
                  <a:lnTo>
                    <a:pt x="1495051" y="57936"/>
                  </a:lnTo>
                  <a:lnTo>
                    <a:pt x="1515134" y="96771"/>
                  </a:lnTo>
                  <a:lnTo>
                    <a:pt x="1522349" y="141478"/>
                  </a:lnTo>
                  <a:lnTo>
                    <a:pt x="1522349" y="706882"/>
                  </a:lnTo>
                  <a:lnTo>
                    <a:pt x="1515134" y="751588"/>
                  </a:lnTo>
                  <a:lnTo>
                    <a:pt x="1495051" y="790423"/>
                  </a:lnTo>
                  <a:lnTo>
                    <a:pt x="1464440" y="821053"/>
                  </a:lnTo>
                  <a:lnTo>
                    <a:pt x="1425642" y="841144"/>
                  </a:lnTo>
                  <a:lnTo>
                    <a:pt x="1380998" y="848360"/>
                  </a:lnTo>
                  <a:lnTo>
                    <a:pt x="141350" y="848360"/>
                  </a:lnTo>
                  <a:lnTo>
                    <a:pt x="96658" y="841144"/>
                  </a:lnTo>
                  <a:lnTo>
                    <a:pt x="57854" y="821053"/>
                  </a:lnTo>
                  <a:lnTo>
                    <a:pt x="27261" y="790423"/>
                  </a:lnTo>
                  <a:lnTo>
                    <a:pt x="7202" y="751588"/>
                  </a:lnTo>
                  <a:lnTo>
                    <a:pt x="0" y="706882"/>
                  </a:lnTo>
                  <a:lnTo>
                    <a:pt x="0" y="141478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458202" y="2526538"/>
            <a:ext cx="6877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orting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83805" y="1050036"/>
            <a:ext cx="7711440" cy="5417820"/>
            <a:chOff x="783805" y="1050036"/>
            <a:chExt cx="7711440" cy="5417820"/>
          </a:xfrm>
        </p:grpSpPr>
        <p:sp>
          <p:nvSpPr>
            <p:cNvPr id="127" name="object 127"/>
            <p:cNvSpPr/>
            <p:nvPr/>
          </p:nvSpPr>
          <p:spPr>
            <a:xfrm>
              <a:off x="7123175" y="2980943"/>
              <a:ext cx="644651" cy="25146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203312" y="3067684"/>
              <a:ext cx="476250" cy="10579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48600" y="2980943"/>
              <a:ext cx="646176" cy="25146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941437" y="3067684"/>
              <a:ext cx="448129" cy="10579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229101" y="4087037"/>
              <a:ext cx="1416939" cy="30208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696844" y="2287308"/>
              <a:ext cx="1374647" cy="29307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210685" y="2381503"/>
              <a:ext cx="820801" cy="17424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276973" y="1050036"/>
              <a:ext cx="1163104" cy="24523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463792" y="1968017"/>
              <a:ext cx="1112964" cy="488162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57595" y="1289456"/>
              <a:ext cx="699058" cy="26794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86599" y="1289405"/>
              <a:ext cx="691819" cy="50167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977134" y="1163078"/>
              <a:ext cx="292493" cy="53262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70254" y="1322031"/>
              <a:ext cx="675106" cy="29163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350511" y="1270381"/>
              <a:ext cx="459727" cy="31877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368165" y="5703951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63847" y="5703951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44544" y="5684139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820797" y="5694426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00731" y="5694426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757934" y="5703951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284097" y="5684139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83805" y="5684139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876037" y="5693664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64353" y="5703189"/>
              <a:ext cx="402678" cy="6873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003036" y="5769864"/>
              <a:ext cx="719328" cy="498348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428231" y="5542788"/>
              <a:ext cx="1700784" cy="92506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606540" y="5634227"/>
              <a:ext cx="1399031" cy="8016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508749" y="5636514"/>
              <a:ext cx="1560195" cy="783590"/>
            </a:xfrm>
            <a:custGeom>
              <a:avLst/>
              <a:gdLst/>
              <a:ahLst/>
              <a:cxnLst/>
              <a:rect l="l" t="t" r="r" b="b"/>
              <a:pathLst>
                <a:path w="1560195" h="783589">
                  <a:moveTo>
                    <a:pt x="1429639" y="0"/>
                  </a:moveTo>
                  <a:lnTo>
                    <a:pt x="130555" y="0"/>
                  </a:lnTo>
                  <a:lnTo>
                    <a:pt x="79724" y="10260"/>
                  </a:lnTo>
                  <a:lnTo>
                    <a:pt x="38226" y="38241"/>
                  </a:lnTo>
                  <a:lnTo>
                    <a:pt x="10255" y="79740"/>
                  </a:lnTo>
                  <a:lnTo>
                    <a:pt x="0" y="130556"/>
                  </a:lnTo>
                  <a:lnTo>
                    <a:pt x="0" y="652780"/>
                  </a:lnTo>
                  <a:lnTo>
                    <a:pt x="10255" y="703595"/>
                  </a:lnTo>
                  <a:lnTo>
                    <a:pt x="38226" y="745094"/>
                  </a:lnTo>
                  <a:lnTo>
                    <a:pt x="79724" y="773075"/>
                  </a:lnTo>
                  <a:lnTo>
                    <a:pt x="130555" y="783336"/>
                  </a:lnTo>
                  <a:lnTo>
                    <a:pt x="1429639" y="783336"/>
                  </a:lnTo>
                  <a:lnTo>
                    <a:pt x="1480417" y="773075"/>
                  </a:lnTo>
                  <a:lnTo>
                    <a:pt x="1521920" y="745094"/>
                  </a:lnTo>
                  <a:lnTo>
                    <a:pt x="1549921" y="703595"/>
                  </a:lnTo>
                  <a:lnTo>
                    <a:pt x="1560195" y="652780"/>
                  </a:lnTo>
                  <a:lnTo>
                    <a:pt x="1560195" y="130556"/>
                  </a:lnTo>
                  <a:lnTo>
                    <a:pt x="1549921" y="79740"/>
                  </a:lnTo>
                  <a:lnTo>
                    <a:pt x="1521920" y="38241"/>
                  </a:lnTo>
                  <a:lnTo>
                    <a:pt x="1480417" y="10260"/>
                  </a:lnTo>
                  <a:lnTo>
                    <a:pt x="142963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08749" y="5636514"/>
              <a:ext cx="1560195" cy="783590"/>
            </a:xfrm>
            <a:custGeom>
              <a:avLst/>
              <a:gdLst/>
              <a:ahLst/>
              <a:cxnLst/>
              <a:rect l="l" t="t" r="r" b="b"/>
              <a:pathLst>
                <a:path w="1560195" h="783589">
                  <a:moveTo>
                    <a:pt x="0" y="130556"/>
                  </a:moveTo>
                  <a:lnTo>
                    <a:pt x="10255" y="79740"/>
                  </a:lnTo>
                  <a:lnTo>
                    <a:pt x="38226" y="38241"/>
                  </a:lnTo>
                  <a:lnTo>
                    <a:pt x="79724" y="10260"/>
                  </a:lnTo>
                  <a:lnTo>
                    <a:pt x="130555" y="0"/>
                  </a:lnTo>
                  <a:lnTo>
                    <a:pt x="1429639" y="0"/>
                  </a:lnTo>
                  <a:lnTo>
                    <a:pt x="1480417" y="10260"/>
                  </a:lnTo>
                  <a:lnTo>
                    <a:pt x="1521920" y="38241"/>
                  </a:lnTo>
                  <a:lnTo>
                    <a:pt x="1549921" y="79740"/>
                  </a:lnTo>
                  <a:lnTo>
                    <a:pt x="1560195" y="130556"/>
                  </a:lnTo>
                  <a:lnTo>
                    <a:pt x="1560195" y="652780"/>
                  </a:lnTo>
                  <a:lnTo>
                    <a:pt x="1549921" y="703595"/>
                  </a:lnTo>
                  <a:lnTo>
                    <a:pt x="1521920" y="745094"/>
                  </a:lnTo>
                  <a:lnTo>
                    <a:pt x="1480417" y="773075"/>
                  </a:lnTo>
                  <a:lnTo>
                    <a:pt x="1429639" y="783336"/>
                  </a:lnTo>
                  <a:lnTo>
                    <a:pt x="130555" y="783336"/>
                  </a:lnTo>
                  <a:lnTo>
                    <a:pt x="79724" y="773075"/>
                  </a:lnTo>
                  <a:lnTo>
                    <a:pt x="38226" y="745094"/>
                  </a:lnTo>
                  <a:lnTo>
                    <a:pt x="10255" y="703595"/>
                  </a:lnTo>
                  <a:lnTo>
                    <a:pt x="0" y="652780"/>
                  </a:lnTo>
                  <a:lnTo>
                    <a:pt x="0" y="130556"/>
                  </a:lnTo>
                  <a:close/>
                </a:path>
              </a:pathLst>
            </a:custGeom>
            <a:ln w="9525">
              <a:solidFill>
                <a:srgbClr val="D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6793230" y="5768441"/>
            <a:ext cx="993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Fabric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481" y="5664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85541" y="429514"/>
            <a:ext cx="24532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97BB8"/>
                </a:solidFill>
              </a:rPr>
              <a:t>O</a:t>
            </a:r>
            <a:r>
              <a:rPr sz="3600" spc="-35" dirty="0">
                <a:solidFill>
                  <a:srgbClr val="097BB8"/>
                </a:solidFill>
              </a:rPr>
              <a:t>v</a:t>
            </a:r>
            <a:r>
              <a:rPr sz="3600" spc="-5" dirty="0">
                <a:solidFill>
                  <a:srgbClr val="097BB8"/>
                </a:solidFill>
              </a:rPr>
              <a:t>e</a:t>
            </a:r>
            <a:r>
              <a:rPr sz="3600" spc="35" dirty="0">
                <a:solidFill>
                  <a:srgbClr val="097BB8"/>
                </a:solidFill>
              </a:rPr>
              <a:t>r</a:t>
            </a:r>
            <a:r>
              <a:rPr sz="3600" spc="-5" dirty="0">
                <a:solidFill>
                  <a:srgbClr val="097BB8"/>
                </a:solidFill>
              </a:rPr>
              <a:t>view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6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19478"/>
            <a:ext cx="5654675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Definition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Cloud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Computing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0" dirty="0">
                <a:latin typeface="Carlito"/>
                <a:cs typeface="Carlito"/>
              </a:rPr>
              <a:t>Architecture </a:t>
            </a:r>
            <a:r>
              <a:rPr sz="2400" dirty="0">
                <a:latin typeface="Carlito"/>
                <a:cs typeface="Carlito"/>
              </a:rPr>
              <a:t>/ </a:t>
            </a:r>
            <a:r>
              <a:rPr sz="2400" spc="-50" dirty="0">
                <a:latin typeface="Carlito"/>
                <a:cs typeface="Carlito"/>
              </a:rPr>
              <a:t>Taxonomy</a:t>
            </a:r>
            <a:r>
              <a:rPr sz="2400" dirty="0">
                <a:latin typeface="Carlito"/>
                <a:cs typeface="Carlito"/>
              </a:rPr>
              <a:t> Activity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latin typeface="Carlito"/>
                <a:cs typeface="Carlito"/>
              </a:rPr>
              <a:t>Taxonomy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Vocabulary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latin typeface="Carlito"/>
                <a:cs typeface="Carlito"/>
              </a:rPr>
              <a:t>Reference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Architecture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Mapping</a:t>
            </a:r>
            <a:r>
              <a:rPr sz="2400" spc="-10" dirty="0">
                <a:latin typeface="Carlito"/>
                <a:cs typeface="Carlito"/>
              </a:rPr>
              <a:t> Discussion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4813" y="6209021"/>
            <a:ext cx="1319653" cy="589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508" y="6235700"/>
            <a:ext cx="7135368" cy="573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4236" y="350520"/>
            <a:ext cx="8292465" cy="1336675"/>
            <a:chOff x="364236" y="350520"/>
            <a:chExt cx="8292465" cy="1336675"/>
          </a:xfrm>
        </p:grpSpPr>
        <p:sp>
          <p:nvSpPr>
            <p:cNvPr id="5" name="object 5"/>
            <p:cNvSpPr/>
            <p:nvPr/>
          </p:nvSpPr>
          <p:spPr>
            <a:xfrm>
              <a:off x="364236" y="350520"/>
              <a:ext cx="5535168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91556" y="350520"/>
              <a:ext cx="377951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1659" y="350520"/>
              <a:ext cx="2994660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592" y="624840"/>
              <a:ext cx="7930896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908" y="899160"/>
              <a:ext cx="8208264" cy="513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7672" y="1173480"/>
              <a:ext cx="5071872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52164" y="2133600"/>
            <a:ext cx="5175885" cy="3581400"/>
            <a:chOff x="3852164" y="2133600"/>
            <a:chExt cx="5175885" cy="3581400"/>
          </a:xfrm>
        </p:grpSpPr>
        <p:sp>
          <p:nvSpPr>
            <p:cNvPr id="12" name="object 12"/>
            <p:cNvSpPr/>
            <p:nvPr/>
          </p:nvSpPr>
          <p:spPr>
            <a:xfrm>
              <a:off x="3852164" y="2133600"/>
              <a:ext cx="5175503" cy="3581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8637" y="3576637"/>
              <a:ext cx="238125" cy="2381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2237" y="2586037"/>
              <a:ext cx="238125" cy="2381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8437" y="4186237"/>
              <a:ext cx="238125" cy="2381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96237" y="3500437"/>
              <a:ext cx="238125" cy="2381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5000" y="4191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5000" y="4191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96200" y="4572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96200" y="4572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9400" y="3429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9400" y="34290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724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24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6400" y="3505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6400" y="3505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96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96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0600" y="2895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600" y="2895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05400" y="4724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05400" y="4724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7637" y="1982965"/>
            <a:ext cx="390525" cy="257810"/>
            <a:chOff x="147637" y="1982965"/>
            <a:chExt cx="390525" cy="257810"/>
          </a:xfrm>
        </p:grpSpPr>
        <p:sp>
          <p:nvSpPr>
            <p:cNvPr id="34" name="object 34"/>
            <p:cNvSpPr/>
            <p:nvPr/>
          </p:nvSpPr>
          <p:spPr>
            <a:xfrm>
              <a:off x="152400" y="1987727"/>
              <a:ext cx="381000" cy="248285"/>
            </a:xfrm>
            <a:custGeom>
              <a:avLst/>
              <a:gdLst/>
              <a:ahLst/>
              <a:cxnLst/>
              <a:rect l="l" t="t" r="r" b="b"/>
              <a:pathLst>
                <a:path w="381000" h="248285">
                  <a:moveTo>
                    <a:pt x="381000" y="0"/>
                  </a:moveTo>
                  <a:lnTo>
                    <a:pt x="0" y="0"/>
                  </a:lnTo>
                  <a:lnTo>
                    <a:pt x="0" y="248234"/>
                  </a:lnTo>
                  <a:lnTo>
                    <a:pt x="381000" y="24823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400" y="1987727"/>
              <a:ext cx="381000" cy="248285"/>
            </a:xfrm>
            <a:custGeom>
              <a:avLst/>
              <a:gdLst/>
              <a:ahLst/>
              <a:cxnLst/>
              <a:rect l="l" t="t" r="r" b="b"/>
              <a:pathLst>
                <a:path w="381000" h="248285">
                  <a:moveTo>
                    <a:pt x="0" y="248234"/>
                  </a:moveTo>
                  <a:lnTo>
                    <a:pt x="381000" y="248234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482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5706" y="399034"/>
            <a:ext cx="7956550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rlito"/>
                <a:cs typeface="Carlito"/>
              </a:rPr>
              <a:t>“Cloud </a:t>
            </a:r>
            <a:r>
              <a:rPr sz="1800" i="1" spc="-10" dirty="0">
                <a:latin typeface="Carlito"/>
                <a:cs typeface="Carlito"/>
              </a:rPr>
              <a:t>computing </a:t>
            </a:r>
            <a:r>
              <a:rPr sz="1800" i="1" spc="-5" dirty="0">
                <a:latin typeface="Carlito"/>
                <a:cs typeface="Carlito"/>
              </a:rPr>
              <a:t>is </a:t>
            </a:r>
            <a:r>
              <a:rPr sz="1800" i="1" dirty="0">
                <a:latin typeface="Carlito"/>
                <a:cs typeface="Carlito"/>
              </a:rPr>
              <a:t>a model </a:t>
            </a:r>
            <a:r>
              <a:rPr sz="1800" i="1" spc="-10" dirty="0">
                <a:latin typeface="Carlito"/>
                <a:cs typeface="Carlito"/>
              </a:rPr>
              <a:t>for </a:t>
            </a:r>
            <a:r>
              <a:rPr sz="1800" i="1" spc="-5" dirty="0">
                <a:latin typeface="Carlito"/>
                <a:cs typeface="Carlito"/>
              </a:rPr>
              <a:t>enabling </a:t>
            </a:r>
            <a:r>
              <a:rPr sz="1800" i="1" spc="-10" dirty="0">
                <a:latin typeface="Carlito"/>
                <a:cs typeface="Carlito"/>
              </a:rPr>
              <a:t>convenient, </a:t>
            </a:r>
            <a:r>
              <a:rPr sz="1800" i="1" dirty="0">
                <a:latin typeface="Carlito"/>
                <a:cs typeface="Carlito"/>
              </a:rPr>
              <a:t>on-demand </a:t>
            </a:r>
            <a:r>
              <a:rPr sz="1800" i="1" spc="-10" dirty="0">
                <a:latin typeface="Carlito"/>
                <a:cs typeface="Carlito"/>
              </a:rPr>
              <a:t>network access </a:t>
            </a:r>
            <a:r>
              <a:rPr sz="1800" i="1" spc="-15" dirty="0">
                <a:latin typeface="Carlito"/>
                <a:cs typeface="Carlito"/>
              </a:rPr>
              <a:t>to </a:t>
            </a:r>
            <a:r>
              <a:rPr sz="1800" i="1" dirty="0">
                <a:latin typeface="Carlito"/>
                <a:cs typeface="Carlito"/>
              </a:rPr>
              <a:t>a  </a:t>
            </a:r>
            <a:r>
              <a:rPr sz="1800" i="1" spc="-5" dirty="0">
                <a:latin typeface="Carlito"/>
                <a:cs typeface="Carlito"/>
              </a:rPr>
              <a:t>shared pool of </a:t>
            </a:r>
            <a:r>
              <a:rPr sz="1800" i="1" spc="-10" dirty="0">
                <a:latin typeface="Carlito"/>
                <a:cs typeface="Carlito"/>
              </a:rPr>
              <a:t>configurable computing </a:t>
            </a:r>
            <a:r>
              <a:rPr sz="1800" i="1" spc="-5" dirty="0">
                <a:latin typeface="Carlito"/>
                <a:cs typeface="Carlito"/>
              </a:rPr>
              <a:t>resources (e.g., </a:t>
            </a:r>
            <a:r>
              <a:rPr sz="1800" i="1" spc="-10" dirty="0">
                <a:latin typeface="Carlito"/>
                <a:cs typeface="Carlito"/>
              </a:rPr>
              <a:t>networks, </a:t>
            </a:r>
            <a:r>
              <a:rPr sz="1800" i="1" spc="-5" dirty="0">
                <a:latin typeface="Carlito"/>
                <a:cs typeface="Carlito"/>
              </a:rPr>
              <a:t>servers, </a:t>
            </a:r>
            <a:r>
              <a:rPr sz="1800" i="1" spc="-15" dirty="0">
                <a:latin typeface="Carlito"/>
                <a:cs typeface="Carlito"/>
              </a:rPr>
              <a:t>storage,  </a:t>
            </a:r>
            <a:r>
              <a:rPr sz="1800" i="1" spc="-10" dirty="0">
                <a:latin typeface="Carlito"/>
                <a:cs typeface="Carlito"/>
              </a:rPr>
              <a:t>applications, </a:t>
            </a:r>
            <a:r>
              <a:rPr sz="1800" i="1" spc="-5" dirty="0">
                <a:latin typeface="Carlito"/>
                <a:cs typeface="Carlito"/>
              </a:rPr>
              <a:t>and services) </a:t>
            </a:r>
            <a:r>
              <a:rPr sz="1800" i="1" dirty="0">
                <a:latin typeface="Carlito"/>
                <a:cs typeface="Carlito"/>
              </a:rPr>
              <a:t>that </a:t>
            </a:r>
            <a:r>
              <a:rPr sz="1800" i="1" spc="-10" dirty="0">
                <a:latin typeface="Carlito"/>
                <a:cs typeface="Carlito"/>
              </a:rPr>
              <a:t>can </a:t>
            </a:r>
            <a:r>
              <a:rPr sz="1800" i="1" spc="-5" dirty="0">
                <a:latin typeface="Carlito"/>
                <a:cs typeface="Carlito"/>
              </a:rPr>
              <a:t>be </a:t>
            </a:r>
            <a:r>
              <a:rPr sz="1800" i="1" spc="-10" dirty="0">
                <a:latin typeface="Carlito"/>
                <a:cs typeface="Carlito"/>
              </a:rPr>
              <a:t>rapidly provisioned </a:t>
            </a:r>
            <a:r>
              <a:rPr sz="1800" i="1" spc="-5" dirty="0">
                <a:latin typeface="Carlito"/>
                <a:cs typeface="Carlito"/>
              </a:rPr>
              <a:t>and released with minimal  management effort or service provider</a:t>
            </a:r>
            <a:r>
              <a:rPr sz="1800" i="1" spc="40" dirty="0">
                <a:latin typeface="Carlito"/>
                <a:cs typeface="Carlito"/>
              </a:rPr>
              <a:t> </a:t>
            </a:r>
            <a:r>
              <a:rPr sz="1800" i="1" spc="-20" dirty="0">
                <a:latin typeface="Carlito"/>
                <a:cs typeface="Carlito"/>
              </a:rPr>
              <a:t>interaction.”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  <a:spcBef>
                <a:spcPts val="1165"/>
              </a:spcBef>
            </a:pPr>
            <a:r>
              <a:rPr sz="1800" b="1" dirty="0">
                <a:latin typeface="Carlito"/>
                <a:cs typeface="Carlito"/>
              </a:rPr>
              <a:t>Service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Models</a:t>
            </a:r>
            <a:endParaRPr sz="18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rlito"/>
                <a:cs typeface="Carlito"/>
              </a:rPr>
              <a:t>-Software </a:t>
            </a:r>
            <a:r>
              <a:rPr sz="1400" dirty="0">
                <a:latin typeface="Carlito"/>
                <a:cs typeface="Carlito"/>
              </a:rPr>
              <a:t>as a Service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(SaaS)</a:t>
            </a:r>
            <a:endParaRPr sz="14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-Platform </a:t>
            </a:r>
            <a:r>
              <a:rPr sz="1400" dirty="0">
                <a:latin typeface="Carlito"/>
                <a:cs typeface="Carlito"/>
              </a:rPr>
              <a:t>as a Service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(PaaS)</a:t>
            </a:r>
            <a:endParaRPr sz="14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-Infrastructure </a:t>
            </a:r>
            <a:r>
              <a:rPr sz="1400" dirty="0">
                <a:latin typeface="Carlito"/>
                <a:cs typeface="Carlito"/>
              </a:rPr>
              <a:t>as a Service</a:t>
            </a:r>
            <a:r>
              <a:rPr sz="1400" spc="-5" dirty="0">
                <a:latin typeface="Carlito"/>
                <a:cs typeface="Carlito"/>
              </a:rPr>
              <a:t> (IaaS)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Deployment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Models</a:t>
            </a:r>
            <a:endParaRPr sz="18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-Public</a:t>
            </a:r>
            <a:endParaRPr sz="14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-Private</a:t>
            </a:r>
            <a:endParaRPr sz="14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-Community</a:t>
            </a:r>
            <a:endParaRPr sz="1400">
              <a:latin typeface="Carlito"/>
              <a:cs typeface="Carlito"/>
            </a:endParaRPr>
          </a:p>
          <a:p>
            <a:pPr marL="205104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-Hybrid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7637" y="3264852"/>
            <a:ext cx="238125" cy="257810"/>
            <a:chOff x="147637" y="3264852"/>
            <a:chExt cx="238125" cy="257810"/>
          </a:xfrm>
        </p:grpSpPr>
        <p:sp>
          <p:nvSpPr>
            <p:cNvPr id="38" name="object 38"/>
            <p:cNvSpPr/>
            <p:nvPr/>
          </p:nvSpPr>
          <p:spPr>
            <a:xfrm>
              <a:off x="152400" y="3269615"/>
              <a:ext cx="228600" cy="24828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400" y="3269615"/>
              <a:ext cx="228600" cy="248285"/>
            </a:xfrm>
            <a:custGeom>
              <a:avLst/>
              <a:gdLst/>
              <a:ahLst/>
              <a:cxnLst/>
              <a:rect l="l" t="t" r="r" b="b"/>
              <a:pathLst>
                <a:path w="228600" h="248285">
                  <a:moveTo>
                    <a:pt x="0" y="124079"/>
                  </a:moveTo>
                  <a:lnTo>
                    <a:pt x="8981" y="75759"/>
                  </a:lnTo>
                  <a:lnTo>
                    <a:pt x="33475" y="36322"/>
                  </a:lnTo>
                  <a:lnTo>
                    <a:pt x="69806" y="9743"/>
                  </a:lnTo>
                  <a:lnTo>
                    <a:pt x="114300" y="0"/>
                  </a:lnTo>
                  <a:lnTo>
                    <a:pt x="158793" y="9743"/>
                  </a:lnTo>
                  <a:lnTo>
                    <a:pt x="195124" y="36321"/>
                  </a:lnTo>
                  <a:lnTo>
                    <a:pt x="219618" y="75759"/>
                  </a:lnTo>
                  <a:lnTo>
                    <a:pt x="228600" y="124079"/>
                  </a:lnTo>
                  <a:lnTo>
                    <a:pt x="219618" y="172418"/>
                  </a:lnTo>
                  <a:lnTo>
                    <a:pt x="195124" y="211899"/>
                  </a:lnTo>
                  <a:lnTo>
                    <a:pt x="158793" y="238521"/>
                  </a:lnTo>
                  <a:lnTo>
                    <a:pt x="114300" y="248285"/>
                  </a:lnTo>
                  <a:lnTo>
                    <a:pt x="69806" y="238521"/>
                  </a:lnTo>
                  <a:lnTo>
                    <a:pt x="33475" y="211899"/>
                  </a:lnTo>
                  <a:lnTo>
                    <a:pt x="8981" y="172418"/>
                  </a:lnTo>
                  <a:lnTo>
                    <a:pt x="0" y="124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47637" y="4546663"/>
            <a:ext cx="314325" cy="340995"/>
            <a:chOff x="147637" y="4546663"/>
            <a:chExt cx="314325" cy="340995"/>
          </a:xfrm>
        </p:grpSpPr>
        <p:sp>
          <p:nvSpPr>
            <p:cNvPr id="41" name="object 41"/>
            <p:cNvSpPr/>
            <p:nvPr/>
          </p:nvSpPr>
          <p:spPr>
            <a:xfrm>
              <a:off x="152400" y="4551426"/>
              <a:ext cx="304800" cy="331470"/>
            </a:xfrm>
            <a:custGeom>
              <a:avLst/>
              <a:gdLst/>
              <a:ahLst/>
              <a:cxnLst/>
              <a:rect l="l" t="t" r="r" b="b"/>
              <a:pathLst>
                <a:path w="304800" h="331470">
                  <a:moveTo>
                    <a:pt x="152400" y="0"/>
                  </a:moveTo>
                  <a:lnTo>
                    <a:pt x="0" y="330962"/>
                  </a:lnTo>
                  <a:lnTo>
                    <a:pt x="304800" y="33096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2400" y="4551426"/>
              <a:ext cx="304800" cy="331470"/>
            </a:xfrm>
            <a:custGeom>
              <a:avLst/>
              <a:gdLst/>
              <a:ahLst/>
              <a:cxnLst/>
              <a:rect l="l" t="t" r="r" b="b"/>
              <a:pathLst>
                <a:path w="304800" h="331470">
                  <a:moveTo>
                    <a:pt x="0" y="330962"/>
                  </a:moveTo>
                  <a:lnTo>
                    <a:pt x="152400" y="0"/>
                  </a:lnTo>
                  <a:lnTo>
                    <a:pt x="304800" y="330962"/>
                  </a:lnTo>
                  <a:lnTo>
                    <a:pt x="0" y="330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8340" y="4605604"/>
            <a:ext cx="2288540" cy="137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Essential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Characteristics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rlito"/>
                <a:cs typeface="Carlito"/>
              </a:rPr>
              <a:t>-On demand </a:t>
            </a:r>
            <a:r>
              <a:rPr sz="1400" dirty="0">
                <a:latin typeface="Carlito"/>
                <a:cs typeface="Carlito"/>
              </a:rPr>
              <a:t>self-service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-Broad </a:t>
            </a:r>
            <a:r>
              <a:rPr sz="1400" spc="-5" dirty="0">
                <a:latin typeface="Carlito"/>
                <a:cs typeface="Carlito"/>
              </a:rPr>
              <a:t>network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access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-Resource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Pooling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-Rapid Elasticity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-Measured</a:t>
            </a:r>
            <a:r>
              <a:rPr sz="1400" dirty="0">
                <a:latin typeface="Carlito"/>
                <a:cs typeface="Carlito"/>
              </a:rPr>
              <a:t> Service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7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7468" y="5588000"/>
            <a:ext cx="1457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Arial"/>
                <a:cs typeface="Arial"/>
              </a:rPr>
              <a:t>A</a:t>
            </a:r>
            <a:r>
              <a:rPr sz="3200" i="1" spc="-18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Cloud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28601"/>
            <a:ext cx="80009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006FC0"/>
                </a:solidFill>
              </a:rPr>
              <a:t>Reference </a:t>
            </a:r>
            <a:r>
              <a:rPr sz="4000" spc="-20" dirty="0">
                <a:solidFill>
                  <a:srgbClr val="006FC0"/>
                </a:solidFill>
              </a:rPr>
              <a:t>Architecture</a:t>
            </a:r>
            <a:r>
              <a:rPr sz="4000" spc="45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Basics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210" dirty="0"/>
              <a:t>Clou</a:t>
            </a:r>
            <a:r>
              <a:rPr sz="1800" b="0" spc="-315" baseline="11574" dirty="0">
                <a:solidFill>
                  <a:srgbClr val="888888"/>
                </a:solidFill>
                <a:latin typeface="Arial"/>
                <a:cs typeface="Arial"/>
              </a:rPr>
              <a:t>8 </a:t>
            </a:r>
            <a:r>
              <a:rPr sz="1800" dirty="0"/>
              <a:t>d </a:t>
            </a:r>
            <a:r>
              <a:rPr sz="1800" spc="-5" dirty="0"/>
              <a:t>Computing</a:t>
            </a:r>
            <a:r>
              <a:rPr sz="1800" spc="6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707" y="1160525"/>
            <a:ext cx="7214234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What 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it?</a:t>
            </a:r>
          </a:p>
          <a:p>
            <a:pPr marL="12700" marR="158115">
              <a:lnSpc>
                <a:spcPct val="100000"/>
              </a:lnSpc>
              <a:spcBef>
                <a:spcPts val="2430"/>
              </a:spcBef>
            </a:pPr>
            <a:r>
              <a:rPr sz="1800" i="1" spc="-5" dirty="0">
                <a:latin typeface="Arial"/>
                <a:cs typeface="Arial"/>
              </a:rPr>
              <a:t>Provides a blueprint of all the components and decisions that </a:t>
            </a:r>
            <a:r>
              <a:rPr sz="1800" i="1" spc="-10" dirty="0">
                <a:latin typeface="Arial"/>
                <a:cs typeface="Arial"/>
              </a:rPr>
              <a:t>must </a:t>
            </a:r>
            <a:r>
              <a:rPr sz="1800" i="1" spc="-5" dirty="0">
                <a:latin typeface="Arial"/>
                <a:cs typeface="Arial"/>
              </a:rPr>
              <a:t>be  </a:t>
            </a:r>
            <a:r>
              <a:rPr sz="1800" i="1" spc="-10" dirty="0">
                <a:latin typeface="Arial"/>
                <a:cs typeface="Arial"/>
              </a:rPr>
              <a:t>made </a:t>
            </a:r>
            <a:r>
              <a:rPr sz="1800" i="1" spc="-5" dirty="0">
                <a:latin typeface="Arial"/>
                <a:cs typeface="Arial"/>
              </a:rPr>
              <a:t>to construct particular functionality or area of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interest.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How is it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useful?</a:t>
            </a:r>
          </a:p>
          <a:p>
            <a:pPr marL="93345" indent="-81280">
              <a:lnSpc>
                <a:spcPct val="100000"/>
              </a:lnSpc>
              <a:spcBef>
                <a:spcPts val="219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Creating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standards</a:t>
            </a:r>
            <a:endParaRPr sz="1800" dirty="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Education</a:t>
            </a:r>
            <a:endParaRPr sz="1800" dirty="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Improving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communication</a:t>
            </a:r>
            <a:endParaRPr sz="1800" dirty="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Creating clear roles </a:t>
            </a:r>
            <a:r>
              <a:rPr sz="1800" i="1" dirty="0">
                <a:latin typeface="Arial"/>
                <a:cs typeface="Arial"/>
              </a:rPr>
              <a:t>&amp;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responsibilities</a:t>
            </a:r>
            <a:endParaRPr sz="1800" dirty="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Allowing a comparison between different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endParaRPr sz="1800" dirty="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Ensuring consistency and quality across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10" dirty="0">
                <a:latin typeface="Arial"/>
                <a:cs typeface="Arial"/>
              </a:rPr>
              <a:t>development </a:t>
            </a:r>
            <a:r>
              <a:rPr sz="1800" i="1" spc="-5" dirty="0">
                <a:latin typeface="Arial"/>
                <a:cs typeface="Arial"/>
              </a:rPr>
              <a:t>and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delivery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757" y="5664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7319" y="155188"/>
            <a:ext cx="6339840" cy="1306830"/>
            <a:chOff x="1417319" y="155188"/>
            <a:chExt cx="6339840" cy="1306830"/>
          </a:xfrm>
        </p:grpSpPr>
        <p:sp>
          <p:nvSpPr>
            <p:cNvPr id="4" name="object 4"/>
            <p:cNvSpPr/>
            <p:nvPr/>
          </p:nvSpPr>
          <p:spPr>
            <a:xfrm>
              <a:off x="1618416" y="155188"/>
              <a:ext cx="5946818" cy="378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9" y="449580"/>
              <a:ext cx="6339839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712977" y="20829"/>
            <a:ext cx="863777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4270" marR="5080" indent="-1143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97BB8"/>
                </a:solidFill>
                <a:latin typeface="Arial"/>
                <a:cs typeface="Arial"/>
              </a:rPr>
              <a:t>Reference Architecture</a:t>
            </a:r>
            <a:r>
              <a:rPr sz="3600" spc="-120" dirty="0">
                <a:solidFill>
                  <a:srgbClr val="097BB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97BB8"/>
                </a:solidFill>
                <a:latin typeface="Arial"/>
                <a:cs typeface="Arial"/>
              </a:rPr>
              <a:t>and  </a:t>
            </a:r>
            <a:r>
              <a:rPr sz="3600" spc="-5" dirty="0">
                <a:solidFill>
                  <a:srgbClr val="097BB8"/>
                </a:solidFill>
                <a:latin typeface="Arial"/>
                <a:cs typeface="Arial"/>
              </a:rPr>
              <a:t>Taxonomy </a:t>
            </a:r>
            <a:r>
              <a:rPr sz="3600" dirty="0">
                <a:solidFill>
                  <a:srgbClr val="097BB8"/>
                </a:solidFill>
                <a:latin typeface="Arial"/>
                <a:cs typeface="Arial"/>
              </a:rPr>
              <a:t>Working</a:t>
            </a:r>
            <a:r>
              <a:rPr sz="3600" spc="-20" dirty="0">
                <a:solidFill>
                  <a:srgbClr val="097BB8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97BB8"/>
                </a:solidFill>
                <a:latin typeface="Arial"/>
                <a:cs typeface="Arial"/>
              </a:rPr>
              <a:t>Group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063" y="6374702"/>
            <a:ext cx="68510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Laboratory 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Clo</a:t>
            </a:r>
            <a:r>
              <a:rPr sz="180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292" baseline="11574" dirty="0">
                <a:solidFill>
                  <a:srgbClr val="888888"/>
                </a:solidFill>
                <a:latin typeface="Arial"/>
                <a:cs typeface="Arial"/>
              </a:rPr>
              <a:t>0</a:t>
            </a:r>
            <a:r>
              <a:rPr sz="1800" b="1" spc="-19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295" y="1464690"/>
            <a:ext cx="760285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Goals: lead interested USG agencies and industry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define a neutral cloud  computing reference architecture and taxonomy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extend </a:t>
            </a:r>
            <a:r>
              <a:rPr sz="1800" dirty="0">
                <a:latin typeface="Arial"/>
                <a:cs typeface="Arial"/>
              </a:rPr>
              <a:t>the NIST </a:t>
            </a:r>
            <a:r>
              <a:rPr sz="1800" spc="-5" dirty="0">
                <a:latin typeface="Arial"/>
                <a:cs typeface="Arial"/>
              </a:rPr>
              <a:t>cloud  computing model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"/>
              <a:cs typeface="Arial"/>
            </a:endParaRPr>
          </a:p>
          <a:p>
            <a:pPr marL="598170" indent="-128270">
              <a:lnSpc>
                <a:spcPct val="100000"/>
              </a:lnSpc>
              <a:buChar char="•"/>
              <a:tabLst>
                <a:tab pos="598170" algn="l"/>
              </a:tabLst>
            </a:pPr>
            <a:r>
              <a:rPr sz="1600" spc="-5" dirty="0">
                <a:latin typeface="Arial"/>
                <a:cs typeface="Arial"/>
              </a:rPr>
              <a:t>use as a frame of reference to facilitate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communication</a:t>
            </a:r>
            <a:endParaRPr sz="1600" dirty="0">
              <a:latin typeface="Arial"/>
              <a:cs typeface="Arial"/>
            </a:endParaRPr>
          </a:p>
          <a:p>
            <a:pPr marL="584200" marR="718185" indent="-114300">
              <a:lnSpc>
                <a:spcPct val="100000"/>
              </a:lnSpc>
              <a:buChar char="•"/>
              <a:tabLst>
                <a:tab pos="598170" algn="l"/>
              </a:tabLst>
            </a:pPr>
            <a:r>
              <a:rPr sz="1600" spc="-5" dirty="0">
                <a:latin typeface="Arial"/>
                <a:cs typeface="Arial"/>
              </a:rPr>
              <a:t>to illustrate and understand various cloud services in the context of an  overall cloud computing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  <a:p>
            <a:pPr marL="584200" marR="1078230" indent="-114300">
              <a:lnSpc>
                <a:spcPct val="100000"/>
              </a:lnSpc>
              <a:buChar char="•"/>
              <a:tabLst>
                <a:tab pos="598170" algn="l"/>
              </a:tabLst>
            </a:pPr>
            <a:r>
              <a:rPr sz="1600" spc="-5" dirty="0">
                <a:latin typeface="Arial"/>
                <a:cs typeface="Arial"/>
              </a:rPr>
              <a:t>use as a tool to communicate and analyze candidate </a:t>
            </a:r>
            <a:r>
              <a:rPr sz="1600" spc="-20" dirty="0">
                <a:latin typeface="Arial"/>
                <a:cs typeface="Arial"/>
              </a:rPr>
              <a:t>security,  </a:t>
            </a:r>
            <a:r>
              <a:rPr sz="1600" spc="-10" dirty="0">
                <a:latin typeface="Arial"/>
                <a:cs typeface="Arial"/>
              </a:rPr>
              <a:t>interoperability, </a:t>
            </a:r>
            <a:r>
              <a:rPr sz="1600" spc="-5" dirty="0">
                <a:latin typeface="Arial"/>
                <a:cs typeface="Arial"/>
              </a:rPr>
              <a:t>and portability candidate standards and reference  implementations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152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Process: The </a:t>
            </a:r>
            <a:r>
              <a:rPr sz="1800" spc="-10" dirty="0">
                <a:latin typeface="Arial"/>
                <a:cs typeface="Arial"/>
              </a:rPr>
              <a:t>Working </a:t>
            </a:r>
            <a:r>
              <a:rPr sz="1800" spc="-5" dirty="0">
                <a:latin typeface="Arial"/>
                <a:cs typeface="Arial"/>
              </a:rPr>
              <a:t>Group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leverage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existing, publicly available  </a:t>
            </a:r>
            <a:r>
              <a:rPr sz="1800" spc="-10" dirty="0">
                <a:latin typeface="Arial"/>
                <a:cs typeface="Arial"/>
              </a:rPr>
              <a:t>work, </a:t>
            </a:r>
            <a:r>
              <a:rPr sz="1800" spc="-5" dirty="0">
                <a:latin typeface="Arial"/>
                <a:cs typeface="Arial"/>
              </a:rPr>
              <a:t>plus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work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other </a:t>
            </a:r>
            <a:r>
              <a:rPr sz="1800" dirty="0">
                <a:latin typeface="Arial"/>
                <a:cs typeface="Arial"/>
              </a:rPr>
              <a:t>NIST </a:t>
            </a:r>
            <a:r>
              <a:rPr sz="1800" spc="-10" dirty="0">
                <a:latin typeface="Arial"/>
                <a:cs typeface="Arial"/>
              </a:rPr>
              <a:t>Working </a:t>
            </a:r>
            <a:r>
              <a:rPr sz="1800" spc="-5" dirty="0">
                <a:latin typeface="Arial"/>
                <a:cs typeface="Arial"/>
              </a:rPr>
              <a:t>Groups,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develop a </a:t>
            </a:r>
            <a:r>
              <a:rPr sz="1800" dirty="0">
                <a:latin typeface="Arial"/>
                <a:cs typeface="Arial"/>
              </a:rPr>
              <a:t>NIST  </a:t>
            </a:r>
            <a:r>
              <a:rPr sz="1800" spc="-5" dirty="0">
                <a:latin typeface="Arial"/>
                <a:cs typeface="Arial"/>
              </a:rPr>
              <a:t>Cloud Computing Roadmap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can be incorporated into </a:t>
            </a:r>
            <a:r>
              <a:rPr sz="1800" dirty="0">
                <a:latin typeface="Arial"/>
                <a:cs typeface="Arial"/>
              </a:rPr>
              <a:t>the USG </a:t>
            </a:r>
            <a:r>
              <a:rPr sz="1800" spc="-5" dirty="0">
                <a:latin typeface="Arial"/>
                <a:cs typeface="Arial"/>
              </a:rPr>
              <a:t>Cloud  Computing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Roadmap.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295" y="5671820"/>
            <a:ext cx="678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Output: </a:t>
            </a:r>
            <a:r>
              <a:rPr sz="1800" spc="-5" dirty="0">
                <a:latin typeface="Arial"/>
                <a:cs typeface="Arial"/>
              </a:rPr>
              <a:t>NIST SP500-292 Cloud Computing Reference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757" y="5664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77290"/>
            <a:ext cx="7690484" cy="403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rlito"/>
                <a:cs typeface="Carlito"/>
              </a:rPr>
              <a:t>The science </a:t>
            </a:r>
            <a:r>
              <a:rPr sz="2400" i="1" dirty="0">
                <a:latin typeface="Carlito"/>
                <a:cs typeface="Carlito"/>
              </a:rPr>
              <a:t>of </a:t>
            </a:r>
            <a:r>
              <a:rPr sz="2400" i="1" spc="-10" dirty="0">
                <a:latin typeface="Carlito"/>
                <a:cs typeface="Carlito"/>
              </a:rPr>
              <a:t>categorization, </a:t>
            </a:r>
            <a:r>
              <a:rPr sz="2400" i="1" spc="-5" dirty="0">
                <a:latin typeface="Carlito"/>
                <a:cs typeface="Carlito"/>
              </a:rPr>
              <a:t>or classification, of </a:t>
            </a:r>
            <a:r>
              <a:rPr sz="2400" i="1" dirty="0">
                <a:latin typeface="Carlito"/>
                <a:cs typeface="Carlito"/>
              </a:rPr>
              <a:t>things </a:t>
            </a:r>
            <a:r>
              <a:rPr sz="2400" i="1" spc="-5" dirty="0">
                <a:latin typeface="Carlito"/>
                <a:cs typeface="Carlito"/>
              </a:rPr>
              <a:t>based  on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predetermined </a:t>
            </a:r>
            <a:r>
              <a:rPr sz="2400" i="1" spc="-20" dirty="0">
                <a:latin typeface="Carlito"/>
                <a:cs typeface="Carlito"/>
              </a:rPr>
              <a:t>system.</a:t>
            </a:r>
            <a:r>
              <a:rPr sz="2400" i="1" spc="-10" dirty="0">
                <a:latin typeface="Carlito"/>
                <a:cs typeface="Carlito"/>
              </a:rPr>
              <a:t> (Webopedia)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Main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Attributes:</a:t>
            </a:r>
            <a:endParaRPr sz="2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Typically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controlled </a:t>
            </a:r>
            <a:r>
              <a:rPr sz="1800" spc="-5" dirty="0">
                <a:latin typeface="Carlito"/>
                <a:cs typeface="Carlito"/>
              </a:rPr>
              <a:t>vocabulary with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hierarchical </a:t>
            </a:r>
            <a:r>
              <a:rPr sz="1800" spc="-10" dirty="0">
                <a:latin typeface="Carlito"/>
                <a:cs typeface="Carlito"/>
              </a:rPr>
              <a:t>tree-like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structure</a:t>
            </a:r>
            <a:endParaRPr sz="1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35" dirty="0">
                <a:latin typeface="Carlito"/>
                <a:cs typeface="Carlito"/>
              </a:rPr>
              <a:t>Terms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taxonomy </a:t>
            </a:r>
            <a:r>
              <a:rPr sz="1800" spc="-10" dirty="0">
                <a:latin typeface="Carlito"/>
                <a:cs typeface="Carlito"/>
              </a:rPr>
              <a:t>have relationships </a:t>
            </a:r>
            <a:r>
              <a:rPr sz="1800" spc="-5" dirty="0">
                <a:latin typeface="Carlito"/>
                <a:cs typeface="Carlito"/>
              </a:rPr>
              <a:t>with other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terms</a:t>
            </a:r>
            <a:endParaRPr sz="1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Usually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form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parent (broader) </a:t>
            </a:r>
            <a:r>
              <a:rPr sz="1800" dirty="0">
                <a:latin typeface="Carlito"/>
                <a:cs typeface="Carlito"/>
              </a:rPr>
              <a:t>/ </a:t>
            </a:r>
            <a:r>
              <a:rPr sz="1800" spc="-10" dirty="0">
                <a:latin typeface="Carlito"/>
                <a:cs typeface="Carlito"/>
              </a:rPr>
              <a:t>child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(narrower)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Benefits:</a:t>
            </a:r>
            <a:endParaRPr sz="2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Encompasses </a:t>
            </a:r>
            <a:r>
              <a:rPr sz="1800" dirty="0">
                <a:latin typeface="Carlito"/>
                <a:cs typeface="Carlito"/>
              </a:rPr>
              <a:t>and labels </a:t>
            </a:r>
            <a:r>
              <a:rPr sz="1800" spc="-5" dirty="0">
                <a:latin typeface="Carlito"/>
                <a:cs typeface="Carlito"/>
              </a:rPr>
              <a:t>all </a:t>
            </a:r>
            <a:r>
              <a:rPr sz="1800" spc="-10" dirty="0">
                <a:latin typeface="Carlito"/>
                <a:cs typeface="Carlito"/>
              </a:rPr>
              <a:t>significant concepts </a:t>
            </a:r>
            <a:r>
              <a:rPr sz="1800" spc="-5" dirty="0">
                <a:latin typeface="Carlito"/>
                <a:cs typeface="Carlito"/>
              </a:rPr>
              <a:t>within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given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domain</a:t>
            </a:r>
            <a:endParaRPr sz="1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rlito"/>
                <a:cs typeface="Carlito"/>
              </a:rPr>
              <a:t>Allows users to understand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context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each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label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5214" y="249758"/>
            <a:ext cx="369798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097BB8"/>
                </a:solidFill>
              </a:rPr>
              <a:t>Taxonomies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757" y="5664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32008"/>
            <a:ext cx="7931784" cy="40887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ts val="154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rlito"/>
                <a:cs typeface="Carlito"/>
              </a:rPr>
              <a:t>Cloud </a:t>
            </a:r>
            <a:r>
              <a:rPr sz="1600" b="1" spc="-5" dirty="0">
                <a:latin typeface="Carlito"/>
                <a:cs typeface="Carlito"/>
              </a:rPr>
              <a:t>Service </a:t>
            </a:r>
            <a:r>
              <a:rPr sz="1600" b="1" spc="-10" dirty="0">
                <a:latin typeface="Carlito"/>
                <a:cs typeface="Carlito"/>
              </a:rPr>
              <a:t>Provider </a:t>
            </a:r>
            <a:r>
              <a:rPr sz="1600" spc="-5" dirty="0">
                <a:latin typeface="Carlito"/>
                <a:cs typeface="Carlito"/>
              </a:rPr>
              <a:t>– </a:t>
            </a:r>
            <a:r>
              <a:rPr sz="1600" spc="-15" dirty="0">
                <a:latin typeface="Carlito"/>
                <a:cs typeface="Carlito"/>
              </a:rPr>
              <a:t>Person, </a:t>
            </a:r>
            <a:r>
              <a:rPr sz="1600" spc="-10" dirty="0">
                <a:latin typeface="Carlito"/>
                <a:cs typeface="Carlito"/>
              </a:rPr>
              <a:t>organization </a:t>
            </a:r>
            <a:r>
              <a:rPr sz="1600" spc="-5" dirty="0">
                <a:latin typeface="Carlito"/>
                <a:cs typeface="Carlito"/>
              </a:rPr>
              <a:t>or higher-level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5" dirty="0">
                <a:latin typeface="Carlito"/>
                <a:cs typeface="Carlito"/>
              </a:rPr>
              <a:t>responsible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making 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i="1" spc="-5" dirty="0">
                <a:latin typeface="Carlito"/>
                <a:cs typeface="Carlito"/>
              </a:rPr>
              <a:t>service </a:t>
            </a:r>
            <a:r>
              <a:rPr sz="1600" spc="-10" dirty="0">
                <a:latin typeface="Carlito"/>
                <a:cs typeface="Carlito"/>
              </a:rPr>
              <a:t>available to </a:t>
            </a:r>
            <a:r>
              <a:rPr sz="1600" i="1" spc="-5" dirty="0">
                <a:latin typeface="Carlito"/>
                <a:cs typeface="Carlito"/>
              </a:rPr>
              <a:t>service </a:t>
            </a:r>
            <a:r>
              <a:rPr sz="1600" i="1" spc="-10" dirty="0">
                <a:latin typeface="Carlito"/>
                <a:cs typeface="Carlito"/>
              </a:rPr>
              <a:t>consumers</a:t>
            </a:r>
            <a:r>
              <a:rPr sz="1600" spc="-10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  <a:p>
            <a:pPr marL="355600" marR="31750" indent="-342900">
              <a:lnSpc>
                <a:spcPct val="801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rlito"/>
                <a:cs typeface="Carlito"/>
              </a:rPr>
              <a:t>Cloud </a:t>
            </a:r>
            <a:r>
              <a:rPr sz="1600" b="1" spc="-5" dirty="0">
                <a:latin typeface="Carlito"/>
                <a:cs typeface="Carlito"/>
              </a:rPr>
              <a:t>Service </a:t>
            </a:r>
            <a:r>
              <a:rPr sz="1600" b="1" spc="-10" dirty="0">
                <a:latin typeface="Carlito"/>
                <a:cs typeface="Carlito"/>
              </a:rPr>
              <a:t>Management </a:t>
            </a:r>
            <a:r>
              <a:rPr sz="1600" spc="-5" dirty="0">
                <a:latin typeface="Carlito"/>
                <a:cs typeface="Carlito"/>
              </a:rPr>
              <a:t>– Cloud Service </a:t>
            </a:r>
            <a:r>
              <a:rPr sz="1600" spc="-10" dirty="0">
                <a:latin typeface="Carlito"/>
                <a:cs typeface="Carlito"/>
              </a:rPr>
              <a:t>Management </a:t>
            </a:r>
            <a:r>
              <a:rPr sz="1600" spc="-5" dirty="0">
                <a:latin typeface="Carlito"/>
                <a:cs typeface="Carlito"/>
              </a:rPr>
              <a:t>includes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the service-related  functions that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necessary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management and </a:t>
            </a:r>
            <a:r>
              <a:rPr sz="1600" spc="-10" dirty="0">
                <a:latin typeface="Carlito"/>
                <a:cs typeface="Carlito"/>
              </a:rPr>
              <a:t>operations </a:t>
            </a:r>
            <a:r>
              <a:rPr sz="1600" spc="-5" dirty="0">
                <a:latin typeface="Carlito"/>
                <a:cs typeface="Carlito"/>
              </a:rPr>
              <a:t>of those services </a:t>
            </a:r>
            <a:r>
              <a:rPr sz="1600" spc="-10" dirty="0">
                <a:latin typeface="Carlito"/>
                <a:cs typeface="Carlito"/>
              </a:rPr>
              <a:t>required  by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proposed to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customers.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  <a:p>
            <a:pPr marL="355600" marR="294640" indent="-342900">
              <a:lnSpc>
                <a:spcPct val="801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Cloud </a:t>
            </a:r>
            <a:r>
              <a:rPr sz="1600" spc="-5" dirty="0">
                <a:latin typeface="Carlito"/>
                <a:cs typeface="Carlito"/>
              </a:rPr>
              <a:t>- The cloud </a:t>
            </a:r>
            <a:r>
              <a:rPr sz="1600" spc="-10" dirty="0">
                <a:latin typeface="Carlito"/>
                <a:cs typeface="Carlito"/>
              </a:rPr>
              <a:t>infrastructure </a:t>
            </a:r>
            <a:r>
              <a:rPr sz="1600" spc="-5" dirty="0">
                <a:latin typeface="Carlito"/>
                <a:cs typeface="Carlito"/>
              </a:rPr>
              <a:t>is made </a:t>
            </a:r>
            <a:r>
              <a:rPr sz="1600" spc="-10" dirty="0">
                <a:latin typeface="Carlito"/>
                <a:cs typeface="Carlito"/>
              </a:rPr>
              <a:t>available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general </a:t>
            </a:r>
            <a:r>
              <a:rPr sz="1600" spc="-5" dirty="0">
                <a:latin typeface="Carlito"/>
                <a:cs typeface="Carlito"/>
              </a:rPr>
              <a:t>public or a </a:t>
            </a:r>
            <a:r>
              <a:rPr sz="1600" spc="-10" dirty="0">
                <a:latin typeface="Carlito"/>
                <a:cs typeface="Carlito"/>
              </a:rPr>
              <a:t>large  </a:t>
            </a:r>
            <a:r>
              <a:rPr sz="1600" spc="-5" dirty="0">
                <a:latin typeface="Carlito"/>
                <a:cs typeface="Carlito"/>
              </a:rPr>
              <a:t>industry </a:t>
            </a:r>
            <a:r>
              <a:rPr sz="1600" spc="-10" dirty="0">
                <a:latin typeface="Carlito"/>
                <a:cs typeface="Carlito"/>
              </a:rPr>
              <a:t>group </a:t>
            </a:r>
            <a:r>
              <a:rPr sz="1600" spc="-5" dirty="0">
                <a:latin typeface="Carlito"/>
                <a:cs typeface="Carlito"/>
              </a:rPr>
              <a:t>and is </a:t>
            </a:r>
            <a:r>
              <a:rPr sz="1600" spc="-10" dirty="0">
                <a:latin typeface="Carlito"/>
                <a:cs typeface="Carlito"/>
              </a:rPr>
              <a:t>owned by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organization </a:t>
            </a:r>
            <a:r>
              <a:rPr sz="1600" spc="-5" dirty="0">
                <a:latin typeface="Carlito"/>
                <a:cs typeface="Carlito"/>
              </a:rPr>
              <a:t>selling cloud </a:t>
            </a:r>
            <a:r>
              <a:rPr sz="1600" spc="-10" dirty="0">
                <a:latin typeface="Carlito"/>
                <a:cs typeface="Carlito"/>
              </a:rPr>
              <a:t>services. </a:t>
            </a:r>
            <a:r>
              <a:rPr sz="1600" spc="-5" dirty="0">
                <a:latin typeface="Carlito"/>
                <a:cs typeface="Carlito"/>
              </a:rPr>
              <a:t>[NIST Definition </a:t>
            </a:r>
            <a:r>
              <a:rPr sz="1600" spc="-10" dirty="0">
                <a:latin typeface="Carlito"/>
                <a:cs typeface="Carlito"/>
              </a:rPr>
              <a:t>of  </a:t>
            </a:r>
            <a:r>
              <a:rPr sz="1600" spc="-5" dirty="0">
                <a:latin typeface="Carlito"/>
                <a:cs typeface="Carlito"/>
              </a:rPr>
              <a:t>Cloud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Computing]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324094"/>
            <a:ext cx="7740650" cy="659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marR="5080" indent="-342900">
              <a:lnSpc>
                <a:spcPts val="154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rlito"/>
                <a:cs typeface="Carlito"/>
              </a:rPr>
              <a:t>Data Portability </a:t>
            </a:r>
            <a:r>
              <a:rPr sz="1600" spc="-5" dirty="0">
                <a:latin typeface="Carlito"/>
                <a:cs typeface="Carlito"/>
              </a:rPr>
              <a:t>– The ability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transfer data from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another without being  </a:t>
            </a:r>
            <a:r>
              <a:rPr sz="1600" spc="-10" dirty="0">
                <a:latin typeface="Carlito"/>
                <a:cs typeface="Carlito"/>
              </a:rPr>
              <a:t>required to </a:t>
            </a:r>
            <a:r>
              <a:rPr sz="1600" spc="-15" dirty="0">
                <a:latin typeface="Carlito"/>
                <a:cs typeface="Carlito"/>
              </a:rPr>
              <a:t>recreate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5" dirty="0">
                <a:latin typeface="Carlito"/>
                <a:cs typeface="Carlito"/>
              </a:rPr>
              <a:t>reenter data </a:t>
            </a:r>
            <a:r>
              <a:rPr sz="1600" spc="-10" dirty="0">
                <a:latin typeface="Carlito"/>
                <a:cs typeface="Carlito"/>
              </a:rPr>
              <a:t>descriptions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modify </a:t>
            </a:r>
            <a:r>
              <a:rPr sz="1600" spc="-10" dirty="0">
                <a:latin typeface="Carlito"/>
                <a:cs typeface="Carlito"/>
              </a:rPr>
              <a:t>significantly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application  </a:t>
            </a:r>
            <a:r>
              <a:rPr sz="1600" spc="-5" dirty="0">
                <a:latin typeface="Carlito"/>
                <a:cs typeface="Carlito"/>
              </a:rPr>
              <a:t>being </a:t>
            </a:r>
            <a:r>
              <a:rPr sz="1600" spc="-10" dirty="0">
                <a:latin typeface="Carlito"/>
                <a:cs typeface="Carlito"/>
              </a:rPr>
              <a:t>transported. </a:t>
            </a:r>
            <a:r>
              <a:rPr sz="1600" spc="-15" dirty="0">
                <a:latin typeface="Carlito"/>
                <a:cs typeface="Carlito"/>
              </a:rPr>
              <a:t>[Federal </a:t>
            </a:r>
            <a:r>
              <a:rPr sz="1600" spc="-10" dirty="0">
                <a:latin typeface="Carlito"/>
                <a:cs typeface="Carlito"/>
              </a:rPr>
              <a:t>Standard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1037C]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4841" y="367664"/>
            <a:ext cx="6663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97BB8"/>
                </a:solidFill>
              </a:rPr>
              <a:t>Taxonomy Cloud </a:t>
            </a:r>
            <a:r>
              <a:rPr spc="-5" dirty="0">
                <a:solidFill>
                  <a:srgbClr val="097BB8"/>
                </a:solidFill>
              </a:rPr>
              <a:t>Terms </a:t>
            </a:r>
            <a:r>
              <a:rPr dirty="0">
                <a:solidFill>
                  <a:srgbClr val="097BB8"/>
                </a:solidFill>
              </a:rPr>
              <a:t>and</a:t>
            </a:r>
            <a:r>
              <a:rPr spc="-55" dirty="0">
                <a:solidFill>
                  <a:srgbClr val="097BB8"/>
                </a:solidFill>
              </a:rPr>
              <a:t> </a:t>
            </a:r>
            <a:r>
              <a:rPr spc="-5" dirty="0">
                <a:solidFill>
                  <a:srgbClr val="097BB8"/>
                </a:solidFill>
              </a:rPr>
              <a:t>Definitions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3" y="6353047"/>
            <a:ext cx="685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Laboratory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8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8901" y="1175000"/>
            <a:ext cx="5270500" cy="4356100"/>
            <a:chOff x="1898901" y="1175000"/>
            <a:chExt cx="5270500" cy="4356100"/>
          </a:xfrm>
        </p:grpSpPr>
        <p:sp>
          <p:nvSpPr>
            <p:cNvPr id="4" name="object 4"/>
            <p:cNvSpPr/>
            <p:nvPr/>
          </p:nvSpPr>
          <p:spPr>
            <a:xfrm>
              <a:off x="1898901" y="1175000"/>
              <a:ext cx="5269997" cy="43555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2567" y="1235964"/>
              <a:ext cx="1543812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4999" y="1219200"/>
              <a:ext cx="5181600" cy="4267200"/>
            </a:xfrm>
            <a:custGeom>
              <a:avLst/>
              <a:gdLst/>
              <a:ahLst/>
              <a:cxnLst/>
              <a:rect l="l" t="t" r="r" b="b"/>
              <a:pathLst>
                <a:path w="5181600" h="4267200">
                  <a:moveTo>
                    <a:pt x="4914900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4000500"/>
                  </a:lnTo>
                  <a:lnTo>
                    <a:pt x="4296" y="4048446"/>
                  </a:lnTo>
                  <a:lnTo>
                    <a:pt x="16682" y="4093570"/>
                  </a:lnTo>
                  <a:lnTo>
                    <a:pt x="36406" y="4135120"/>
                  </a:lnTo>
                  <a:lnTo>
                    <a:pt x="62716" y="4172341"/>
                  </a:lnTo>
                  <a:lnTo>
                    <a:pt x="94858" y="4204483"/>
                  </a:lnTo>
                  <a:lnTo>
                    <a:pt x="132080" y="4230793"/>
                  </a:lnTo>
                  <a:lnTo>
                    <a:pt x="173629" y="4250517"/>
                  </a:lnTo>
                  <a:lnTo>
                    <a:pt x="218753" y="4262903"/>
                  </a:lnTo>
                  <a:lnTo>
                    <a:pt x="266700" y="4267200"/>
                  </a:lnTo>
                  <a:lnTo>
                    <a:pt x="4914900" y="4267200"/>
                  </a:lnTo>
                  <a:lnTo>
                    <a:pt x="4962846" y="4262903"/>
                  </a:lnTo>
                  <a:lnTo>
                    <a:pt x="5007970" y="4250517"/>
                  </a:lnTo>
                  <a:lnTo>
                    <a:pt x="5049520" y="4230793"/>
                  </a:lnTo>
                  <a:lnTo>
                    <a:pt x="5086741" y="4204483"/>
                  </a:lnTo>
                  <a:lnTo>
                    <a:pt x="5118883" y="4172341"/>
                  </a:lnTo>
                  <a:lnTo>
                    <a:pt x="5145193" y="4135120"/>
                  </a:lnTo>
                  <a:lnTo>
                    <a:pt x="5164917" y="4093570"/>
                  </a:lnTo>
                  <a:lnTo>
                    <a:pt x="5177303" y="4048446"/>
                  </a:lnTo>
                  <a:lnTo>
                    <a:pt x="5181600" y="4000500"/>
                  </a:lnTo>
                  <a:lnTo>
                    <a:pt x="5181600" y="266700"/>
                  </a:lnTo>
                  <a:lnTo>
                    <a:pt x="5177303" y="218753"/>
                  </a:lnTo>
                  <a:lnTo>
                    <a:pt x="5164917" y="173629"/>
                  </a:lnTo>
                  <a:lnTo>
                    <a:pt x="5145193" y="132079"/>
                  </a:lnTo>
                  <a:lnTo>
                    <a:pt x="5118883" y="94858"/>
                  </a:lnTo>
                  <a:lnTo>
                    <a:pt x="5086741" y="62716"/>
                  </a:lnTo>
                  <a:lnTo>
                    <a:pt x="5049520" y="36406"/>
                  </a:lnTo>
                  <a:lnTo>
                    <a:pt x="5007970" y="16682"/>
                  </a:lnTo>
                  <a:lnTo>
                    <a:pt x="4962846" y="4296"/>
                  </a:lnTo>
                  <a:lnTo>
                    <a:pt x="49149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3058" y="1324432"/>
            <a:ext cx="1204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Cloud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Provider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380999" y="-152399"/>
            <a:ext cx="8930638" cy="1122614"/>
          </a:xfrm>
          <a:prstGeom prst="rect">
            <a:avLst/>
          </a:prstGeom>
        </p:spPr>
        <p:txBody>
          <a:bodyPr vert="horz" wrap="square" lIns="0" tIns="136397" rIns="0" bIns="0" rtlCol="0">
            <a:spAutoFit/>
          </a:bodyPr>
          <a:lstStyle/>
          <a:p>
            <a:pPr marL="3349625" marR="5080" indent="-3111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0" dirty="0"/>
              <a:t>NIST </a:t>
            </a:r>
            <a:r>
              <a:rPr dirty="0"/>
              <a:t>Cloud </a:t>
            </a:r>
            <a:r>
              <a:rPr spc="-5" dirty="0" smtClean="0"/>
              <a:t>Computing  </a:t>
            </a:r>
            <a:r>
              <a:rPr spc="-25" dirty="0"/>
              <a:t>Reference</a:t>
            </a:r>
            <a:r>
              <a:rPr spc="-5" dirty="0"/>
              <a:t> </a:t>
            </a:r>
            <a:r>
              <a:rPr spc="-15" dirty="0"/>
              <a:t>Architecture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556759" y="1623060"/>
            <a:ext cx="1706880" cy="3840479"/>
            <a:chOff x="4556759" y="1623060"/>
            <a:chExt cx="1706880" cy="3840479"/>
          </a:xfrm>
        </p:grpSpPr>
        <p:sp>
          <p:nvSpPr>
            <p:cNvPr id="13" name="object 13"/>
            <p:cNvSpPr/>
            <p:nvPr/>
          </p:nvSpPr>
          <p:spPr>
            <a:xfrm>
              <a:off x="4556759" y="1623060"/>
              <a:ext cx="1706880" cy="3840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1163" y="1693164"/>
              <a:ext cx="1377696" cy="906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999" y="1676400"/>
              <a:ext cx="1600200" cy="3733800"/>
            </a:xfrm>
            <a:custGeom>
              <a:avLst/>
              <a:gdLst/>
              <a:ahLst/>
              <a:cxnLst/>
              <a:rect l="l" t="t" r="r" b="b"/>
              <a:pathLst>
                <a:path w="1600200" h="3733800">
                  <a:moveTo>
                    <a:pt x="1333500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3467100"/>
                  </a:lnTo>
                  <a:lnTo>
                    <a:pt x="4296" y="3515046"/>
                  </a:lnTo>
                  <a:lnTo>
                    <a:pt x="16682" y="3560170"/>
                  </a:lnTo>
                  <a:lnTo>
                    <a:pt x="36406" y="3601720"/>
                  </a:lnTo>
                  <a:lnTo>
                    <a:pt x="62716" y="3638941"/>
                  </a:lnTo>
                  <a:lnTo>
                    <a:pt x="94858" y="3671083"/>
                  </a:lnTo>
                  <a:lnTo>
                    <a:pt x="132080" y="3697393"/>
                  </a:lnTo>
                  <a:lnTo>
                    <a:pt x="173629" y="3717117"/>
                  </a:lnTo>
                  <a:lnTo>
                    <a:pt x="218753" y="3729503"/>
                  </a:lnTo>
                  <a:lnTo>
                    <a:pt x="266700" y="3733800"/>
                  </a:lnTo>
                  <a:lnTo>
                    <a:pt x="1333500" y="3733800"/>
                  </a:lnTo>
                  <a:lnTo>
                    <a:pt x="1381446" y="3729503"/>
                  </a:lnTo>
                  <a:lnTo>
                    <a:pt x="1426570" y="3717117"/>
                  </a:lnTo>
                  <a:lnTo>
                    <a:pt x="1468120" y="3697393"/>
                  </a:lnTo>
                  <a:lnTo>
                    <a:pt x="1505341" y="3671083"/>
                  </a:lnTo>
                  <a:lnTo>
                    <a:pt x="1537483" y="3638941"/>
                  </a:lnTo>
                  <a:lnTo>
                    <a:pt x="1563793" y="3601720"/>
                  </a:lnTo>
                  <a:lnTo>
                    <a:pt x="1583517" y="3560170"/>
                  </a:lnTo>
                  <a:lnTo>
                    <a:pt x="1595903" y="3515046"/>
                  </a:lnTo>
                  <a:lnTo>
                    <a:pt x="1600200" y="3467100"/>
                  </a:lnTo>
                  <a:lnTo>
                    <a:pt x="1600200" y="266700"/>
                  </a:lnTo>
                  <a:lnTo>
                    <a:pt x="1595903" y="218753"/>
                  </a:lnTo>
                  <a:lnTo>
                    <a:pt x="1583517" y="173629"/>
                  </a:lnTo>
                  <a:lnTo>
                    <a:pt x="1563793" y="132079"/>
                  </a:lnTo>
                  <a:lnTo>
                    <a:pt x="1537483" y="94858"/>
                  </a:lnTo>
                  <a:lnTo>
                    <a:pt x="1505341" y="62716"/>
                  </a:lnTo>
                  <a:lnTo>
                    <a:pt x="1468119" y="36406"/>
                  </a:lnTo>
                  <a:lnTo>
                    <a:pt x="1426570" y="16682"/>
                  </a:lnTo>
                  <a:lnTo>
                    <a:pt x="1381446" y="4296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51908" y="1995297"/>
            <a:ext cx="10407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Cloud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  Management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1959" y="5509259"/>
            <a:ext cx="8107680" cy="640080"/>
            <a:chOff x="441959" y="5509259"/>
            <a:chExt cx="8107680" cy="640080"/>
          </a:xfrm>
        </p:grpSpPr>
        <p:sp>
          <p:nvSpPr>
            <p:cNvPr id="18" name="object 18"/>
            <p:cNvSpPr/>
            <p:nvPr/>
          </p:nvSpPr>
          <p:spPr>
            <a:xfrm>
              <a:off x="441959" y="5509259"/>
              <a:ext cx="8107680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0188" y="5615939"/>
              <a:ext cx="1456943" cy="4800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199" y="5562599"/>
              <a:ext cx="8001000" cy="533400"/>
            </a:xfrm>
            <a:custGeom>
              <a:avLst/>
              <a:gdLst/>
              <a:ahLst/>
              <a:cxnLst/>
              <a:rect l="l" t="t" r="r" b="b"/>
              <a:pathLst>
                <a:path w="8001000" h="533400">
                  <a:moveTo>
                    <a:pt x="7912100" y="0"/>
                  </a:moveTo>
                  <a:lnTo>
                    <a:pt x="88900" y="0"/>
                  </a:lnTo>
                  <a:lnTo>
                    <a:pt x="54296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03"/>
                  </a:lnTo>
                  <a:lnTo>
                    <a:pt x="26038" y="507361"/>
                  </a:lnTo>
                  <a:lnTo>
                    <a:pt x="54296" y="526413"/>
                  </a:lnTo>
                  <a:lnTo>
                    <a:pt x="88900" y="533400"/>
                  </a:lnTo>
                  <a:lnTo>
                    <a:pt x="7912100" y="533400"/>
                  </a:lnTo>
                  <a:lnTo>
                    <a:pt x="7946725" y="526413"/>
                  </a:lnTo>
                  <a:lnTo>
                    <a:pt x="7974980" y="507361"/>
                  </a:lnTo>
                  <a:lnTo>
                    <a:pt x="7994020" y="479103"/>
                  </a:lnTo>
                  <a:lnTo>
                    <a:pt x="8001000" y="444500"/>
                  </a:lnTo>
                  <a:lnTo>
                    <a:pt x="8001000" y="88900"/>
                  </a:lnTo>
                  <a:lnTo>
                    <a:pt x="7994020" y="54296"/>
                  </a:lnTo>
                  <a:lnTo>
                    <a:pt x="7974980" y="26038"/>
                  </a:lnTo>
                  <a:lnTo>
                    <a:pt x="7946725" y="6986"/>
                  </a:lnTo>
                  <a:lnTo>
                    <a:pt x="79121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99408" y="5705347"/>
            <a:ext cx="1117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Cloud</a:t>
            </a:r>
            <a:r>
              <a:rPr sz="1400" b="1" spc="-1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Carrier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959" y="2766060"/>
            <a:ext cx="1478280" cy="2773680"/>
            <a:chOff x="441959" y="2766060"/>
            <a:chExt cx="1478280" cy="2773680"/>
          </a:xfrm>
        </p:grpSpPr>
        <p:sp>
          <p:nvSpPr>
            <p:cNvPr id="23" name="object 23"/>
            <p:cNvSpPr/>
            <p:nvPr/>
          </p:nvSpPr>
          <p:spPr>
            <a:xfrm>
              <a:off x="441959" y="2766060"/>
              <a:ext cx="1478280" cy="27736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803" y="2825496"/>
              <a:ext cx="969263" cy="6934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199" y="2819400"/>
              <a:ext cx="1371600" cy="2667000"/>
            </a:xfrm>
            <a:custGeom>
              <a:avLst/>
              <a:gdLst/>
              <a:ahLst/>
              <a:cxnLst/>
              <a:rect l="l" t="t" r="r" b="b"/>
              <a:pathLst>
                <a:path w="1371600" h="2667000">
                  <a:moveTo>
                    <a:pt x="1143000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2438400"/>
                  </a:lnTo>
                  <a:lnTo>
                    <a:pt x="4644" y="2484466"/>
                  </a:lnTo>
                  <a:lnTo>
                    <a:pt x="17964" y="2527375"/>
                  </a:lnTo>
                  <a:lnTo>
                    <a:pt x="39041" y="2566206"/>
                  </a:lnTo>
                  <a:lnTo>
                    <a:pt x="66955" y="2600039"/>
                  </a:lnTo>
                  <a:lnTo>
                    <a:pt x="100788" y="2627954"/>
                  </a:lnTo>
                  <a:lnTo>
                    <a:pt x="139619" y="2649033"/>
                  </a:lnTo>
                  <a:lnTo>
                    <a:pt x="182529" y="2662355"/>
                  </a:lnTo>
                  <a:lnTo>
                    <a:pt x="228600" y="2667000"/>
                  </a:lnTo>
                  <a:lnTo>
                    <a:pt x="1143000" y="2667000"/>
                  </a:lnTo>
                  <a:lnTo>
                    <a:pt x="1189066" y="2662355"/>
                  </a:lnTo>
                  <a:lnTo>
                    <a:pt x="1231975" y="2649033"/>
                  </a:lnTo>
                  <a:lnTo>
                    <a:pt x="1270806" y="2627954"/>
                  </a:lnTo>
                  <a:lnTo>
                    <a:pt x="1304639" y="2600039"/>
                  </a:lnTo>
                  <a:lnTo>
                    <a:pt x="1332554" y="2566206"/>
                  </a:lnTo>
                  <a:lnTo>
                    <a:pt x="1353633" y="2527375"/>
                  </a:lnTo>
                  <a:lnTo>
                    <a:pt x="1366955" y="2484466"/>
                  </a:lnTo>
                  <a:lnTo>
                    <a:pt x="1371600" y="2438400"/>
                  </a:lnTo>
                  <a:lnTo>
                    <a:pt x="1371600" y="228600"/>
                  </a:lnTo>
                  <a:lnTo>
                    <a:pt x="1366955" y="182533"/>
                  </a:lnTo>
                  <a:lnTo>
                    <a:pt x="1353633" y="139624"/>
                  </a:lnTo>
                  <a:lnTo>
                    <a:pt x="1332554" y="100793"/>
                  </a:lnTo>
                  <a:lnTo>
                    <a:pt x="1304639" y="66960"/>
                  </a:lnTo>
                  <a:lnTo>
                    <a:pt x="1270806" y="39045"/>
                  </a:lnTo>
                  <a:lnTo>
                    <a:pt x="1231975" y="17966"/>
                  </a:lnTo>
                  <a:lnTo>
                    <a:pt x="1189066" y="464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7328" y="2914014"/>
            <a:ext cx="6305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Cloud 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udit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1959" y="1165860"/>
            <a:ext cx="1478280" cy="1630680"/>
            <a:chOff x="441959" y="1165860"/>
            <a:chExt cx="1478280" cy="1630680"/>
          </a:xfrm>
        </p:grpSpPr>
        <p:sp>
          <p:nvSpPr>
            <p:cNvPr id="28" name="object 28"/>
            <p:cNvSpPr/>
            <p:nvPr/>
          </p:nvSpPr>
          <p:spPr>
            <a:xfrm>
              <a:off x="441959" y="1165860"/>
              <a:ext cx="1478280" cy="16306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839" y="1661160"/>
              <a:ext cx="1155192" cy="6934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199" y="1219200"/>
              <a:ext cx="1371600" cy="1524000"/>
            </a:xfrm>
            <a:custGeom>
              <a:avLst/>
              <a:gdLst/>
              <a:ahLst/>
              <a:cxnLst/>
              <a:rect l="l" t="t" r="r" b="b"/>
              <a:pathLst>
                <a:path w="1371600" h="1524000">
                  <a:moveTo>
                    <a:pt x="1143000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295400"/>
                  </a:lnTo>
                  <a:lnTo>
                    <a:pt x="4644" y="1341466"/>
                  </a:lnTo>
                  <a:lnTo>
                    <a:pt x="17964" y="1384375"/>
                  </a:lnTo>
                  <a:lnTo>
                    <a:pt x="39041" y="1423206"/>
                  </a:lnTo>
                  <a:lnTo>
                    <a:pt x="66955" y="1457039"/>
                  </a:lnTo>
                  <a:lnTo>
                    <a:pt x="100788" y="1484954"/>
                  </a:lnTo>
                  <a:lnTo>
                    <a:pt x="139619" y="1506033"/>
                  </a:lnTo>
                  <a:lnTo>
                    <a:pt x="182529" y="1519355"/>
                  </a:lnTo>
                  <a:lnTo>
                    <a:pt x="228600" y="1524000"/>
                  </a:lnTo>
                  <a:lnTo>
                    <a:pt x="1143000" y="1524000"/>
                  </a:lnTo>
                  <a:lnTo>
                    <a:pt x="1189066" y="1519355"/>
                  </a:lnTo>
                  <a:lnTo>
                    <a:pt x="1231975" y="1506033"/>
                  </a:lnTo>
                  <a:lnTo>
                    <a:pt x="1270806" y="1484954"/>
                  </a:lnTo>
                  <a:lnTo>
                    <a:pt x="1304639" y="1457039"/>
                  </a:lnTo>
                  <a:lnTo>
                    <a:pt x="1332554" y="1423206"/>
                  </a:lnTo>
                  <a:lnTo>
                    <a:pt x="1353633" y="1384375"/>
                  </a:lnTo>
                  <a:lnTo>
                    <a:pt x="1366955" y="1341466"/>
                  </a:lnTo>
                  <a:lnTo>
                    <a:pt x="1371600" y="1295400"/>
                  </a:lnTo>
                  <a:lnTo>
                    <a:pt x="1371600" y="228600"/>
                  </a:lnTo>
                  <a:lnTo>
                    <a:pt x="1366955" y="182533"/>
                  </a:lnTo>
                  <a:lnTo>
                    <a:pt x="1353633" y="139624"/>
                  </a:lnTo>
                  <a:lnTo>
                    <a:pt x="1332554" y="100793"/>
                  </a:lnTo>
                  <a:lnTo>
                    <a:pt x="1304639" y="66960"/>
                  </a:lnTo>
                  <a:lnTo>
                    <a:pt x="1270806" y="39045"/>
                  </a:lnTo>
                  <a:lnTo>
                    <a:pt x="1231975" y="17966"/>
                  </a:lnTo>
                  <a:lnTo>
                    <a:pt x="1189066" y="464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4364" y="1749374"/>
            <a:ext cx="8159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Cloud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onsu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20767" y="3287267"/>
            <a:ext cx="1503045" cy="817244"/>
            <a:chOff x="4620767" y="3287267"/>
            <a:chExt cx="1503045" cy="817244"/>
          </a:xfrm>
        </p:grpSpPr>
        <p:sp>
          <p:nvSpPr>
            <p:cNvPr id="33" name="object 33"/>
            <p:cNvSpPr/>
            <p:nvPr/>
          </p:nvSpPr>
          <p:spPr>
            <a:xfrm>
              <a:off x="4620767" y="3287267"/>
              <a:ext cx="1502664" cy="8168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10683" y="3375659"/>
              <a:ext cx="1365503" cy="6934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8199" y="33527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12573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257300" y="685800"/>
                  </a:lnTo>
                  <a:lnTo>
                    <a:pt x="1301787" y="676816"/>
                  </a:lnTo>
                  <a:lnTo>
                    <a:pt x="1338119" y="652319"/>
                  </a:lnTo>
                  <a:lnTo>
                    <a:pt x="1362616" y="615987"/>
                  </a:lnTo>
                  <a:lnTo>
                    <a:pt x="1371600" y="571500"/>
                  </a:lnTo>
                  <a:lnTo>
                    <a:pt x="1371600" y="114300"/>
                  </a:lnTo>
                  <a:lnTo>
                    <a:pt x="1362616" y="69812"/>
                  </a:lnTo>
                  <a:lnTo>
                    <a:pt x="1338119" y="33480"/>
                  </a:lnTo>
                  <a:lnTo>
                    <a:pt x="1301787" y="8983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8199" y="33527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257300" y="0"/>
                  </a:lnTo>
                  <a:lnTo>
                    <a:pt x="1301787" y="8983"/>
                  </a:lnTo>
                  <a:lnTo>
                    <a:pt x="1338119" y="33480"/>
                  </a:lnTo>
                  <a:lnTo>
                    <a:pt x="1362616" y="69812"/>
                  </a:lnTo>
                  <a:lnTo>
                    <a:pt x="1371600" y="114300"/>
                  </a:lnTo>
                  <a:lnTo>
                    <a:pt x="1371600" y="571500"/>
                  </a:lnTo>
                  <a:lnTo>
                    <a:pt x="1362616" y="615987"/>
                  </a:lnTo>
                  <a:lnTo>
                    <a:pt x="1338119" y="652319"/>
                  </a:lnTo>
                  <a:lnTo>
                    <a:pt x="1301787" y="676816"/>
                  </a:lnTo>
                  <a:lnTo>
                    <a:pt x="12573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21173" y="3464433"/>
            <a:ext cx="10267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Provisioning/  </a:t>
            </a:r>
            <a:r>
              <a:rPr sz="1400" dirty="0">
                <a:latin typeface="Times New Roman"/>
                <a:cs typeface="Times New Roman"/>
              </a:rPr>
              <a:t>Config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620767" y="4201667"/>
            <a:ext cx="1508760" cy="893444"/>
            <a:chOff x="4620767" y="4201667"/>
            <a:chExt cx="1508760" cy="893444"/>
          </a:xfrm>
        </p:grpSpPr>
        <p:sp>
          <p:nvSpPr>
            <p:cNvPr id="39" name="object 39"/>
            <p:cNvSpPr/>
            <p:nvPr/>
          </p:nvSpPr>
          <p:spPr>
            <a:xfrm>
              <a:off x="4620767" y="4201667"/>
              <a:ext cx="1502664" cy="893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57343" y="4328159"/>
              <a:ext cx="1472184" cy="6934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48199" y="4267199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2446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1244600" y="762000"/>
                  </a:lnTo>
                  <a:lnTo>
                    <a:pt x="1294018" y="752014"/>
                  </a:lnTo>
                  <a:lnTo>
                    <a:pt x="1334389" y="724789"/>
                  </a:lnTo>
                  <a:lnTo>
                    <a:pt x="1361614" y="684418"/>
                  </a:lnTo>
                  <a:lnTo>
                    <a:pt x="1371600" y="635000"/>
                  </a:lnTo>
                  <a:lnTo>
                    <a:pt x="1371600" y="127000"/>
                  </a:lnTo>
                  <a:lnTo>
                    <a:pt x="1361614" y="77581"/>
                  </a:lnTo>
                  <a:lnTo>
                    <a:pt x="1334389" y="37211"/>
                  </a:lnTo>
                  <a:lnTo>
                    <a:pt x="1294018" y="9985"/>
                  </a:lnTo>
                  <a:lnTo>
                    <a:pt x="12446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8199" y="4267199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1244600" y="0"/>
                  </a:lnTo>
                  <a:lnTo>
                    <a:pt x="1294018" y="9985"/>
                  </a:lnTo>
                  <a:lnTo>
                    <a:pt x="1334389" y="37211"/>
                  </a:lnTo>
                  <a:lnTo>
                    <a:pt x="1361614" y="77581"/>
                  </a:lnTo>
                  <a:lnTo>
                    <a:pt x="1371600" y="127000"/>
                  </a:lnTo>
                  <a:lnTo>
                    <a:pt x="1371600" y="635000"/>
                  </a:lnTo>
                  <a:lnTo>
                    <a:pt x="1361614" y="684418"/>
                  </a:lnTo>
                  <a:lnTo>
                    <a:pt x="1334389" y="724789"/>
                  </a:lnTo>
                  <a:lnTo>
                    <a:pt x="1294018" y="752014"/>
                  </a:lnTo>
                  <a:lnTo>
                    <a:pt x="12446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66817" y="4417314"/>
            <a:ext cx="1135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3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Portability/ 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era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li</a:t>
            </a:r>
            <a:r>
              <a:rPr sz="1400" dirty="0">
                <a:latin typeface="Times New Roman"/>
                <a:cs typeface="Times New Roman"/>
              </a:rPr>
              <a:t>ty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2168" y="3592067"/>
            <a:ext cx="1198245" cy="623570"/>
            <a:chOff x="582168" y="3592067"/>
            <a:chExt cx="1198245" cy="623570"/>
          </a:xfrm>
        </p:grpSpPr>
        <p:sp>
          <p:nvSpPr>
            <p:cNvPr id="45" name="object 45"/>
            <p:cNvSpPr/>
            <p:nvPr/>
          </p:nvSpPr>
          <p:spPr>
            <a:xfrm>
              <a:off x="582168" y="3592067"/>
              <a:ext cx="1197864" cy="5882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4860" y="3605783"/>
              <a:ext cx="830580" cy="609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600" y="36575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9600" y="36575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79144" y="3686936"/>
            <a:ext cx="532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ity  Audit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82168" y="4201667"/>
            <a:ext cx="1198245" cy="623570"/>
            <a:chOff x="582168" y="4201667"/>
            <a:chExt cx="1198245" cy="623570"/>
          </a:xfrm>
        </p:grpSpPr>
        <p:sp>
          <p:nvSpPr>
            <p:cNvPr id="51" name="object 51"/>
            <p:cNvSpPr/>
            <p:nvPr/>
          </p:nvSpPr>
          <p:spPr>
            <a:xfrm>
              <a:off x="582168" y="4201667"/>
              <a:ext cx="1197864" cy="5882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3984" y="4215383"/>
              <a:ext cx="1130808" cy="6096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9600" y="42671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9600" y="42671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8268" y="4296917"/>
            <a:ext cx="82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Privacy  </a:t>
            </a:r>
            <a:r>
              <a:rPr sz="1200" spc="-10" dirty="0">
                <a:latin typeface="Times New Roman"/>
                <a:cs typeface="Times New Roman"/>
              </a:rPr>
              <a:t>Impact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2168" y="4811267"/>
            <a:ext cx="1198245" cy="623570"/>
            <a:chOff x="582168" y="4811267"/>
            <a:chExt cx="1198245" cy="623570"/>
          </a:xfrm>
        </p:grpSpPr>
        <p:sp>
          <p:nvSpPr>
            <p:cNvPr id="57" name="object 57"/>
            <p:cNvSpPr/>
            <p:nvPr/>
          </p:nvSpPr>
          <p:spPr>
            <a:xfrm>
              <a:off x="582168" y="4811267"/>
              <a:ext cx="1197864" cy="5882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7700" y="4824983"/>
              <a:ext cx="1100327" cy="6095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9600" y="48767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9600" y="48767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41680" y="4906517"/>
            <a:ext cx="80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 Audit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620767" y="2525267"/>
            <a:ext cx="1503045" cy="744220"/>
            <a:chOff x="4620767" y="2525267"/>
            <a:chExt cx="1503045" cy="744220"/>
          </a:xfrm>
        </p:grpSpPr>
        <p:sp>
          <p:nvSpPr>
            <p:cNvPr id="63" name="object 63"/>
            <p:cNvSpPr/>
            <p:nvPr/>
          </p:nvSpPr>
          <p:spPr>
            <a:xfrm>
              <a:off x="4620767" y="2525267"/>
              <a:ext cx="1502664" cy="7406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93563" y="2575559"/>
              <a:ext cx="1043939" cy="69342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8199" y="259079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12700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270000" y="609600"/>
                  </a:lnTo>
                  <a:lnTo>
                    <a:pt x="1309556" y="601618"/>
                  </a:lnTo>
                  <a:lnTo>
                    <a:pt x="1341850" y="579850"/>
                  </a:lnTo>
                  <a:lnTo>
                    <a:pt x="1363618" y="547556"/>
                  </a:lnTo>
                  <a:lnTo>
                    <a:pt x="1371600" y="508000"/>
                  </a:lnTo>
                  <a:lnTo>
                    <a:pt x="1371600" y="101600"/>
                  </a:lnTo>
                  <a:lnTo>
                    <a:pt x="1363618" y="62043"/>
                  </a:lnTo>
                  <a:lnTo>
                    <a:pt x="1341850" y="29749"/>
                  </a:lnTo>
                  <a:lnTo>
                    <a:pt x="1309556" y="7981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48199" y="259079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270000" y="0"/>
                  </a:lnTo>
                  <a:lnTo>
                    <a:pt x="1309556" y="7981"/>
                  </a:lnTo>
                  <a:lnTo>
                    <a:pt x="1341850" y="29749"/>
                  </a:lnTo>
                  <a:lnTo>
                    <a:pt x="1363618" y="62043"/>
                  </a:lnTo>
                  <a:lnTo>
                    <a:pt x="1371600" y="101600"/>
                  </a:lnTo>
                  <a:lnTo>
                    <a:pt x="1371600" y="508000"/>
                  </a:lnTo>
                  <a:lnTo>
                    <a:pt x="1363618" y="547556"/>
                  </a:lnTo>
                  <a:lnTo>
                    <a:pt x="1341850" y="579850"/>
                  </a:lnTo>
                  <a:lnTo>
                    <a:pt x="1309556" y="601618"/>
                  </a:lnTo>
                  <a:lnTo>
                    <a:pt x="12700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003038" y="2664079"/>
            <a:ext cx="6623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Busine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225540" y="1623060"/>
            <a:ext cx="480059" cy="3840479"/>
            <a:chOff x="6225540" y="1623060"/>
            <a:chExt cx="480059" cy="3840479"/>
          </a:xfrm>
        </p:grpSpPr>
        <p:sp>
          <p:nvSpPr>
            <p:cNvPr id="69" name="object 69"/>
            <p:cNvSpPr/>
            <p:nvPr/>
          </p:nvSpPr>
          <p:spPr>
            <a:xfrm>
              <a:off x="6233160" y="1623060"/>
              <a:ext cx="411480" cy="38404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25540" y="3041904"/>
              <a:ext cx="480060" cy="95859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48400" y="1676400"/>
              <a:ext cx="304800" cy="3733800"/>
            </a:xfrm>
            <a:custGeom>
              <a:avLst/>
              <a:gdLst/>
              <a:ahLst/>
              <a:cxnLst/>
              <a:rect l="l" t="t" r="r" b="b"/>
              <a:pathLst>
                <a:path w="304800" h="3733800">
                  <a:moveTo>
                    <a:pt x="254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3683000"/>
                  </a:lnTo>
                  <a:lnTo>
                    <a:pt x="3990" y="3702778"/>
                  </a:lnTo>
                  <a:lnTo>
                    <a:pt x="14874" y="3718925"/>
                  </a:lnTo>
                  <a:lnTo>
                    <a:pt x="31021" y="3729809"/>
                  </a:lnTo>
                  <a:lnTo>
                    <a:pt x="50800" y="3733800"/>
                  </a:lnTo>
                  <a:lnTo>
                    <a:pt x="254000" y="3733800"/>
                  </a:lnTo>
                  <a:lnTo>
                    <a:pt x="273778" y="3729809"/>
                  </a:lnTo>
                  <a:lnTo>
                    <a:pt x="289925" y="3718925"/>
                  </a:lnTo>
                  <a:lnTo>
                    <a:pt x="300809" y="3702778"/>
                  </a:lnTo>
                  <a:lnTo>
                    <a:pt x="304800" y="3683000"/>
                  </a:lnTo>
                  <a:lnTo>
                    <a:pt x="304800" y="50800"/>
                  </a:lnTo>
                  <a:lnTo>
                    <a:pt x="300809" y="31021"/>
                  </a:lnTo>
                  <a:lnTo>
                    <a:pt x="289925" y="14874"/>
                  </a:lnTo>
                  <a:lnTo>
                    <a:pt x="273778" y="399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295628" y="3232684"/>
            <a:ext cx="222885" cy="6216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Sec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rity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606540" y="1623060"/>
            <a:ext cx="480059" cy="3840479"/>
            <a:chOff x="6606540" y="1623060"/>
            <a:chExt cx="480059" cy="3840479"/>
          </a:xfrm>
        </p:grpSpPr>
        <p:sp>
          <p:nvSpPr>
            <p:cNvPr id="74" name="object 74"/>
            <p:cNvSpPr/>
            <p:nvPr/>
          </p:nvSpPr>
          <p:spPr>
            <a:xfrm>
              <a:off x="6614160" y="1623060"/>
              <a:ext cx="411479" cy="38404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06540" y="3067812"/>
              <a:ext cx="480059" cy="9083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29400" y="1676400"/>
              <a:ext cx="304800" cy="3733800"/>
            </a:xfrm>
            <a:custGeom>
              <a:avLst/>
              <a:gdLst/>
              <a:ahLst/>
              <a:cxnLst/>
              <a:rect l="l" t="t" r="r" b="b"/>
              <a:pathLst>
                <a:path w="304800" h="3733800">
                  <a:moveTo>
                    <a:pt x="254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3683000"/>
                  </a:lnTo>
                  <a:lnTo>
                    <a:pt x="3990" y="3702778"/>
                  </a:lnTo>
                  <a:lnTo>
                    <a:pt x="14874" y="3718925"/>
                  </a:lnTo>
                  <a:lnTo>
                    <a:pt x="31021" y="3729809"/>
                  </a:lnTo>
                  <a:lnTo>
                    <a:pt x="50800" y="3733800"/>
                  </a:lnTo>
                  <a:lnTo>
                    <a:pt x="254000" y="3733800"/>
                  </a:lnTo>
                  <a:lnTo>
                    <a:pt x="273778" y="3729809"/>
                  </a:lnTo>
                  <a:lnTo>
                    <a:pt x="289925" y="3718925"/>
                  </a:lnTo>
                  <a:lnTo>
                    <a:pt x="300809" y="3702778"/>
                  </a:lnTo>
                  <a:lnTo>
                    <a:pt x="304800" y="3683000"/>
                  </a:lnTo>
                  <a:lnTo>
                    <a:pt x="304800" y="50800"/>
                  </a:lnTo>
                  <a:lnTo>
                    <a:pt x="300809" y="31021"/>
                  </a:lnTo>
                  <a:lnTo>
                    <a:pt x="289925" y="14874"/>
                  </a:lnTo>
                  <a:lnTo>
                    <a:pt x="273778" y="399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676737" y="3257951"/>
            <a:ext cx="223520" cy="572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sz="1400" dirty="0">
                <a:latin typeface="Times New Roman"/>
                <a:cs typeface="Times New Roman"/>
              </a:rPr>
              <a:t>Pri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acy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147559" y="1165860"/>
            <a:ext cx="1402080" cy="4373880"/>
            <a:chOff x="7147559" y="1165860"/>
            <a:chExt cx="1402080" cy="4373880"/>
          </a:xfrm>
        </p:grpSpPr>
        <p:sp>
          <p:nvSpPr>
            <p:cNvPr id="79" name="object 79"/>
            <p:cNvSpPr/>
            <p:nvPr/>
          </p:nvSpPr>
          <p:spPr>
            <a:xfrm>
              <a:off x="7147559" y="1165860"/>
              <a:ext cx="1402079" cy="43738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62799" y="1219200"/>
              <a:ext cx="1295400" cy="42672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528306" y="1523238"/>
            <a:ext cx="5645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Cloud  B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211568" y="2383535"/>
            <a:ext cx="1274445" cy="707390"/>
            <a:chOff x="7211568" y="2383535"/>
            <a:chExt cx="1274445" cy="707390"/>
          </a:xfrm>
        </p:grpSpPr>
        <p:sp>
          <p:nvSpPr>
            <p:cNvPr id="83" name="object 83"/>
            <p:cNvSpPr/>
            <p:nvPr/>
          </p:nvSpPr>
          <p:spPr>
            <a:xfrm>
              <a:off x="7211568" y="2383535"/>
              <a:ext cx="1274064" cy="70713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57288" y="2456687"/>
              <a:ext cx="1222248" cy="6096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239000" y="2450083"/>
              <a:ext cx="1143000" cy="574675"/>
            </a:xfrm>
            <a:custGeom>
              <a:avLst/>
              <a:gdLst/>
              <a:ahLst/>
              <a:cxnLst/>
              <a:rect l="l" t="t" r="r" b="b"/>
              <a:pathLst>
                <a:path w="1143000" h="574675">
                  <a:moveTo>
                    <a:pt x="1047242" y="0"/>
                  </a:moveTo>
                  <a:lnTo>
                    <a:pt x="95757" y="0"/>
                  </a:lnTo>
                  <a:lnTo>
                    <a:pt x="58507" y="7532"/>
                  </a:lnTo>
                  <a:lnTo>
                    <a:pt x="28067" y="28067"/>
                  </a:lnTo>
                  <a:lnTo>
                    <a:pt x="7532" y="58507"/>
                  </a:lnTo>
                  <a:lnTo>
                    <a:pt x="0" y="95757"/>
                  </a:lnTo>
                  <a:lnTo>
                    <a:pt x="0" y="478789"/>
                  </a:lnTo>
                  <a:lnTo>
                    <a:pt x="7532" y="516020"/>
                  </a:lnTo>
                  <a:lnTo>
                    <a:pt x="28066" y="546417"/>
                  </a:lnTo>
                  <a:lnTo>
                    <a:pt x="58507" y="566908"/>
                  </a:lnTo>
                  <a:lnTo>
                    <a:pt x="95757" y="574420"/>
                  </a:lnTo>
                  <a:lnTo>
                    <a:pt x="1047242" y="574420"/>
                  </a:lnTo>
                  <a:lnTo>
                    <a:pt x="1084492" y="566908"/>
                  </a:lnTo>
                  <a:lnTo>
                    <a:pt x="1114932" y="546417"/>
                  </a:lnTo>
                  <a:lnTo>
                    <a:pt x="1135467" y="516020"/>
                  </a:lnTo>
                  <a:lnTo>
                    <a:pt x="1143000" y="478789"/>
                  </a:lnTo>
                  <a:lnTo>
                    <a:pt x="1143000" y="95757"/>
                  </a:lnTo>
                  <a:lnTo>
                    <a:pt x="1135467" y="58507"/>
                  </a:lnTo>
                  <a:lnTo>
                    <a:pt x="1114933" y="28066"/>
                  </a:lnTo>
                  <a:lnTo>
                    <a:pt x="1084492" y="7532"/>
                  </a:lnTo>
                  <a:lnTo>
                    <a:pt x="10472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39000" y="2450083"/>
              <a:ext cx="1143000" cy="574675"/>
            </a:xfrm>
            <a:custGeom>
              <a:avLst/>
              <a:gdLst/>
              <a:ahLst/>
              <a:cxnLst/>
              <a:rect l="l" t="t" r="r" b="b"/>
              <a:pathLst>
                <a:path w="1143000" h="574675">
                  <a:moveTo>
                    <a:pt x="0" y="95757"/>
                  </a:moveTo>
                  <a:lnTo>
                    <a:pt x="7532" y="58507"/>
                  </a:lnTo>
                  <a:lnTo>
                    <a:pt x="28067" y="28067"/>
                  </a:lnTo>
                  <a:lnTo>
                    <a:pt x="58507" y="7532"/>
                  </a:lnTo>
                  <a:lnTo>
                    <a:pt x="95757" y="0"/>
                  </a:lnTo>
                  <a:lnTo>
                    <a:pt x="1047242" y="0"/>
                  </a:lnTo>
                  <a:lnTo>
                    <a:pt x="1084492" y="7532"/>
                  </a:lnTo>
                  <a:lnTo>
                    <a:pt x="1114933" y="28066"/>
                  </a:lnTo>
                  <a:lnTo>
                    <a:pt x="1135467" y="58507"/>
                  </a:lnTo>
                  <a:lnTo>
                    <a:pt x="1143000" y="95757"/>
                  </a:lnTo>
                  <a:lnTo>
                    <a:pt x="1143000" y="478789"/>
                  </a:lnTo>
                  <a:lnTo>
                    <a:pt x="1135467" y="516020"/>
                  </a:lnTo>
                  <a:lnTo>
                    <a:pt x="1114932" y="546417"/>
                  </a:lnTo>
                  <a:lnTo>
                    <a:pt x="1084492" y="566908"/>
                  </a:lnTo>
                  <a:lnTo>
                    <a:pt x="1047242" y="574420"/>
                  </a:lnTo>
                  <a:lnTo>
                    <a:pt x="95757" y="574420"/>
                  </a:lnTo>
                  <a:lnTo>
                    <a:pt x="58507" y="566908"/>
                  </a:lnTo>
                  <a:lnTo>
                    <a:pt x="28066" y="546417"/>
                  </a:lnTo>
                  <a:lnTo>
                    <a:pt x="7532" y="516020"/>
                  </a:lnTo>
                  <a:lnTo>
                    <a:pt x="0" y="478789"/>
                  </a:lnTo>
                  <a:lnTo>
                    <a:pt x="0" y="9575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351903" y="2537840"/>
            <a:ext cx="920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Service 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medi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211568" y="3122676"/>
            <a:ext cx="1274445" cy="707390"/>
            <a:chOff x="7211568" y="3122676"/>
            <a:chExt cx="1274445" cy="707390"/>
          </a:xfrm>
        </p:grpSpPr>
        <p:sp>
          <p:nvSpPr>
            <p:cNvPr id="89" name="object 89"/>
            <p:cNvSpPr/>
            <p:nvPr/>
          </p:nvSpPr>
          <p:spPr>
            <a:xfrm>
              <a:off x="7211568" y="3122676"/>
              <a:ext cx="1274064" cy="7071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25868" y="3195828"/>
              <a:ext cx="1083564" cy="609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39000" y="3188716"/>
              <a:ext cx="1143000" cy="574675"/>
            </a:xfrm>
            <a:custGeom>
              <a:avLst/>
              <a:gdLst/>
              <a:ahLst/>
              <a:cxnLst/>
              <a:rect l="l" t="t" r="r" b="b"/>
              <a:pathLst>
                <a:path w="1143000" h="574675">
                  <a:moveTo>
                    <a:pt x="1047242" y="0"/>
                  </a:moveTo>
                  <a:lnTo>
                    <a:pt x="95757" y="0"/>
                  </a:lnTo>
                  <a:lnTo>
                    <a:pt x="58507" y="7514"/>
                  </a:lnTo>
                  <a:lnTo>
                    <a:pt x="28067" y="28019"/>
                  </a:lnTo>
                  <a:lnTo>
                    <a:pt x="7532" y="58453"/>
                  </a:lnTo>
                  <a:lnTo>
                    <a:pt x="0" y="95758"/>
                  </a:lnTo>
                  <a:lnTo>
                    <a:pt x="0" y="478663"/>
                  </a:lnTo>
                  <a:lnTo>
                    <a:pt x="7532" y="515913"/>
                  </a:lnTo>
                  <a:lnTo>
                    <a:pt x="28066" y="546354"/>
                  </a:lnTo>
                  <a:lnTo>
                    <a:pt x="58507" y="566888"/>
                  </a:lnTo>
                  <a:lnTo>
                    <a:pt x="95757" y="574421"/>
                  </a:lnTo>
                  <a:lnTo>
                    <a:pt x="1047242" y="574421"/>
                  </a:lnTo>
                  <a:lnTo>
                    <a:pt x="1084492" y="566888"/>
                  </a:lnTo>
                  <a:lnTo>
                    <a:pt x="1114932" y="546354"/>
                  </a:lnTo>
                  <a:lnTo>
                    <a:pt x="1135467" y="515913"/>
                  </a:lnTo>
                  <a:lnTo>
                    <a:pt x="1143000" y="478663"/>
                  </a:lnTo>
                  <a:lnTo>
                    <a:pt x="1143000" y="95758"/>
                  </a:lnTo>
                  <a:lnTo>
                    <a:pt x="1135467" y="58453"/>
                  </a:lnTo>
                  <a:lnTo>
                    <a:pt x="1114933" y="28019"/>
                  </a:lnTo>
                  <a:lnTo>
                    <a:pt x="1084492" y="7514"/>
                  </a:lnTo>
                  <a:lnTo>
                    <a:pt x="10472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39000" y="3188716"/>
              <a:ext cx="1143000" cy="574675"/>
            </a:xfrm>
            <a:custGeom>
              <a:avLst/>
              <a:gdLst/>
              <a:ahLst/>
              <a:cxnLst/>
              <a:rect l="l" t="t" r="r" b="b"/>
              <a:pathLst>
                <a:path w="1143000" h="574675">
                  <a:moveTo>
                    <a:pt x="0" y="95758"/>
                  </a:moveTo>
                  <a:lnTo>
                    <a:pt x="7532" y="58453"/>
                  </a:lnTo>
                  <a:lnTo>
                    <a:pt x="28067" y="28019"/>
                  </a:lnTo>
                  <a:lnTo>
                    <a:pt x="58507" y="7514"/>
                  </a:lnTo>
                  <a:lnTo>
                    <a:pt x="95757" y="0"/>
                  </a:lnTo>
                  <a:lnTo>
                    <a:pt x="1047242" y="0"/>
                  </a:lnTo>
                  <a:lnTo>
                    <a:pt x="1084492" y="7514"/>
                  </a:lnTo>
                  <a:lnTo>
                    <a:pt x="1114933" y="28019"/>
                  </a:lnTo>
                  <a:lnTo>
                    <a:pt x="1135467" y="58453"/>
                  </a:lnTo>
                  <a:lnTo>
                    <a:pt x="1143000" y="95758"/>
                  </a:lnTo>
                  <a:lnTo>
                    <a:pt x="1143000" y="478663"/>
                  </a:lnTo>
                  <a:lnTo>
                    <a:pt x="1135467" y="515913"/>
                  </a:lnTo>
                  <a:lnTo>
                    <a:pt x="1114932" y="546354"/>
                  </a:lnTo>
                  <a:lnTo>
                    <a:pt x="1084492" y="566888"/>
                  </a:lnTo>
                  <a:lnTo>
                    <a:pt x="1047242" y="574421"/>
                  </a:lnTo>
                  <a:lnTo>
                    <a:pt x="95757" y="574421"/>
                  </a:lnTo>
                  <a:lnTo>
                    <a:pt x="58507" y="566888"/>
                  </a:lnTo>
                  <a:lnTo>
                    <a:pt x="28066" y="546354"/>
                  </a:lnTo>
                  <a:lnTo>
                    <a:pt x="7532" y="515913"/>
                  </a:lnTo>
                  <a:lnTo>
                    <a:pt x="0" y="478663"/>
                  </a:lnTo>
                  <a:lnTo>
                    <a:pt x="0" y="957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420482" y="3276727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Service  A</a:t>
            </a:r>
            <a:r>
              <a:rPr sz="1200" spc="-2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211568" y="3861815"/>
            <a:ext cx="1274445" cy="706120"/>
            <a:chOff x="7211568" y="3861815"/>
            <a:chExt cx="1274445" cy="706120"/>
          </a:xfrm>
        </p:grpSpPr>
        <p:sp>
          <p:nvSpPr>
            <p:cNvPr id="95" name="object 95"/>
            <p:cNvSpPr/>
            <p:nvPr/>
          </p:nvSpPr>
          <p:spPr>
            <a:xfrm>
              <a:off x="7211568" y="3861815"/>
              <a:ext cx="1274064" cy="7056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14260" y="3933443"/>
              <a:ext cx="908303" cy="609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39000" y="3927220"/>
              <a:ext cx="1143000" cy="574675"/>
            </a:xfrm>
            <a:custGeom>
              <a:avLst/>
              <a:gdLst/>
              <a:ahLst/>
              <a:cxnLst/>
              <a:rect l="l" t="t" r="r" b="b"/>
              <a:pathLst>
                <a:path w="1143000" h="574675">
                  <a:moveTo>
                    <a:pt x="1047242" y="0"/>
                  </a:moveTo>
                  <a:lnTo>
                    <a:pt x="95757" y="0"/>
                  </a:lnTo>
                  <a:lnTo>
                    <a:pt x="58507" y="7532"/>
                  </a:lnTo>
                  <a:lnTo>
                    <a:pt x="28067" y="28067"/>
                  </a:lnTo>
                  <a:lnTo>
                    <a:pt x="7532" y="58507"/>
                  </a:lnTo>
                  <a:lnTo>
                    <a:pt x="0" y="95757"/>
                  </a:lnTo>
                  <a:lnTo>
                    <a:pt x="0" y="478662"/>
                  </a:lnTo>
                  <a:lnTo>
                    <a:pt x="7532" y="515967"/>
                  </a:lnTo>
                  <a:lnTo>
                    <a:pt x="28066" y="546401"/>
                  </a:lnTo>
                  <a:lnTo>
                    <a:pt x="58507" y="566906"/>
                  </a:lnTo>
                  <a:lnTo>
                    <a:pt x="95757" y="574420"/>
                  </a:lnTo>
                  <a:lnTo>
                    <a:pt x="1047242" y="574420"/>
                  </a:lnTo>
                  <a:lnTo>
                    <a:pt x="1084492" y="566906"/>
                  </a:lnTo>
                  <a:lnTo>
                    <a:pt x="1114932" y="546401"/>
                  </a:lnTo>
                  <a:lnTo>
                    <a:pt x="1135467" y="515967"/>
                  </a:lnTo>
                  <a:lnTo>
                    <a:pt x="1143000" y="478662"/>
                  </a:lnTo>
                  <a:lnTo>
                    <a:pt x="1143000" y="95757"/>
                  </a:lnTo>
                  <a:lnTo>
                    <a:pt x="1135467" y="58507"/>
                  </a:lnTo>
                  <a:lnTo>
                    <a:pt x="1114933" y="28067"/>
                  </a:lnTo>
                  <a:lnTo>
                    <a:pt x="1084492" y="7532"/>
                  </a:lnTo>
                  <a:lnTo>
                    <a:pt x="10472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39000" y="3927220"/>
              <a:ext cx="1143000" cy="574675"/>
            </a:xfrm>
            <a:custGeom>
              <a:avLst/>
              <a:gdLst/>
              <a:ahLst/>
              <a:cxnLst/>
              <a:rect l="l" t="t" r="r" b="b"/>
              <a:pathLst>
                <a:path w="1143000" h="574675">
                  <a:moveTo>
                    <a:pt x="0" y="95757"/>
                  </a:moveTo>
                  <a:lnTo>
                    <a:pt x="7532" y="58507"/>
                  </a:lnTo>
                  <a:lnTo>
                    <a:pt x="28067" y="28067"/>
                  </a:lnTo>
                  <a:lnTo>
                    <a:pt x="58507" y="7532"/>
                  </a:lnTo>
                  <a:lnTo>
                    <a:pt x="95757" y="0"/>
                  </a:lnTo>
                  <a:lnTo>
                    <a:pt x="1047242" y="0"/>
                  </a:lnTo>
                  <a:lnTo>
                    <a:pt x="1084492" y="7532"/>
                  </a:lnTo>
                  <a:lnTo>
                    <a:pt x="1114933" y="28067"/>
                  </a:lnTo>
                  <a:lnTo>
                    <a:pt x="1135467" y="58507"/>
                  </a:lnTo>
                  <a:lnTo>
                    <a:pt x="1143000" y="95757"/>
                  </a:lnTo>
                  <a:lnTo>
                    <a:pt x="1143000" y="478662"/>
                  </a:lnTo>
                  <a:lnTo>
                    <a:pt x="1135467" y="515967"/>
                  </a:lnTo>
                  <a:lnTo>
                    <a:pt x="1114932" y="546401"/>
                  </a:lnTo>
                  <a:lnTo>
                    <a:pt x="1084492" y="566906"/>
                  </a:lnTo>
                  <a:lnTo>
                    <a:pt x="1047242" y="574420"/>
                  </a:lnTo>
                  <a:lnTo>
                    <a:pt x="95757" y="574420"/>
                  </a:lnTo>
                  <a:lnTo>
                    <a:pt x="58507" y="566906"/>
                  </a:lnTo>
                  <a:lnTo>
                    <a:pt x="28066" y="546401"/>
                  </a:lnTo>
                  <a:lnTo>
                    <a:pt x="7532" y="515967"/>
                  </a:lnTo>
                  <a:lnTo>
                    <a:pt x="0" y="478662"/>
                  </a:lnTo>
                  <a:lnTo>
                    <a:pt x="0" y="9575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508875" y="4015232"/>
            <a:ext cx="60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Service  A</a:t>
            </a:r>
            <a:r>
              <a:rPr sz="1200" spc="-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bitr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194560" y="1623060"/>
            <a:ext cx="2316480" cy="3840479"/>
            <a:chOff x="2194560" y="1623060"/>
            <a:chExt cx="2316480" cy="3840479"/>
          </a:xfrm>
        </p:grpSpPr>
        <p:sp>
          <p:nvSpPr>
            <p:cNvPr id="101" name="object 101"/>
            <p:cNvSpPr/>
            <p:nvPr/>
          </p:nvSpPr>
          <p:spPr>
            <a:xfrm>
              <a:off x="2194560" y="1623060"/>
              <a:ext cx="2316480" cy="384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09800" y="1676400"/>
              <a:ext cx="2209800" cy="3733800"/>
            </a:xfrm>
            <a:custGeom>
              <a:avLst/>
              <a:gdLst/>
              <a:ahLst/>
              <a:cxnLst/>
              <a:rect l="l" t="t" r="r" b="b"/>
              <a:pathLst>
                <a:path w="2209800" h="3733800">
                  <a:moveTo>
                    <a:pt x="2071751" y="0"/>
                  </a:moveTo>
                  <a:lnTo>
                    <a:pt x="138175" y="0"/>
                  </a:lnTo>
                  <a:lnTo>
                    <a:pt x="94496" y="7042"/>
                  </a:lnTo>
                  <a:lnTo>
                    <a:pt x="56564" y="26655"/>
                  </a:lnTo>
                  <a:lnTo>
                    <a:pt x="26655" y="56564"/>
                  </a:lnTo>
                  <a:lnTo>
                    <a:pt x="7042" y="94496"/>
                  </a:lnTo>
                  <a:lnTo>
                    <a:pt x="0" y="138175"/>
                  </a:lnTo>
                  <a:lnTo>
                    <a:pt x="0" y="3595624"/>
                  </a:lnTo>
                  <a:lnTo>
                    <a:pt x="7042" y="3639303"/>
                  </a:lnTo>
                  <a:lnTo>
                    <a:pt x="26655" y="3677235"/>
                  </a:lnTo>
                  <a:lnTo>
                    <a:pt x="56564" y="3707144"/>
                  </a:lnTo>
                  <a:lnTo>
                    <a:pt x="94496" y="3726757"/>
                  </a:lnTo>
                  <a:lnTo>
                    <a:pt x="138175" y="3733800"/>
                  </a:lnTo>
                  <a:lnTo>
                    <a:pt x="2071624" y="3733800"/>
                  </a:lnTo>
                  <a:lnTo>
                    <a:pt x="2115303" y="3726758"/>
                  </a:lnTo>
                  <a:lnTo>
                    <a:pt x="2153235" y="3707152"/>
                  </a:lnTo>
                  <a:lnTo>
                    <a:pt x="2183144" y="3677262"/>
                  </a:lnTo>
                  <a:lnTo>
                    <a:pt x="2202757" y="3639368"/>
                  </a:lnTo>
                  <a:lnTo>
                    <a:pt x="2209800" y="3595751"/>
                  </a:lnTo>
                  <a:lnTo>
                    <a:pt x="2209800" y="138175"/>
                  </a:lnTo>
                  <a:lnTo>
                    <a:pt x="2202758" y="94496"/>
                  </a:lnTo>
                  <a:lnTo>
                    <a:pt x="2183152" y="56564"/>
                  </a:lnTo>
                  <a:lnTo>
                    <a:pt x="2153262" y="26655"/>
                  </a:lnTo>
                  <a:lnTo>
                    <a:pt x="2115368" y="7042"/>
                  </a:lnTo>
                  <a:lnTo>
                    <a:pt x="207175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69236" y="4226052"/>
              <a:ext cx="2167128" cy="116281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92680" y="4555236"/>
              <a:ext cx="1920240" cy="44348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416555" y="4361815"/>
            <a:ext cx="1537335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Physical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Hardware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392679" y="4905755"/>
            <a:ext cx="1920240" cy="4450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072764" y="5004054"/>
            <a:ext cx="49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ility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269235" y="3677411"/>
            <a:ext cx="2167128" cy="6126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518029" y="3759834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marR="5080" indent="-3568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Resource Abstraction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10" dirty="0">
                <a:latin typeface="Times New Roman"/>
                <a:cs typeface="Times New Roman"/>
              </a:rPr>
              <a:t> Layer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269235" y="2002535"/>
            <a:ext cx="2167255" cy="1689100"/>
            <a:chOff x="2269235" y="2002535"/>
            <a:chExt cx="2167255" cy="1689100"/>
          </a:xfrm>
        </p:grpSpPr>
        <p:sp>
          <p:nvSpPr>
            <p:cNvPr id="111" name="object 111"/>
            <p:cNvSpPr/>
            <p:nvPr/>
          </p:nvSpPr>
          <p:spPr>
            <a:xfrm>
              <a:off x="2269235" y="2002535"/>
              <a:ext cx="2167128" cy="168859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98775" y="3172967"/>
              <a:ext cx="1136903" cy="44043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782951" y="3266059"/>
            <a:ext cx="291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aaS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398776" y="2354579"/>
            <a:ext cx="1844039" cy="4389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2442210" y="2063241"/>
            <a:ext cx="1005205" cy="5918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398776" y="2354579"/>
            <a:ext cx="1908175" cy="1221105"/>
            <a:chOff x="2398776" y="2354579"/>
            <a:chExt cx="1908175" cy="1221105"/>
          </a:xfrm>
        </p:grpSpPr>
        <p:sp>
          <p:nvSpPr>
            <p:cNvPr id="117" name="object 117"/>
            <p:cNvSpPr/>
            <p:nvPr/>
          </p:nvSpPr>
          <p:spPr>
            <a:xfrm>
              <a:off x="3877056" y="2354579"/>
              <a:ext cx="429768" cy="122072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398776" y="2763011"/>
              <a:ext cx="1458468" cy="44043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924301" y="2856357"/>
            <a:ext cx="329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PaaS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491484" y="2763011"/>
            <a:ext cx="429767" cy="8122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564118" y="2263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575051" y="1703654"/>
            <a:ext cx="1477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Cloud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Orchestration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757" y="56642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261" y="1094358"/>
            <a:ext cx="765746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dirty="0">
                <a:latin typeface="Carlito"/>
                <a:cs typeface="Carlito"/>
              </a:rPr>
              <a:t>Cloud </a:t>
            </a:r>
            <a:r>
              <a:rPr sz="2000" b="1" i="1" spc="-5" dirty="0">
                <a:latin typeface="Carlito"/>
                <a:cs typeface="Carlito"/>
              </a:rPr>
              <a:t>Provider</a:t>
            </a:r>
            <a:r>
              <a:rPr sz="2000" b="1" spc="-5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Person, </a:t>
            </a:r>
            <a:r>
              <a:rPr sz="2000" spc="-10" dirty="0">
                <a:latin typeface="Carlito"/>
                <a:cs typeface="Carlito"/>
              </a:rPr>
              <a:t>organization </a:t>
            </a:r>
            <a:r>
              <a:rPr sz="2000" spc="-5" dirty="0">
                <a:latin typeface="Carlito"/>
                <a:cs typeface="Carlito"/>
              </a:rPr>
              <a:t>or entity responsible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making </a:t>
            </a:r>
            <a:r>
              <a:rPr sz="2000" dirty="0">
                <a:latin typeface="Carlito"/>
                <a:cs typeface="Carlito"/>
              </a:rPr>
              <a:t>a  service </a:t>
            </a:r>
            <a:r>
              <a:rPr sz="2000" spc="-10" dirty="0">
                <a:latin typeface="Carlito"/>
                <a:cs typeface="Carlito"/>
              </a:rPr>
              <a:t>available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Cloud</a:t>
            </a:r>
            <a:r>
              <a:rPr sz="2000" i="1" spc="5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Consumers.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Cloud </a:t>
            </a:r>
            <a:r>
              <a:rPr sz="2000" spc="-15" dirty="0">
                <a:latin typeface="Carlito"/>
                <a:cs typeface="Carlito"/>
              </a:rPr>
              <a:t>providers </a:t>
            </a:r>
            <a:r>
              <a:rPr sz="2000" spc="-10" dirty="0">
                <a:latin typeface="Carlito"/>
                <a:cs typeface="Carlito"/>
              </a:rPr>
              <a:t>perform </a:t>
            </a:r>
            <a:r>
              <a:rPr sz="2000" spc="-15" dirty="0">
                <a:latin typeface="Carlito"/>
                <a:cs typeface="Carlito"/>
              </a:rPr>
              <a:t>different </a:t>
            </a: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spc="-15" dirty="0">
                <a:latin typeface="Carlito"/>
                <a:cs typeface="Carlito"/>
              </a:rPr>
              <a:t>for different </a:t>
            </a:r>
            <a:r>
              <a:rPr sz="2000" dirty="0">
                <a:latin typeface="Carlito"/>
                <a:cs typeface="Carlito"/>
              </a:rPr>
              <a:t>service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261" y="5057647"/>
            <a:ext cx="78651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activities of </a:t>
            </a:r>
            <a:r>
              <a:rPr sz="2000" dirty="0">
                <a:latin typeface="Carlito"/>
                <a:cs typeface="Carlito"/>
              </a:rPr>
              <a:t>cloud </a:t>
            </a:r>
            <a:r>
              <a:rPr sz="2000" spc="-15" dirty="0">
                <a:latin typeface="Carlito"/>
                <a:cs typeface="Carlito"/>
              </a:rPr>
              <a:t>providers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discussed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greater detail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perspectives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i="1" dirty="0">
                <a:latin typeface="Carlito"/>
                <a:cs typeface="Carlito"/>
              </a:rPr>
              <a:t>Service </a:t>
            </a:r>
            <a:r>
              <a:rPr sz="2000" i="1" spc="-5" dirty="0">
                <a:latin typeface="Carlito"/>
                <a:cs typeface="Carlito"/>
              </a:rPr>
              <a:t>Deployment, </a:t>
            </a:r>
            <a:r>
              <a:rPr sz="2000" i="1" dirty="0">
                <a:latin typeface="Carlito"/>
                <a:cs typeface="Carlito"/>
              </a:rPr>
              <a:t>Service </a:t>
            </a:r>
            <a:r>
              <a:rPr sz="2000" i="1" spc="-5" dirty="0">
                <a:latin typeface="Carlito"/>
                <a:cs typeface="Carlito"/>
              </a:rPr>
              <a:t>Orchestration, Cloud</a:t>
            </a:r>
            <a:r>
              <a:rPr sz="2000" i="1" spc="-5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Service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161" y="5667247"/>
            <a:ext cx="3722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arlito"/>
                <a:cs typeface="Carlito"/>
              </a:rPr>
              <a:t>Management , </a:t>
            </a:r>
            <a:r>
              <a:rPr sz="2000" i="1" spc="-5" dirty="0">
                <a:latin typeface="Carlito"/>
                <a:cs typeface="Carlito"/>
              </a:rPr>
              <a:t>Security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Privacy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4981" y="2514726"/>
          <a:ext cx="7315200" cy="239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/>
                <a:gridCol w="5600700"/>
              </a:tblGrid>
              <a:tr h="3159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Provider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Major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Activities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SaaS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Installs, manages, maintains and supports the software application on</a:t>
                      </a:r>
                      <a:r>
                        <a:rPr sz="14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infrastructure.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PaaS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00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Provisions and manages cloud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infrastructure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middleware for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platform consumers;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provides development, deployment and  administration tools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platform consumers.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920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IaaS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Provisions and manages 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physical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processing,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storage,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networking</a:t>
                      </a:r>
                      <a:r>
                        <a:rPr sz="14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the hosting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environment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infrastructure for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IaaS</a:t>
                      </a:r>
                      <a:r>
                        <a:rPr sz="14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consumers.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15208" y="97992"/>
            <a:ext cx="46523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97BB8"/>
                </a:solidFill>
              </a:rPr>
              <a:t>Cloud</a:t>
            </a:r>
            <a:r>
              <a:rPr sz="4400" spc="-55" dirty="0">
                <a:solidFill>
                  <a:srgbClr val="097BB8"/>
                </a:solidFill>
              </a:rPr>
              <a:t> </a:t>
            </a:r>
            <a:r>
              <a:rPr sz="4400" spc="-15" dirty="0">
                <a:solidFill>
                  <a:srgbClr val="097BB8"/>
                </a:solidFill>
              </a:rPr>
              <a:t>Provider</a:t>
            </a:r>
            <a:endParaRPr sz="44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Information </a:t>
            </a:r>
            <a:r>
              <a:rPr spc="-15" dirty="0"/>
              <a:t>Technology </a:t>
            </a:r>
            <a:r>
              <a:rPr spc="-5" dirty="0"/>
              <a:t>Laboratory </a:t>
            </a:r>
            <a:r>
              <a:rPr spc="-195" dirty="0"/>
              <a:t>Clo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sz="1800" spc="-195" dirty="0"/>
              <a:t>u</a:t>
            </a:r>
            <a:r>
              <a:rPr sz="1800" b="0" spc="-292" baseline="11574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r>
              <a:rPr sz="1800" spc="-195" dirty="0"/>
              <a:t>d </a:t>
            </a:r>
            <a:r>
              <a:rPr sz="1800" spc="-5" dirty="0"/>
              <a:t>Computing</a:t>
            </a:r>
            <a:r>
              <a:rPr sz="1800" spc="-55" dirty="0"/>
              <a:t> </a:t>
            </a:r>
            <a:r>
              <a:rPr sz="1800" spc="-5" dirty="0"/>
              <a:t>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1366</Words>
  <Application>Microsoft Office PowerPoint</Application>
  <PresentationFormat>Custom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Why NIST?</vt:lpstr>
      <vt:lpstr>Overview</vt:lpstr>
      <vt:lpstr>PowerPoint Presentation</vt:lpstr>
      <vt:lpstr>Reference Architecture Basics</vt:lpstr>
      <vt:lpstr>Reference Architecture and  Taxonomy Working Group</vt:lpstr>
      <vt:lpstr>Taxonomies</vt:lpstr>
      <vt:lpstr>Taxonomy Cloud Terms and Definitions</vt:lpstr>
      <vt:lpstr>The NIST Cloud Computing  Reference Architecture</vt:lpstr>
      <vt:lpstr>Cloud Provider</vt:lpstr>
      <vt:lpstr>Cloud Carrier</vt:lpstr>
      <vt:lpstr>Cloud Broker</vt:lpstr>
      <vt:lpstr>Cloud Auditor</vt:lpstr>
      <vt:lpstr>Mapping Process</vt:lpstr>
      <vt:lpstr>Cloud Provider</vt:lpstr>
      <vt:lpstr>Windows Azure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Security Division</dc:creator>
  <cp:lastModifiedBy>M.Ramesh</cp:lastModifiedBy>
  <cp:revision>2</cp:revision>
  <dcterms:created xsi:type="dcterms:W3CDTF">2022-03-03T06:41:29Z</dcterms:created>
  <dcterms:modified xsi:type="dcterms:W3CDTF">2022-03-03T06:55:47Z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2022-03-03T00:00:00Z</vt:filetime>
  </property>
</Properties>
</file>