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63" r:id="rId12"/>
    <p:sldId id="265" r:id="rId13"/>
    <p:sldId id="266" r:id="rId14"/>
    <p:sldId id="267" r:id="rId15"/>
    <p:sldId id="278" r:id="rId16"/>
    <p:sldId id="275" r:id="rId17"/>
    <p:sldId id="272" r:id="rId18"/>
    <p:sldId id="274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2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3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3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0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figure/An-example-of-CNN-architecture_fig1_320748406" TargetMode="External"/><Relationship Id="rId2" Type="http://schemas.openxmlformats.org/officeDocument/2006/relationships/hyperlink" Target="http://www.researchgate.net/figure/Basic-LSTM-Unit-Transfer-Function-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2258" y="166316"/>
            <a:ext cx="6373504" cy="1434231"/>
          </a:xfrm>
          <a:prstGeom prst="rect">
            <a:avLst/>
          </a:prstGeom>
        </p:spPr>
      </p:pic>
      <p:sp>
        <p:nvSpPr>
          <p:cNvPr id="1048588" name="Content Placeholder 5"/>
          <p:cNvSpPr>
            <a:spLocks noGrp="1"/>
          </p:cNvSpPr>
          <p:nvPr>
            <p:ph idx="1"/>
          </p:nvPr>
        </p:nvSpPr>
        <p:spPr>
          <a:xfrm>
            <a:off x="2890681" y="3429000"/>
            <a:ext cx="5996658" cy="1158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kern="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 market price prediction using machine learning</a:t>
            </a:r>
            <a:r>
              <a:rPr lang="en-US" sz="180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algn="ctr"/>
            <a:endParaRPr lang="en-US" sz="1600" dirty="0"/>
          </a:p>
        </p:txBody>
      </p:sp>
      <p:sp>
        <p:nvSpPr>
          <p:cNvPr id="1048589" name="TextBox 2"/>
          <p:cNvSpPr txBox="1"/>
          <p:nvPr/>
        </p:nvSpPr>
        <p:spPr>
          <a:xfrm>
            <a:off x="545382" y="4758856"/>
            <a:ext cx="348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COORDINATOR</a:t>
            </a:r>
            <a:r>
              <a:rPr lang="en-US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kern="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Antonidoss</a:t>
            </a:r>
            <a:r>
              <a:rPr lang="en-US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algn="ctr"/>
            <a:endParaRPr lang="en-US" b="1" kern="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0" name="TextBox 3"/>
          <p:cNvSpPr txBox="1"/>
          <p:nvPr/>
        </p:nvSpPr>
        <p:spPr>
          <a:xfrm>
            <a:off x="6788850" y="4833221"/>
            <a:ext cx="4708478" cy="120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MEMBERS: </a:t>
            </a:r>
          </a:p>
          <a:p>
            <a:pPr algn="ctr"/>
            <a:r>
              <a:rPr lang="en-US" sz="181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TITUS YESUDAS 19113162</a:t>
            </a:r>
          </a:p>
          <a:p>
            <a:pPr algn="ctr"/>
            <a:r>
              <a:rPr lang="en-US" sz="181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PRANEETH 19113169</a:t>
            </a:r>
          </a:p>
          <a:p>
            <a:pPr algn="ctr"/>
            <a:r>
              <a:rPr lang="en-US" sz="181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PADALA JOSEPH 19113176</a:t>
            </a:r>
          </a:p>
        </p:txBody>
      </p:sp>
      <p:sp>
        <p:nvSpPr>
          <p:cNvPr id="1048591" name="TextBox 6"/>
          <p:cNvSpPr txBox="1"/>
          <p:nvPr/>
        </p:nvSpPr>
        <p:spPr>
          <a:xfrm>
            <a:off x="1221475" y="1716013"/>
            <a:ext cx="9908276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Department of Computer Science and Engineering</a:t>
            </a:r>
          </a:p>
          <a:p>
            <a:pPr algn="ctr"/>
            <a:r>
              <a:rPr lang="en-US" sz="3600" b="1" dirty="0" err="1"/>
              <a:t>B.Tech</a:t>
            </a:r>
            <a:r>
              <a:rPr lang="en-US" sz="3600" b="1" dirty="0"/>
              <a:t>. Third Year - Design Project - II</a:t>
            </a:r>
            <a:endParaRPr lang="en-IN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9CCD-82CE-C849-80F5-DC9AE745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ARCHITECTURE DIAGRAM</a:t>
            </a:r>
            <a:r>
              <a:rPr lang="en-US" u="sng"/>
              <a:t>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EF400-4A3B-445B-B965-B9CD7457B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4"/>
          <a:stretch/>
        </p:blipFill>
        <p:spPr>
          <a:xfrm>
            <a:off x="1005840" y="2265680"/>
            <a:ext cx="10180320" cy="34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3197-FBC4-3444-AD04-E4E23B1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pic>
        <p:nvPicPr>
          <p:cNvPr id="1026" name="Picture 2" descr="Use Case Diagram for the Stock Tracker | Download Scientific Diagram">
            <a:extLst>
              <a:ext uri="{FF2B5EF4-FFF2-40B4-BE49-F238E27FC236}">
                <a16:creationId xmlns:a16="http://schemas.microsoft.com/office/drawing/2014/main" id="{9CDC140C-8285-43C2-8AB8-2A2579BA6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61" y="1846263"/>
            <a:ext cx="251420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94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4E3B-63C2-FA43-AADE-F86279D7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 </a:t>
            </a:r>
          </a:p>
        </p:txBody>
      </p:sp>
      <p:pic>
        <p:nvPicPr>
          <p:cNvPr id="2050" name="Picture 2" descr="Figure 1 from Stock Market Prediction and Analysis Using Naïve Bayes |  Semantic Scholar">
            <a:extLst>
              <a:ext uri="{FF2B5EF4-FFF2-40B4-BE49-F238E27FC236}">
                <a16:creationId xmlns:a16="http://schemas.microsoft.com/office/drawing/2014/main" id="{BD73C590-FCF0-4AC0-A8CF-81D5A9B486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98" y="1846263"/>
            <a:ext cx="384832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38FA-AE37-F644-B970-9AE9189D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A460-6542-554D-BCB9-FE851563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80" y="1880260"/>
            <a:ext cx="9512629" cy="4119254"/>
          </a:xfrm>
        </p:spPr>
        <p:txBody>
          <a:bodyPr/>
          <a:lstStyle/>
          <a:p>
            <a:pPr marL="457200" indent="-457200">
              <a:buClrTx/>
              <a:buAutoNum type="arabicPeriod"/>
            </a:pPr>
            <a:r>
              <a:rPr lang="en-US" sz="2800" dirty="0"/>
              <a:t>Time Series Analysis</a:t>
            </a:r>
          </a:p>
          <a:p>
            <a:pPr marL="457200" indent="-457200">
              <a:buClrTx/>
              <a:buAutoNum type="arabicPeriod"/>
            </a:pPr>
            <a:r>
              <a:rPr lang="en-US" sz="2800" dirty="0"/>
              <a:t>Preprocessing Data</a:t>
            </a:r>
          </a:p>
          <a:p>
            <a:pPr marL="457200" indent="-457200">
              <a:buClrTx/>
              <a:buAutoNum type="arabicPeriod"/>
            </a:pPr>
            <a:r>
              <a:rPr lang="en-US" sz="2800" dirty="0"/>
              <a:t>Training the machine</a:t>
            </a:r>
          </a:p>
          <a:p>
            <a:pPr marL="457200" indent="-457200">
              <a:buClrTx/>
              <a:buAutoNum type="arabicPeriod"/>
            </a:pPr>
            <a:r>
              <a:rPr lang="en-US" sz="2800" dirty="0"/>
              <a:t>Data scoring</a:t>
            </a:r>
          </a:p>
          <a:p>
            <a:pPr marL="457200" indent="-457200">
              <a:buClrTx/>
              <a:buAutoNum type="arabicPeriod"/>
            </a:pPr>
            <a:r>
              <a:rPr lang="en-US" sz="2800" dirty="0"/>
              <a:t>Data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3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0228-B82B-124E-8955-CDC7FE2B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21" y="379909"/>
            <a:ext cx="10058400" cy="808811"/>
          </a:xfrm>
        </p:spPr>
        <p:txBody>
          <a:bodyPr>
            <a:normAutofit/>
          </a:bodyPr>
          <a:lstStyle/>
          <a:p>
            <a:r>
              <a:rPr lang="en-US" dirty="0"/>
              <a:t>Program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EE3E2-DAD0-4258-95EC-8B61B4042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473201"/>
            <a:ext cx="10058400" cy="3959728"/>
          </a:xfrm>
        </p:spPr>
      </p:pic>
    </p:spTree>
    <p:extLst>
      <p:ext uri="{BB962C8B-B14F-4D97-AF65-F5344CB8AC3E}">
        <p14:creationId xmlns:p14="http://schemas.microsoft.com/office/powerpoint/2010/main" val="120926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EEC89-FDDF-40C0-A238-50BA6853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/>
          <a:stretch/>
        </p:blipFill>
        <p:spPr>
          <a:xfrm>
            <a:off x="995680" y="172720"/>
            <a:ext cx="10200640" cy="6045199"/>
          </a:xfrm>
        </p:spPr>
      </p:pic>
    </p:spTree>
    <p:extLst>
      <p:ext uri="{BB962C8B-B14F-4D97-AF65-F5344CB8AC3E}">
        <p14:creationId xmlns:p14="http://schemas.microsoft.com/office/powerpoint/2010/main" val="15524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B078-349C-EA47-AA7F-2280E1EF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SCREENSHOT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A8304-3D24-4E11-837C-467419C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20" y="1846263"/>
            <a:ext cx="2831260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CC1DF-FCF8-42A9-86E8-62955AFD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1943099"/>
            <a:ext cx="3332000" cy="39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6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6BFC-A996-1A42-815C-4C88CC2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FEBCB4-8E0A-4D59-8447-163EF3931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6103"/>
            <a:ext cx="4517873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6DA3D-18BC-4753-9978-95ED7D5C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93" y="1737360"/>
            <a:ext cx="6594627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6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A689-1788-F943-8032-F137E9EA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A762-6971-774B-A9FF-C8516FA3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39725" lvl="0" indent="0" algn="just">
              <a:lnSpc>
                <a:spcPct val="150000"/>
              </a:lnSpc>
              <a:spcAft>
                <a:spcPts val="0"/>
              </a:spcAft>
              <a:buSzPts val="1200"/>
              <a:buNone/>
              <a:tabLst>
                <a:tab pos="650875" algn="l"/>
              </a:tabLst>
            </a:pP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1. “Basic LSTM </a:t>
            </a:r>
            <a:r>
              <a:rPr lang="en-US" sz="1800" spc="-1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Unit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Transfer Function Diagram from [10] | Download Scientific Diagram.” https</a:t>
            </a:r>
            <a:r>
              <a:rPr lang="en-US" sz="1800" u="none" strike="noStrike" spc="-85" dirty="0">
                <a:solidFill>
                  <a:srgbClr val="0000FF"/>
                </a:solidFill>
                <a:effectLst/>
                <a:latin typeface="Liberation Serif"/>
                <a:ea typeface="Times New Roman" panose="02020603050405020304" pitchFamily="18" charset="0"/>
                <a:cs typeface="Liberation Serif"/>
                <a:hlinkClick r:id="rId2"/>
              </a:rPr>
              <a:t>://www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.</a:t>
            </a:r>
            <a:r>
              <a:rPr lang="en-US" sz="1800" u="none" strike="noStrike" spc="-85" dirty="0">
                <a:solidFill>
                  <a:srgbClr val="0000FF"/>
                </a:solidFill>
                <a:effectLst/>
                <a:latin typeface="Liberation Serif"/>
                <a:ea typeface="Times New Roman" panose="02020603050405020304" pitchFamily="18" charset="0"/>
                <a:cs typeface="Liberation Serif"/>
                <a:hlinkClick r:id="rId2"/>
              </a:rPr>
              <a:t>researchgate.net/figure/Basic-LSTM-Unit-Transfer-Function-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Diagram-from-10_fig8_308804546 (accessed Jun. 03,</a:t>
            </a:r>
            <a:r>
              <a:rPr lang="en-US" sz="1800" spc="4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2020).</a:t>
            </a:r>
            <a:endParaRPr lang="en-IN" sz="1800" spc="-85" dirty="0">
              <a:effectLst/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340360" lvl="0" indent="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200"/>
              <a:buNone/>
              <a:tabLst>
                <a:tab pos="650875" algn="l"/>
              </a:tabLst>
            </a:pPr>
            <a:r>
              <a:rPr lang="en-US" sz="1800" spc="-85" dirty="0">
                <a:latin typeface="Liberation Serif"/>
                <a:ea typeface="Times New Roman" panose="02020603050405020304" pitchFamily="18" charset="0"/>
                <a:cs typeface="Liberation Serif"/>
              </a:rPr>
              <a:t>2.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An example </a:t>
            </a:r>
            <a:r>
              <a:rPr lang="en-US" sz="1800" spc="2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of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CNN architecture.,” </a:t>
            </a:r>
            <a:r>
              <a:rPr lang="en-US" sz="1800" i="1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ResearchGate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. https:/</a:t>
            </a:r>
            <a:r>
              <a:rPr lang="en-US" sz="1800" u="none" strike="noStrike" spc="-85" dirty="0">
                <a:solidFill>
                  <a:srgbClr val="0000FF"/>
                </a:solidFill>
                <a:effectLst/>
                <a:latin typeface="Liberation Serif"/>
                <a:ea typeface="Times New Roman" panose="02020603050405020304" pitchFamily="18" charset="0"/>
                <a:cs typeface="Liberation Serif"/>
                <a:hlinkClick r:id="rId3"/>
              </a:rPr>
              <a:t>/www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.</a:t>
            </a:r>
            <a:r>
              <a:rPr lang="en-US" sz="1800" u="none" strike="noStrike" spc="-85" dirty="0">
                <a:solidFill>
                  <a:srgbClr val="0000FF"/>
                </a:solidFill>
                <a:effectLst/>
                <a:latin typeface="Liberation Serif"/>
                <a:ea typeface="Times New Roman" panose="02020603050405020304" pitchFamily="18" charset="0"/>
                <a:cs typeface="Liberation Serif"/>
                <a:hlinkClick r:id="rId3"/>
              </a:rPr>
              <a:t>researchgate.net/figure/An-example-of-CNN-architecture_fig1_320748406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(accessed Jun. 03,</a:t>
            </a:r>
            <a:r>
              <a:rPr lang="en-US" sz="1800" spc="4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2020).</a:t>
            </a:r>
            <a:endParaRPr lang="en-IN" sz="1800" spc="-85" dirty="0">
              <a:effectLst/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0" marR="339725" lvl="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None/>
              <a:tabLst>
                <a:tab pos="650875" algn="l"/>
              </a:tabLst>
            </a:pP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3. Y.</a:t>
            </a:r>
            <a:r>
              <a:rPr lang="en-US" sz="1800" spc="-2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2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Kim,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“Convolutional</a:t>
            </a:r>
            <a:r>
              <a:rPr lang="en-US" sz="1800" spc="-7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Neural</a:t>
            </a:r>
            <a:r>
              <a:rPr lang="en-US" sz="1800" spc="-7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Networks</a:t>
            </a:r>
            <a:r>
              <a:rPr lang="en-US" sz="1800" spc="-4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for</a:t>
            </a:r>
            <a:r>
              <a:rPr lang="en-US" sz="1800" spc="-4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Sentence</a:t>
            </a:r>
            <a:r>
              <a:rPr lang="en-US" sz="1800" spc="-3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Classification,”</a:t>
            </a:r>
            <a:r>
              <a:rPr lang="en-US" sz="1800" spc="-3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1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in</a:t>
            </a:r>
            <a:r>
              <a:rPr lang="en-US" sz="1800" spc="-1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i="1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Proceedings</a:t>
            </a:r>
            <a:r>
              <a:rPr lang="en-US" sz="1800" i="1" spc="-4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i="1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of the 2014 Conference on Empirical Methods in Natural Language Processing (EMNLP)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, Doha, Qatar, Oct. 2014, pp. 1746–1751, </a:t>
            </a:r>
            <a:r>
              <a:rPr lang="en-US" sz="1800" spc="-15" dirty="0" err="1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doi</a:t>
            </a:r>
            <a:r>
              <a:rPr lang="en-US" sz="1800" spc="-1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: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10.3115/v1/D14-1181.</a:t>
            </a:r>
            <a:endParaRPr lang="en-IN" sz="1800" spc="-85" dirty="0">
              <a:effectLst/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9A6B-F911-1342-822F-A4B1C332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000"/>
          </a:p>
          <a:p>
            <a:r>
              <a:rPr lang="en-US" sz="6000"/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69949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1005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1D053-CB8C-3749-AC8C-8EF91854FBA7}"/>
              </a:ext>
            </a:extLst>
          </p:cNvPr>
          <p:cNvSpPr txBox="1"/>
          <p:nvPr/>
        </p:nvSpPr>
        <p:spPr>
          <a:xfrm>
            <a:off x="1138117" y="2035686"/>
            <a:ext cx="4242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ABSTRACT </a:t>
            </a:r>
          </a:p>
          <a:p>
            <a:pPr algn="l"/>
            <a:r>
              <a:rPr lang="en-US" dirty="0"/>
              <a:t>INTRODUCTION </a:t>
            </a:r>
          </a:p>
          <a:p>
            <a:pPr algn="l"/>
            <a:r>
              <a:rPr lang="en-US" dirty="0"/>
              <a:t>REQUIREMENTS </a:t>
            </a:r>
          </a:p>
          <a:p>
            <a:pPr algn="l"/>
            <a:r>
              <a:rPr lang="en-US" dirty="0"/>
              <a:t>LITERATURE SURVEY </a:t>
            </a:r>
          </a:p>
          <a:p>
            <a:pPr algn="l"/>
            <a:r>
              <a:rPr lang="en-US" dirty="0"/>
              <a:t>BASE PAPER</a:t>
            </a:r>
          </a:p>
          <a:p>
            <a:pPr algn="l"/>
            <a:r>
              <a:rPr lang="en-US" dirty="0"/>
              <a:t>ARCHITECTURE DIAGRAM </a:t>
            </a:r>
          </a:p>
          <a:p>
            <a:pPr algn="l"/>
            <a:r>
              <a:rPr lang="en-US" dirty="0"/>
              <a:t>USECASE DIAGRAM </a:t>
            </a:r>
          </a:p>
          <a:p>
            <a:pPr algn="l"/>
            <a:r>
              <a:rPr lang="en-US" dirty="0"/>
              <a:t>ER DIAGRAM </a:t>
            </a:r>
          </a:p>
          <a:p>
            <a:pPr algn="l"/>
            <a:r>
              <a:rPr lang="en-US" dirty="0"/>
              <a:t>MODULES </a:t>
            </a:r>
          </a:p>
          <a:p>
            <a:pPr algn="l"/>
            <a:r>
              <a:rPr lang="en-US" dirty="0"/>
              <a:t>ALGORITHM </a:t>
            </a:r>
          </a:p>
          <a:p>
            <a:pPr algn="l"/>
            <a:r>
              <a:rPr lang="en-US" dirty="0"/>
              <a:t>REFERENCES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project’s objective is to improve the quality of output of stock market predicted by using stock value.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number of researchers have come up with various ways to solve this problem, mainly there are traditional methods so far, such as artificial neural network is a way to get hidden patterns and classify the data which is used in predicting stock market.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project proposes a different method for prognosing stock market prices. 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900" dirty="0"/>
              <a:t>A stock market is a public market where you can buy and sell shares for publicly listed companies. The stocks, also known as equities, represent ownership in the company.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Stock Price Prediction using machine learning helps you discover the future value of company stock and other financial assets traded on an exchange.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The entire idea of predicting stock prices is to gain significant profits. Predicting how the stock market will perform is a hard task to 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Python 3.10</a:t>
            </a:r>
          </a:p>
          <a:p>
            <a:pPr marL="0" indent="0">
              <a:buNone/>
            </a:pPr>
            <a:r>
              <a:rPr lang="en-US" sz="2800" dirty="0" err="1"/>
              <a:t>Numpy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Pandas</a:t>
            </a:r>
          </a:p>
          <a:p>
            <a:pPr marL="0" indent="0">
              <a:buNone/>
            </a:pPr>
            <a:r>
              <a:rPr lang="en-US" sz="2800" dirty="0"/>
              <a:t>MATPLOTLIB</a:t>
            </a:r>
          </a:p>
          <a:p>
            <a:pPr marL="0" indent="0">
              <a:buNone/>
            </a:pPr>
            <a:r>
              <a:rPr lang="en-US" sz="2800" dirty="0"/>
              <a:t>STATSMODELS.TSA for ARIMA</a:t>
            </a:r>
          </a:p>
          <a:p>
            <a:pPr marL="0" indent="0">
              <a:buNone/>
            </a:pPr>
            <a:r>
              <a:rPr lang="en-US" sz="2800" dirty="0"/>
              <a:t>SKLEARN MATRIX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66799" y="2703622"/>
            <a:ext cx="9744697" cy="1415631"/>
          </a:xfrm>
        </p:spPr>
        <p:txBody>
          <a:bodyPr/>
          <a:lstStyle/>
          <a:p>
            <a:r>
              <a:rPr lang="en-US"/>
              <a:t>                  Thank you </a:t>
            </a:r>
            <a:endParaRPr lang="zh-CN" alt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B2DD45-8F9C-7241-B1C6-AAB7ABD85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70254"/>
              </p:ext>
            </p:extLst>
          </p:nvPr>
        </p:nvGraphicFramePr>
        <p:xfrm>
          <a:off x="160812" y="639440"/>
          <a:ext cx="11566068" cy="548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517">
                  <a:extLst>
                    <a:ext uri="{9D8B030D-6E8A-4147-A177-3AD203B41FA5}">
                      <a16:colId xmlns:a16="http://schemas.microsoft.com/office/drawing/2014/main" val="3175634729"/>
                    </a:ext>
                  </a:extLst>
                </a:gridCol>
                <a:gridCol w="2891517">
                  <a:extLst>
                    <a:ext uri="{9D8B030D-6E8A-4147-A177-3AD203B41FA5}">
                      <a16:colId xmlns:a16="http://schemas.microsoft.com/office/drawing/2014/main" val="73575158"/>
                    </a:ext>
                  </a:extLst>
                </a:gridCol>
                <a:gridCol w="2901574">
                  <a:extLst>
                    <a:ext uri="{9D8B030D-6E8A-4147-A177-3AD203B41FA5}">
                      <a16:colId xmlns:a16="http://schemas.microsoft.com/office/drawing/2014/main" val="1702811503"/>
                    </a:ext>
                  </a:extLst>
                </a:gridCol>
                <a:gridCol w="2881460">
                  <a:extLst>
                    <a:ext uri="{9D8B030D-6E8A-4147-A177-3AD203B41FA5}">
                      <a16:colId xmlns:a16="http://schemas.microsoft.com/office/drawing/2014/main" val="2937437496"/>
                    </a:ext>
                  </a:extLst>
                </a:gridCol>
              </a:tblGrid>
              <a:tr h="384568"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Proposed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403297"/>
                  </a:ext>
                </a:extLst>
              </a:tr>
              <a:tr h="1376915">
                <a:tc>
                  <a:txBody>
                    <a:bodyPr/>
                    <a:lstStyle/>
                    <a:p>
                      <a:r>
                        <a:rPr lang="en-US" dirty="0"/>
                        <a:t>Stock price forecasting using data from yahoo finance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 </a:t>
                      </a:r>
                      <a:r>
                        <a:rPr lang="en-US" dirty="0" err="1"/>
                        <a:t>jagwani</a:t>
                      </a:r>
                      <a:r>
                        <a:rPr lang="en-US" dirty="0"/>
                        <a:t>, Hardik </a:t>
                      </a:r>
                      <a:r>
                        <a:rPr lang="en-US" dirty="0" err="1"/>
                        <a:t>Sachdeva,manav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gupta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Publication year: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 between different </a:t>
                      </a:r>
                      <a:r>
                        <a:rPr lang="en-US" dirty="0" err="1"/>
                        <a:t>exisiting</a:t>
                      </a:r>
                      <a:r>
                        <a:rPr lang="en-US" dirty="0"/>
                        <a:t> time series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prediction </a:t>
                      </a:r>
                      <a:r>
                        <a:rPr lang="en-US" dirty="0" err="1"/>
                        <a:t>model,which</a:t>
                      </a:r>
                      <a:r>
                        <a:rPr lang="en-US" dirty="0"/>
                        <a:t> based on SVM and independent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31128"/>
                  </a:ext>
                </a:extLst>
              </a:tr>
              <a:tr h="1893258">
                <a:tc>
                  <a:txBody>
                    <a:bodyPr/>
                    <a:lstStyle/>
                    <a:p>
                      <a:r>
                        <a:rPr lang="en-US" dirty="0"/>
                        <a:t>Stock market prediction using 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Ishitha</a:t>
                      </a:r>
                      <a:r>
                        <a:rPr lang="en-US" dirty="0"/>
                        <a:t> Parmar, Lokesh </a:t>
                      </a:r>
                      <a:r>
                        <a:rPr lang="en-US" dirty="0" err="1"/>
                        <a:t>chouhan</a:t>
                      </a:r>
                      <a:endParaRPr lang="en-US" dirty="0"/>
                    </a:p>
                    <a:p>
                      <a:r>
                        <a:rPr lang="en-US" dirty="0"/>
                        <a:t>Publication year: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and LSTM based machine learning to forecast stock prices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stock market values examine the Microsoft corporation (MSFT)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7988"/>
                  </a:ext>
                </a:extLst>
              </a:tr>
              <a:tr h="1826699">
                <a:tc>
                  <a:txBody>
                    <a:bodyPr/>
                    <a:lstStyle/>
                    <a:p>
                      <a:r>
                        <a:rPr lang="en-US" dirty="0"/>
                        <a:t>Multi-category events driven stock price trends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Youxun</a:t>
                      </a:r>
                      <a:r>
                        <a:rPr lang="en-US" dirty="0"/>
                        <a:t> lei , </a:t>
                      </a:r>
                      <a:r>
                        <a:rPr lang="en-US" dirty="0" err="1"/>
                        <a:t>kaiyue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zhou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Publication year:2018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 the desire to predict the movements and reap profits there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 of LSTM model and using </a:t>
                      </a:r>
                      <a:r>
                        <a:rPr lang="en-US" dirty="0" err="1"/>
                        <a:t>adam</a:t>
                      </a:r>
                      <a:r>
                        <a:rPr lang="en-US" dirty="0"/>
                        <a:t> optimizer.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09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5130FB-E99F-CB48-8456-B324BCC2A8A7}"/>
              </a:ext>
            </a:extLst>
          </p:cNvPr>
          <p:cNvSpPr txBox="1"/>
          <p:nvPr/>
        </p:nvSpPr>
        <p:spPr>
          <a:xfrm>
            <a:off x="160812" y="116220"/>
            <a:ext cx="393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LITERATURE SURVEY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4E2A60-CE33-0F4F-9534-616440F0C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629258"/>
              </p:ext>
            </p:extLst>
          </p:nvPr>
        </p:nvGraphicFramePr>
        <p:xfrm>
          <a:off x="455644" y="133669"/>
          <a:ext cx="11280712" cy="588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178">
                  <a:extLst>
                    <a:ext uri="{9D8B030D-6E8A-4147-A177-3AD203B41FA5}">
                      <a16:colId xmlns:a16="http://schemas.microsoft.com/office/drawing/2014/main" val="1559833445"/>
                    </a:ext>
                  </a:extLst>
                </a:gridCol>
                <a:gridCol w="2820178">
                  <a:extLst>
                    <a:ext uri="{9D8B030D-6E8A-4147-A177-3AD203B41FA5}">
                      <a16:colId xmlns:a16="http://schemas.microsoft.com/office/drawing/2014/main" val="3457510817"/>
                    </a:ext>
                  </a:extLst>
                </a:gridCol>
                <a:gridCol w="2820178">
                  <a:extLst>
                    <a:ext uri="{9D8B030D-6E8A-4147-A177-3AD203B41FA5}">
                      <a16:colId xmlns:a16="http://schemas.microsoft.com/office/drawing/2014/main" val="3070661300"/>
                    </a:ext>
                  </a:extLst>
                </a:gridCol>
                <a:gridCol w="2820178">
                  <a:extLst>
                    <a:ext uri="{9D8B030D-6E8A-4147-A177-3AD203B41FA5}">
                      <a16:colId xmlns:a16="http://schemas.microsoft.com/office/drawing/2014/main" val="4112280991"/>
                    </a:ext>
                  </a:extLst>
                </a:gridCol>
              </a:tblGrid>
              <a:tr h="360788"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PROPOSED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8880"/>
                  </a:ext>
                </a:extLst>
              </a:tr>
              <a:tr h="1730588">
                <a:tc>
                  <a:txBody>
                    <a:bodyPr/>
                    <a:lstStyle/>
                    <a:p>
                      <a:r>
                        <a:rPr lang="en-US" dirty="0"/>
                        <a:t>Share price prediction using machine learning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Vivekananda j.g</a:t>
                      </a:r>
                    </a:p>
                    <a:p>
                      <a:r>
                        <a:rPr lang="en-US"/>
                        <a:t>Naveen nethra reddy j,</a:t>
                      </a:r>
                    </a:p>
                    <a:p>
                      <a:r>
                        <a:rPr lang="en-US"/>
                        <a:t>S.Prince Mary</a:t>
                      </a:r>
                    </a:p>
                    <a:p>
                      <a:r>
                        <a:rPr lang="en-US"/>
                        <a:t>Dr.B.Bharathi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developed this using all latest technologies to make it more easy andcustomizable to users. Cloud for storing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Automated system with distributed architecture can support issues 
The decision process in more faster and more consistent.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04319"/>
                  </a:ext>
                </a:extLst>
              </a:tr>
              <a:tr h="2340166">
                <a:tc>
                  <a:txBody>
                    <a:bodyPr/>
                    <a:lstStyle/>
                    <a:p>
                      <a:r>
                        <a:rPr lang="en-US" dirty="0"/>
                        <a:t>Share price trend prediction  using CRNN and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Shao-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gao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bo</a:t>
                      </a:r>
                      <a:r>
                        <a:rPr lang="en-US" dirty="0"/>
                        <a:t>- sheng </a:t>
                      </a:r>
                      <a:r>
                        <a:rPr lang="en-US" dirty="0" err="1"/>
                        <a:t>lin</a:t>
                      </a:r>
                      <a:endParaRPr lang="en-US" dirty="0"/>
                    </a:p>
                    <a:p>
                      <a:r>
                        <a:rPr lang="en-US" dirty="0"/>
                        <a:t>Publication :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artificial recurrent neural networks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Automated system with distributed architecture can support issues like.</a:t>
                      </a:r>
                    </a:p>
                    <a:p>
                      <a:r>
                        <a:rPr lang="en-US"/>
                        <a:t>The system maintains the different location that are available and registered in a central DB,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54932"/>
                  </a:ext>
                </a:extLst>
              </a:tr>
              <a:tr h="1443151">
                <a:tc>
                  <a:txBody>
                    <a:bodyPr/>
                    <a:lstStyle/>
                    <a:p>
                      <a:r>
                        <a:rPr lang="en-US" dirty="0"/>
                        <a:t>Stocks predictions using hybrid 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Vibha </a:t>
                      </a:r>
                      <a:r>
                        <a:rPr lang="en-US" dirty="0" err="1"/>
                        <a:t>lahane</a:t>
                      </a:r>
                      <a:r>
                        <a:rPr lang="en-US" dirty="0"/>
                        <a:t>, Rahul </a:t>
                      </a:r>
                    </a:p>
                    <a:p>
                      <a:r>
                        <a:rPr lang="en-US" dirty="0"/>
                        <a:t>Publication: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purpose of a deep learning approach utilizing</a:t>
                      </a:r>
                    </a:p>
                    <a:p>
                      <a:r>
                        <a:rPr lang="en-US" dirty="0"/>
                        <a:t>Long short term approach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prediction </a:t>
                      </a:r>
                      <a:r>
                        <a:rPr lang="en-US" dirty="0" err="1"/>
                        <a:t>model,which</a:t>
                      </a:r>
                      <a:r>
                        <a:rPr lang="en-US" dirty="0"/>
                        <a:t> based on SVM and independent analysis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1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08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F43C2-4667-D94B-9499-1CB7CC056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166303"/>
              </p:ext>
            </p:extLst>
          </p:nvPr>
        </p:nvGraphicFramePr>
        <p:xfrm>
          <a:off x="529442" y="519545"/>
          <a:ext cx="11133116" cy="550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79">
                  <a:extLst>
                    <a:ext uri="{9D8B030D-6E8A-4147-A177-3AD203B41FA5}">
                      <a16:colId xmlns:a16="http://schemas.microsoft.com/office/drawing/2014/main" val="278410997"/>
                    </a:ext>
                  </a:extLst>
                </a:gridCol>
                <a:gridCol w="2783279">
                  <a:extLst>
                    <a:ext uri="{9D8B030D-6E8A-4147-A177-3AD203B41FA5}">
                      <a16:colId xmlns:a16="http://schemas.microsoft.com/office/drawing/2014/main" val="2370275767"/>
                    </a:ext>
                  </a:extLst>
                </a:gridCol>
                <a:gridCol w="2783279">
                  <a:extLst>
                    <a:ext uri="{9D8B030D-6E8A-4147-A177-3AD203B41FA5}">
                      <a16:colId xmlns:a16="http://schemas.microsoft.com/office/drawing/2014/main" val="117525028"/>
                    </a:ext>
                  </a:extLst>
                </a:gridCol>
                <a:gridCol w="2783279">
                  <a:extLst>
                    <a:ext uri="{9D8B030D-6E8A-4147-A177-3AD203B41FA5}">
                      <a16:colId xmlns:a16="http://schemas.microsoft.com/office/drawing/2014/main" val="3722870231"/>
                    </a:ext>
                  </a:extLst>
                </a:gridCol>
              </a:tblGrid>
              <a:tr h="2999959">
                <a:tc>
                  <a:txBody>
                    <a:bodyPr/>
                    <a:lstStyle/>
                    <a:p>
                      <a:r>
                        <a:rPr lang="en-US" dirty="0"/>
                        <a:t>Stock market prediction and analysis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John-</a:t>
                      </a:r>
                      <a:r>
                        <a:rPr lang="en-US" dirty="0" err="1"/>
                        <a:t>yonus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 of using the fundamental analysis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Automated system with distributed architecture can support issues 
The decision process in more faster and more consistent.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68583"/>
                  </a:ext>
                </a:extLst>
              </a:tr>
              <a:tr h="2505376">
                <a:tc>
                  <a:txBody>
                    <a:bodyPr/>
                    <a:lstStyle/>
                    <a:p>
                      <a:r>
                        <a:rPr lang="en-US" dirty="0"/>
                        <a:t>Systematic analysis and stock market prediction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Dattatray p </a:t>
                      </a:r>
                      <a:r>
                        <a:rPr lang="en-US" dirty="0" err="1"/>
                        <a:t>gandmahal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Publication: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Regression and LSTM based machine learning to forecast stock prices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prediction </a:t>
                      </a:r>
                      <a:r>
                        <a:rPr lang="en-US" dirty="0" err="1"/>
                        <a:t>model,which</a:t>
                      </a:r>
                      <a:r>
                        <a:rPr lang="en-US" dirty="0"/>
                        <a:t> based on SVM and independent analysis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5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4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88BDDE-CFB3-4AB0-B707-578877FCBC86}"/>
              </a:ext>
            </a:extLst>
          </p:cNvPr>
          <p:cNvSpPr/>
          <p:nvPr/>
        </p:nvSpPr>
        <p:spPr>
          <a:xfrm>
            <a:off x="883920" y="1391920"/>
            <a:ext cx="10546080" cy="5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755E1-8FA7-3E42-B266-2B4EB8A7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53" y="150531"/>
            <a:ext cx="3893507" cy="85530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BASE PAPER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557D93-FE3F-4A71-888F-C7500D43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" t="8446" r="5286" b="9665"/>
          <a:stretch/>
        </p:blipFill>
        <p:spPr>
          <a:xfrm>
            <a:off x="3683823" y="314024"/>
            <a:ext cx="4824353" cy="5847699"/>
          </a:xfrm>
        </p:spPr>
      </p:pic>
    </p:spTree>
    <p:extLst>
      <p:ext uri="{BB962C8B-B14F-4D97-AF65-F5344CB8AC3E}">
        <p14:creationId xmlns:p14="http://schemas.microsoft.com/office/powerpoint/2010/main" val="1554807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E847B-D564-2D40-BBB6-6D06C2F443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739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Liberation Serif</vt:lpstr>
      <vt:lpstr>Times New Roman</vt:lpstr>
      <vt:lpstr>Retrospect</vt:lpstr>
      <vt:lpstr>PowerPoint Presentation</vt:lpstr>
      <vt:lpstr>Agenda</vt:lpstr>
      <vt:lpstr>ABSTRACT </vt:lpstr>
      <vt:lpstr>INTRODUCTION </vt:lpstr>
      <vt:lpstr>REQUIREMENTS </vt:lpstr>
      <vt:lpstr>                  Thank you </vt:lpstr>
      <vt:lpstr>PowerPoint Presentation</vt:lpstr>
      <vt:lpstr>PowerPoint Presentation</vt:lpstr>
      <vt:lpstr>                          BASE PAPER </vt:lpstr>
      <vt:lpstr>              ARCHITECTURE DIAGRAM </vt:lpstr>
      <vt:lpstr>USE CASE DIAGRAM</vt:lpstr>
      <vt:lpstr>ER DIAGRAM </vt:lpstr>
      <vt:lpstr>MODULES</vt:lpstr>
      <vt:lpstr>Program </vt:lpstr>
      <vt:lpstr>PowerPoint Presentation</vt:lpstr>
      <vt:lpstr>OUTPUT SCREENSHOT </vt:lpstr>
      <vt:lpstr>OUTPUT SCREENSHOTS</vt:lpstr>
      <vt:lpstr>REFRENCES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prediction using ML</dc:title>
  <dc:creator>kasarla shanthan</dc:creator>
  <cp:lastModifiedBy>Subin Mon</cp:lastModifiedBy>
  <cp:revision>19</cp:revision>
  <dcterms:created xsi:type="dcterms:W3CDTF">2022-01-17T19:00:42Z</dcterms:created>
  <dcterms:modified xsi:type="dcterms:W3CDTF">2022-04-27T03:59:31Z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0x010100673CB065619EBD4E9DA61632E769DE1C</vt:lpwstr>
  </property>
  <property fmtid="{D5CDD505-2E9C-101B-9397-08002B2CF9AE}" pid="3" name="ICV">
    <vt:lpwstr>b8d728c2403345f3ab75268956b9d6d6</vt:lpwstr>
  </property>
</Properties>
</file>