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73" r:id="rId7"/>
    <p:sldId id="261" r:id="rId8"/>
    <p:sldId id="274" r:id="rId9"/>
    <p:sldId id="262" r:id="rId10"/>
    <p:sldId id="263" r:id="rId11"/>
    <p:sldId id="275" r:id="rId12"/>
    <p:sldId id="278" r:id="rId13"/>
    <p:sldId id="264" r:id="rId14"/>
    <p:sldId id="267" r:id="rId15"/>
    <p:sldId id="276" r:id="rId16"/>
    <p:sldId id="269" r:id="rId17"/>
    <p:sldId id="26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26-Jun-25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26-Jun-25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26-Jun-25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26-Jun-25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26-Jun-25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26-Jun-25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26-Jun-25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26-Jun-25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26-Jun-25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26-Jun-25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26-Jun-25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26-Jun-25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26-Jun-25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26-Jun-25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26-Jun-25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26-Jun-25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26-Jun-25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26-Jun-25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A83D-9544-4BD0-9FD6-B73247644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77588"/>
            <a:ext cx="8825658" cy="861421"/>
          </a:xfrm>
        </p:spPr>
        <p:txBody>
          <a:bodyPr/>
          <a:lstStyle/>
          <a:p>
            <a:r>
              <a:rPr lang="en-US" sz="8000" dirty="0" err="1"/>
              <a:t>HematoVision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84A81-92A1-4663-900D-61C38BD20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39009"/>
            <a:ext cx="8929949" cy="8614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Blood Cell Classification Using Transfer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20FDC-13F2-4098-9EF2-96AE13CCCEB1}"/>
              </a:ext>
            </a:extLst>
          </p:cNvPr>
          <p:cNvSpPr txBox="1"/>
          <p:nvPr/>
        </p:nvSpPr>
        <p:spPr>
          <a:xfrm>
            <a:off x="3048000" y="324102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				BY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Subhan Basha G (22091A04K7, RGMCET-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Nandyal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Hemanth Yarra (S200406, RGUKT- Srikakulam)</a:t>
            </a:r>
          </a:p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Varshini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Kapuluri</a:t>
            </a: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S200807, RGUKT- Srikakulam)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1358C-4BD4-4DAB-B62A-6FEE3864B570}"/>
              </a:ext>
            </a:extLst>
          </p:cNvPr>
          <p:cNvSpPr txBox="1"/>
          <p:nvPr/>
        </p:nvSpPr>
        <p:spPr>
          <a:xfrm>
            <a:off x="3129384" y="48975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		DATE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	25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June 2025</a:t>
            </a:r>
          </a:p>
        </p:txBody>
      </p:sp>
    </p:spTree>
    <p:extLst>
      <p:ext uri="{BB962C8B-B14F-4D97-AF65-F5344CB8AC3E}">
        <p14:creationId xmlns:p14="http://schemas.microsoft.com/office/powerpoint/2010/main" val="1239503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  <a:endParaRPr dirty="0"/>
          </a:p>
        </p:txBody>
      </p:sp>
      <p:pic>
        <p:nvPicPr>
          <p:cNvPr id="6" name="Picture 5" descr="training_plot.png">
            <a:extLst>
              <a:ext uri="{FF2B5EF4-FFF2-40B4-BE49-F238E27FC236}">
                <a16:creationId xmlns:a16="http://schemas.microsoft.com/office/drawing/2014/main" id="{6E2476F1-505B-4E3A-9E02-C7563F0DD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" y="2494148"/>
            <a:ext cx="9916654" cy="41319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AEA2-F55D-4709-BECA-E3DC38E4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F943CF-947C-4D24-8EC0-10073128A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37" y="3214728"/>
            <a:ext cx="8229600" cy="4525963"/>
          </a:xfrm>
        </p:spPr>
        <p:txBody>
          <a:bodyPr>
            <a:normAutofit/>
          </a:bodyPr>
          <a:lstStyle/>
          <a:p>
            <a:r>
              <a:rPr sz="1600" dirty="0"/>
              <a:t>Test Accuracy: 85.52% | Test Loss: 0.4704</a:t>
            </a:r>
          </a:p>
          <a:p>
            <a:r>
              <a:rPr sz="1600" dirty="0"/>
              <a:t>High F1-scores across all classes.</a:t>
            </a:r>
          </a:p>
          <a:p>
            <a:r>
              <a:rPr sz="1600" dirty="0"/>
              <a:t>Best performance on Monocytes and Lymphocytes.</a:t>
            </a:r>
          </a:p>
          <a:p>
            <a:r>
              <a:rPr sz="1600" dirty="0"/>
              <a:t>Well-generalized model (no overfitting).</a:t>
            </a:r>
          </a:p>
        </p:txBody>
      </p:sp>
      <p:pic>
        <p:nvPicPr>
          <p:cNvPr id="5" name="Picture 4" descr="Confusion_Matrix.png">
            <a:extLst>
              <a:ext uri="{FF2B5EF4-FFF2-40B4-BE49-F238E27FC236}">
                <a16:creationId xmlns:a16="http://schemas.microsoft.com/office/drawing/2014/main" id="{066C8A27-67FA-46F0-9296-66AB4D4CE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790" y="2264297"/>
            <a:ext cx="6070210" cy="424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5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06C9-A1DC-43CC-AB55-4510045A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– Flask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3E8E-F5BE-4B32-BE75-122CD9499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19" y="3107083"/>
            <a:ext cx="9526298" cy="4254500"/>
          </a:xfrm>
        </p:spPr>
        <p:txBody>
          <a:bodyPr/>
          <a:lstStyle/>
          <a:p>
            <a:r>
              <a:rPr lang="en-US" dirty="0"/>
              <a:t>Built using Flask, OpenCV, 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r>
              <a:rPr lang="en-US" dirty="0"/>
              <a:t>Flow: Upload image → Process → Predict → Display result.</a:t>
            </a:r>
          </a:p>
          <a:p>
            <a:r>
              <a:rPr lang="en-US" dirty="0"/>
              <a:t>Frontend: HTML templates (home.html, result.html).</a:t>
            </a:r>
          </a:p>
          <a:p>
            <a:r>
              <a:rPr lang="en-US" dirty="0"/>
              <a:t>Model file: blood cell.h5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1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Output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942" y="2285448"/>
            <a:ext cx="8825659" cy="3416300"/>
          </a:xfrm>
        </p:spPr>
        <p:txBody>
          <a:bodyPr/>
          <a:lstStyle/>
          <a:p>
            <a:r>
              <a:rPr dirty="0"/>
              <a:t>Screenshot: Web app uploading a blood cell image.</a:t>
            </a:r>
          </a:p>
          <a:p>
            <a:r>
              <a:rPr dirty="0"/>
              <a:t>Shows predicted type (e.g., ‘</a:t>
            </a:r>
            <a:r>
              <a:rPr lang="en-US" dirty="0"/>
              <a:t>Monocyte</a:t>
            </a:r>
            <a:r>
              <a:rPr dirty="0"/>
              <a:t>') with model confidence.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A0B94-7E74-28B8-B43F-616C307D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02" y="3146287"/>
            <a:ext cx="8953299" cy="3691283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6101" y="3809448"/>
            <a:ext cx="8825659" cy="3416300"/>
          </a:xfrm>
        </p:spPr>
        <p:txBody>
          <a:bodyPr/>
          <a:lstStyle/>
          <a:p>
            <a:r>
              <a:rPr dirty="0"/>
              <a:t>• Class imbalance → Used data augmentation.</a:t>
            </a:r>
          </a:p>
          <a:p>
            <a:r>
              <a:rPr dirty="0"/>
              <a:t>• Overfitting → Fine-tuned only top layers, early stopping.</a:t>
            </a:r>
          </a:p>
          <a:p>
            <a:r>
              <a:rPr dirty="0"/>
              <a:t>• Limited dataset → Applied transfer learning with MobileNetV2.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1185-C139-40D9-8D9D-CC284D20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ED9C8F-6FC1-4D29-94E3-6049014E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7" y="301818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HematoVision</a:t>
            </a:r>
            <a:r>
              <a:rPr lang="en-US" dirty="0"/>
              <a:t> offers valuable use across multiple domains:</a:t>
            </a:r>
          </a:p>
          <a:p>
            <a:r>
              <a:rPr lang="en-US" dirty="0"/>
              <a:t> Clinical Diagnostics: Enables faster, automated pre-screening of blood </a:t>
            </a:r>
            <a:r>
              <a:rPr lang="en-US" dirty="0" err="1"/>
              <a:t>samples,reducing</a:t>
            </a:r>
            <a:r>
              <a:rPr lang="en-US" dirty="0"/>
              <a:t> manual workload.</a:t>
            </a:r>
          </a:p>
          <a:p>
            <a:r>
              <a:rPr lang="en-US" dirty="0"/>
              <a:t> Telemedicine: Supports remote diagnosis by processing uploaded microscope im-ages via mobile or web platforms.</a:t>
            </a:r>
          </a:p>
          <a:p>
            <a:r>
              <a:rPr lang="en-US" dirty="0"/>
              <a:t> Medical Education: Acts as a training tool with real-time feedback, </a:t>
            </a:r>
            <a:r>
              <a:rPr lang="en-US" dirty="0" err="1"/>
              <a:t>helpingstudents</a:t>
            </a:r>
            <a:r>
              <a:rPr lang="en-US" dirty="0"/>
              <a:t> learn blood cell classification effectively.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9396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70" y="3266109"/>
            <a:ext cx="8825659" cy="3416300"/>
          </a:xfrm>
        </p:spPr>
        <p:txBody>
          <a:bodyPr/>
          <a:lstStyle/>
          <a:p>
            <a:r>
              <a:rPr dirty="0"/>
              <a:t>Demonstrated effective use of transfer learning for blood cell classification.</a:t>
            </a:r>
          </a:p>
          <a:p>
            <a:r>
              <a:rPr dirty="0"/>
              <a:t>Developed a functional web app for live image upload and prediction.</a:t>
            </a:r>
          </a:p>
          <a:p>
            <a:r>
              <a:rPr dirty="0"/>
              <a:t>Potential use in diagnostics, telemedicine, and education.</a:t>
            </a:r>
            <a:endParaRPr lang="en-US" dirty="0"/>
          </a:p>
          <a:p>
            <a:r>
              <a:rPr lang="en-US" dirty="0"/>
              <a:t>High accuracy with efficient architecture.</a:t>
            </a:r>
          </a:p>
          <a:p>
            <a:r>
              <a:rPr lang="en-US" dirty="0"/>
              <a:t>Practical, real-time, user-friendly web deployment.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049" y="3186596"/>
            <a:ext cx="8825659" cy="3416300"/>
          </a:xfrm>
        </p:spPr>
        <p:txBody>
          <a:bodyPr/>
          <a:lstStyle/>
          <a:p>
            <a:r>
              <a:rPr dirty="0"/>
              <a:t>Add more blood cell types.</a:t>
            </a:r>
          </a:p>
          <a:p>
            <a:r>
              <a:rPr dirty="0"/>
              <a:t>Build full-stack web deployment.</a:t>
            </a:r>
          </a:p>
          <a:p>
            <a:r>
              <a:rPr dirty="0"/>
              <a:t>Integrate batch processing and hospital workflows.</a:t>
            </a:r>
          </a:p>
          <a:p>
            <a:r>
              <a:rPr dirty="0"/>
              <a:t>Develop a mobile app version.</a:t>
            </a:r>
            <a:endParaRPr lang="en-US" dirty="0"/>
          </a:p>
          <a:p>
            <a:r>
              <a:rPr lang="en-US" dirty="0"/>
              <a:t>Deploy on cloud (</a:t>
            </a:r>
            <a:r>
              <a:rPr lang="en-US" dirty="0" err="1"/>
              <a:t>Streamlit</a:t>
            </a:r>
            <a:r>
              <a:rPr lang="en-US" dirty="0"/>
              <a:t>, GCP).</a:t>
            </a:r>
          </a:p>
          <a:p>
            <a:r>
              <a:rPr lang="en-US" dirty="0"/>
              <a:t>Add user authentication &amp; clinical-grade security.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A83D-9544-4BD0-9FD6-B73247644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7494" y="2998289"/>
            <a:ext cx="8825658" cy="861421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1003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73D368-5369-493C-B582-C2BE9EBD4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578" y="3429000"/>
            <a:ext cx="8824913" cy="3416300"/>
          </a:xfrm>
        </p:spPr>
        <p:txBody>
          <a:bodyPr/>
          <a:lstStyle/>
          <a:p>
            <a:r>
              <a:rPr dirty="0"/>
              <a:t>Manual blood cell classification is time-consuming and error-prone.</a:t>
            </a:r>
          </a:p>
          <a:p>
            <a:r>
              <a:rPr dirty="0"/>
              <a:t>Need for automated, fast, and accurate diagnostic tools.</a:t>
            </a:r>
          </a:p>
          <a:p>
            <a:r>
              <a:rPr dirty="0"/>
              <a:t>Deep learning offers consistent and scalable solutions.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731837"/>
            <a:ext cx="8761413" cy="706964"/>
          </a:xfrm>
        </p:spPr>
        <p:txBody>
          <a:bodyPr/>
          <a:lstStyle/>
          <a:p>
            <a:r>
              <a:rPr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310" y="3544404"/>
            <a:ext cx="8825659" cy="3416300"/>
          </a:xfrm>
        </p:spPr>
        <p:txBody>
          <a:bodyPr/>
          <a:lstStyle/>
          <a:p>
            <a:r>
              <a:rPr dirty="0"/>
              <a:t>Classify four types of blood cells — eosinophils, lymphocytes, monocytes, and neutrophils — using deep learning and transfer learning techniques.</a:t>
            </a:r>
            <a:endParaRPr lang="en-US" dirty="0"/>
          </a:p>
          <a:p>
            <a:r>
              <a:rPr lang="en-US" dirty="0"/>
              <a:t>Build a real-time, web-based prediction app.</a:t>
            </a:r>
          </a:p>
          <a:p>
            <a:r>
              <a:rPr lang="en-US" dirty="0"/>
              <a:t>Ensure high accuracy and generalization.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F66CFA-309E-40D0-B190-46AEAD877F72}"/>
              </a:ext>
            </a:extLst>
          </p:cNvPr>
          <p:cNvSpPr txBox="1">
            <a:spLocks/>
          </p:cNvSpPr>
          <p:nvPr/>
        </p:nvSpPr>
        <p:spPr bwMode="gray">
          <a:xfrm>
            <a:off x="748747" y="6722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Overview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84828F-9BFB-422E-B87D-0D8303A9F1C3}"/>
              </a:ext>
            </a:extLst>
          </p:cNvPr>
          <p:cNvSpPr txBox="1">
            <a:spLocks/>
          </p:cNvSpPr>
          <p:nvPr/>
        </p:nvSpPr>
        <p:spPr>
          <a:xfrm>
            <a:off x="2140226" y="3429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Automated classification of white blood cells using deep learning.</a:t>
            </a:r>
          </a:p>
          <a:p>
            <a:r>
              <a:rPr lang="en-US" dirty="0"/>
              <a:t>Uses MobileNetV2 pretrained on ImageNet for transfer learning.</a:t>
            </a:r>
          </a:p>
          <a:p>
            <a:r>
              <a:rPr lang="en-US" dirty="0"/>
              <a:t>Achieved 85.52% accuracy on test data.</a:t>
            </a:r>
          </a:p>
          <a:p>
            <a:r>
              <a:rPr lang="en-US" dirty="0"/>
              <a:t>Deployed as a Flask web application for real-time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08650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80A8BA-FBA3-4BCD-8307-4A98CE4CD569}"/>
              </a:ext>
            </a:extLst>
          </p:cNvPr>
          <p:cNvSpPr txBox="1">
            <a:spLocks/>
          </p:cNvSpPr>
          <p:nvPr/>
        </p:nvSpPr>
        <p:spPr>
          <a:xfrm>
            <a:off x="2387405" y="34520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Sourced from Kaggle Blood Cell Images repository.</a:t>
            </a:r>
          </a:p>
          <a:p>
            <a:r>
              <a:rPr lang="en-US" dirty="0"/>
              <a:t>Train: ~12,500 images | Test: ~3,000 images.</a:t>
            </a:r>
          </a:p>
          <a:p>
            <a:r>
              <a:rPr lang="en-US" dirty="0"/>
              <a:t>Classes: Eosinophils, Lymphocytes, Monocytes, Neutrophils.</a:t>
            </a:r>
          </a:p>
          <a:p>
            <a:r>
              <a:rPr lang="en-US" dirty="0"/>
              <a:t>Internally split training into 80% train and 20% validation.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FA8491-D451-4D01-A23F-D591E381A5C4}"/>
              </a:ext>
            </a:extLst>
          </p:cNvPr>
          <p:cNvSpPr txBox="1">
            <a:spLocks/>
          </p:cNvSpPr>
          <p:nvPr/>
        </p:nvSpPr>
        <p:spPr bwMode="gray">
          <a:xfrm>
            <a:off x="934278" y="63244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Preprocessing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0CC9B5-7B08-48F4-8E05-CE8FB304DD0C}"/>
              </a:ext>
            </a:extLst>
          </p:cNvPr>
          <p:cNvSpPr txBox="1">
            <a:spLocks/>
          </p:cNvSpPr>
          <p:nvPr/>
        </p:nvSpPr>
        <p:spPr>
          <a:xfrm>
            <a:off x="3120887" y="3429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Resized images to 128x128 pixels.</a:t>
            </a:r>
          </a:p>
          <a:p>
            <a:r>
              <a:rPr lang="en-US" dirty="0"/>
              <a:t>Normalized pixel values to [0, 1].</a:t>
            </a:r>
          </a:p>
          <a:p>
            <a:r>
              <a:rPr lang="en-US" dirty="0"/>
              <a:t>Applied augmentations:</a:t>
            </a:r>
          </a:p>
          <a:p>
            <a:pPr marL="0" indent="0">
              <a:buNone/>
            </a:pPr>
            <a:r>
              <a:rPr lang="en-US" dirty="0"/>
              <a:t>		- Rotation, Zoom, Flip, Shear, Shift</a:t>
            </a:r>
          </a:p>
          <a:p>
            <a:r>
              <a:rPr lang="en-US" dirty="0"/>
              <a:t>Used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ImageDataGenerator</a:t>
            </a:r>
            <a:r>
              <a:rPr lang="en-US" dirty="0"/>
              <a:t> for pipeline setup.</a:t>
            </a:r>
          </a:p>
        </p:txBody>
      </p:sp>
    </p:spTree>
    <p:extLst>
      <p:ext uri="{BB962C8B-B14F-4D97-AF65-F5344CB8AC3E}">
        <p14:creationId xmlns:p14="http://schemas.microsoft.com/office/powerpoint/2010/main" val="12718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Pipeline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70" y="2643257"/>
            <a:ext cx="8825659" cy="3416300"/>
          </a:xfrm>
        </p:spPr>
        <p:txBody>
          <a:bodyPr/>
          <a:lstStyle/>
          <a:p>
            <a:r>
              <a:rPr dirty="0"/>
              <a:t>Data → Preprocessing (resize, normalize) → Transfer Learning Model (MobileNetV2) → Prediction (4 blood cell types)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7E5AF-1DAC-822C-EBDE-4B9E7BAF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647" y="3429001"/>
            <a:ext cx="6343672" cy="30468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2B23-D349-419E-A3C3-97BB0115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6289C5-12DD-4861-8C79-E0C5D3057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04" y="3259691"/>
            <a:ext cx="8229600" cy="4525963"/>
          </a:xfrm>
        </p:spPr>
        <p:txBody>
          <a:bodyPr>
            <a:normAutofit/>
          </a:bodyPr>
          <a:lstStyle/>
          <a:p>
            <a:r>
              <a:rPr sz="1600" dirty="0"/>
              <a:t>Base: MobileNetV2 without top layer (</a:t>
            </a:r>
            <a:r>
              <a:rPr sz="1600" dirty="0" err="1"/>
              <a:t>include_top</a:t>
            </a:r>
            <a:r>
              <a:rPr sz="1600" dirty="0"/>
              <a:t>=False).</a:t>
            </a:r>
          </a:p>
          <a:p>
            <a:r>
              <a:rPr sz="1600" dirty="0"/>
              <a:t>Custom head: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sz="1600" dirty="0"/>
              <a:t>- GlobalAveragePooling2D → Dropout (0.5) → Dense(4, </a:t>
            </a:r>
            <a:r>
              <a:rPr sz="1600" dirty="0" err="1"/>
              <a:t>Softmax</a:t>
            </a:r>
            <a:r>
              <a:rPr sz="1600" dirty="0"/>
              <a:t>)</a:t>
            </a:r>
          </a:p>
          <a:p>
            <a:r>
              <a:rPr sz="1600" dirty="0"/>
              <a:t>Loss: Categorical </a:t>
            </a:r>
            <a:r>
              <a:rPr sz="1600" dirty="0" err="1"/>
              <a:t>Crossentropy</a:t>
            </a:r>
            <a:r>
              <a:rPr sz="1600" dirty="0"/>
              <a:t> | Optimizer: Adam.</a:t>
            </a:r>
          </a:p>
          <a:p>
            <a:r>
              <a:rPr sz="1600" dirty="0"/>
              <a:t>Input Shape: 128x128x3.</a:t>
            </a:r>
          </a:p>
        </p:txBody>
      </p:sp>
      <p:pic>
        <p:nvPicPr>
          <p:cNvPr id="5" name="Picture 4" descr="model_architecture.png">
            <a:extLst>
              <a:ext uri="{FF2B5EF4-FFF2-40B4-BE49-F238E27FC236}">
                <a16:creationId xmlns:a16="http://schemas.microsoft.com/office/drawing/2014/main" id="{03C378D1-5F2E-437B-8F4F-A33E742B8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597" y="2489057"/>
            <a:ext cx="3672348" cy="364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Training </a:t>
            </a:r>
            <a:r>
              <a:rPr lang="en-US" dirty="0"/>
              <a:t>Strategy</a:t>
            </a:r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B25E77-36DA-4941-82C2-DDE675F15924}"/>
              </a:ext>
            </a:extLst>
          </p:cNvPr>
          <p:cNvSpPr txBox="1">
            <a:spLocks/>
          </p:cNvSpPr>
          <p:nvPr/>
        </p:nvSpPr>
        <p:spPr>
          <a:xfrm>
            <a:off x="2602325" y="3306601"/>
            <a:ext cx="8761413" cy="5155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Phase 1: Freeze base, train head for 10 epochs.</a:t>
            </a:r>
          </a:p>
          <a:p>
            <a:r>
              <a:rPr lang="en-US" sz="1600" dirty="0"/>
              <a:t>Phase 2: Unfreeze and fine-tune full model for 10 epochs.</a:t>
            </a:r>
          </a:p>
          <a:p>
            <a:r>
              <a:rPr lang="en-US" sz="1600" dirty="0"/>
              <a:t>Callbacks: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	- </a:t>
            </a:r>
            <a:r>
              <a:rPr lang="en-US" sz="1600" dirty="0" err="1"/>
              <a:t>ModelCheckpoint</a:t>
            </a:r>
            <a:r>
              <a:rPr lang="en-US" sz="1600" dirty="0"/>
              <a:t>, </a:t>
            </a:r>
            <a:r>
              <a:rPr lang="en-US" sz="1600" dirty="0" err="1"/>
              <a:t>EarlyStopping</a:t>
            </a:r>
            <a:r>
              <a:rPr lang="en-US" sz="1600" dirty="0"/>
              <a:t>, </a:t>
            </a:r>
            <a:r>
              <a:rPr lang="en-US" sz="1600" dirty="0" err="1"/>
              <a:t>ReduceLROnPlateau</a:t>
            </a:r>
            <a:endParaRPr 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{00A52150-02A7-4E29-86DA-1227830470BC}TF229edf6a-8a49-49ee-a0a6-5037052947485fb3ca0c-bc27bf41d645</Template>
  <TotalTime>483</TotalTime>
  <Words>642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HematoVision</vt:lpstr>
      <vt:lpstr>Problem Statement</vt:lpstr>
      <vt:lpstr>Objective</vt:lpstr>
      <vt:lpstr>PowerPoint Presentation</vt:lpstr>
      <vt:lpstr>Dataset Overview</vt:lpstr>
      <vt:lpstr>PowerPoint Presentation</vt:lpstr>
      <vt:lpstr>Training Pipeline</vt:lpstr>
      <vt:lpstr>Model Architecture</vt:lpstr>
      <vt:lpstr>Training Strategy</vt:lpstr>
      <vt:lpstr>Model Training</vt:lpstr>
      <vt:lpstr>Model Evaluation </vt:lpstr>
      <vt:lpstr>Deployment – Flask Web App</vt:lpstr>
      <vt:lpstr>Web Output</vt:lpstr>
      <vt:lpstr>Challenges &amp; Solutions</vt:lpstr>
      <vt:lpstr>Applications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HematoVision</dc:title>
  <dc:creator>Yarra Hemanth</dc:creator>
  <cp:lastModifiedBy>Yarra Hemanth</cp:lastModifiedBy>
  <cp:revision>13</cp:revision>
  <dcterms:created xsi:type="dcterms:W3CDTF">2025-06-25T03:12:13Z</dcterms:created>
  <dcterms:modified xsi:type="dcterms:W3CDTF">2025-06-26T11:08:15Z</dcterms:modified>
</cp:coreProperties>
</file>