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hyperlink" Target="mailto:saisatyambagadi@gmail.com"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22.jpeg" /><Relationship Id="rId1" Type="http://schemas.openxmlformats.org/officeDocument/2006/relationships/slideLayout" Target="../slideLayouts/slideLayout2.xml" /><Relationship Id="rId4" Type="http://schemas.openxmlformats.org/officeDocument/2006/relationships/image" Target="../media/image24.png" /></Relationships>
</file>

<file path=ppt/slides/_rels/slide13.xml.rels><?xml version="1.0" encoding="UTF-8" standalone="yes"?>
<Relationships xmlns="http://schemas.openxmlformats.org/package/2006/relationships"><Relationship Id="rId3" Type="http://schemas.openxmlformats.org/officeDocument/2006/relationships/hyperlink" Target="https://www.statlect.com/fundamentals-of-statistics/ridge-regression#:~:text=Ridge%20regression%20is%20a%20term,variance%20than%20the%20OLS%20estimator." TargetMode="External" /><Relationship Id="rId2" Type="http://schemas.openxmlformats.org/officeDocument/2006/relationships/hyperlink" Target="https://colab.research.google.com/drive/1Nus6RLfvspQDzxx75c9dju-YYPxyoab_" TargetMode="External" /><Relationship Id="rId1" Type="http://schemas.openxmlformats.org/officeDocument/2006/relationships/slideLayout" Target="../slideLayouts/slideLayout2.xml" /><Relationship Id="rId6" Type="http://schemas.openxmlformats.org/officeDocument/2006/relationships/image" Target="../media/image25.png" /><Relationship Id="rId5" Type="http://schemas.openxmlformats.org/officeDocument/2006/relationships/hyperlink" Target="https://youtu.be/Yj7sIK0VMg0" TargetMode="External" /><Relationship Id="rId4" Type="http://schemas.openxmlformats.org/officeDocument/2006/relationships/hyperlink" Target="https://intellipaat.com/blog/what-is-ridge-regression/?US#When_to_Use_Ridge_Regression?" TargetMode="External" /></Relationships>
</file>

<file path=ppt/slides/_rels/slide14.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4.tmp"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tmp" /><Relationship Id="rId1" Type="http://schemas.openxmlformats.org/officeDocument/2006/relationships/slideLayout" Target="../slideLayouts/slideLayout2.xml" /><Relationship Id="rId5" Type="http://schemas.openxmlformats.org/officeDocument/2006/relationships/image" Target="../media/image18.png" /><Relationship Id="rId4" Type="http://schemas.openxmlformats.org/officeDocument/2006/relationships/image" Target="../media/image17.jpeg" /></Relationships>
</file>

<file path=ppt/slides/_rels/slide9.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E33E56-F42B-7E54-C708-B476285D304F}"/>
              </a:ext>
            </a:extLst>
          </p:cNvPr>
          <p:cNvSpPr txBox="1"/>
          <p:nvPr/>
        </p:nvSpPr>
        <p:spPr>
          <a:xfrm>
            <a:off x="226623" y="1401645"/>
            <a:ext cx="3141023" cy="4524315"/>
          </a:xfrm>
          <a:prstGeom prst="rect">
            <a:avLst/>
          </a:prstGeom>
          <a:noFill/>
        </p:spPr>
        <p:txBody>
          <a:bodyPr wrap="square" rtlCol="0">
            <a:spAutoFit/>
          </a:bodyPr>
          <a:lstStyle/>
          <a:p>
            <a:pPr algn="ctr"/>
            <a:r>
              <a:rPr lang="en-US" sz="2400" b="1" dirty="0">
                <a:solidFill>
                  <a:srgbClr val="FFFF00"/>
                </a:solidFill>
              </a:rPr>
              <a:t>Name</a:t>
            </a:r>
          </a:p>
          <a:p>
            <a:pPr algn="ctr"/>
            <a:r>
              <a:rPr lang="en-US" sz="2400" b="1" dirty="0">
                <a:solidFill>
                  <a:srgbClr val="FFFF00"/>
                </a:solidFill>
              </a:rPr>
              <a:t> </a:t>
            </a:r>
          </a:p>
          <a:p>
            <a:pPr algn="ctr"/>
            <a:r>
              <a:rPr lang="en-GB" sz="2400" b="1" i="0" dirty="0">
                <a:solidFill>
                  <a:srgbClr val="FFFF00"/>
                </a:solidFill>
                <a:effectLst/>
              </a:rPr>
              <a:t>Skills Build Email ID</a:t>
            </a:r>
            <a:endParaRPr lang="en-US" sz="2400" b="1" i="0" dirty="0">
              <a:solidFill>
                <a:srgbClr val="FFFF00"/>
              </a:solidFill>
              <a:effectLst/>
            </a:endParaRPr>
          </a:p>
          <a:p>
            <a:pPr algn="ctr"/>
            <a:endParaRPr lang="en-US" sz="2400" b="1" dirty="0">
              <a:solidFill>
                <a:srgbClr val="FFFF00"/>
              </a:solidFill>
            </a:endParaRPr>
          </a:p>
          <a:p>
            <a:pPr algn="ctr"/>
            <a:r>
              <a:rPr lang="en-US" sz="2400" b="1" i="0" dirty="0">
                <a:solidFill>
                  <a:srgbClr val="FFFF00"/>
                </a:solidFill>
                <a:effectLst/>
              </a:rPr>
              <a:t>College name</a:t>
            </a:r>
          </a:p>
          <a:p>
            <a:pPr algn="ctr"/>
            <a:endParaRPr lang="en-US" sz="2400" b="1" dirty="0">
              <a:solidFill>
                <a:srgbClr val="FFFF00"/>
              </a:solidFill>
            </a:endParaRPr>
          </a:p>
          <a:p>
            <a:pPr algn="ctr"/>
            <a:endParaRPr lang="en-US" sz="2400" b="1" dirty="0">
              <a:solidFill>
                <a:srgbClr val="FFFF00"/>
              </a:solidFill>
            </a:endParaRPr>
          </a:p>
          <a:p>
            <a:pPr algn="ctr"/>
            <a:r>
              <a:rPr lang="en-US" sz="2400" b="1" i="0" dirty="0">
                <a:solidFill>
                  <a:srgbClr val="FFFF00"/>
                </a:solidFill>
                <a:effectLst/>
              </a:rPr>
              <a:t>College state </a:t>
            </a:r>
          </a:p>
          <a:p>
            <a:pPr algn="ctr"/>
            <a:endParaRPr lang="en-US" sz="2400" b="1" dirty="0">
              <a:solidFill>
                <a:srgbClr val="FFFF00"/>
              </a:solidFill>
            </a:endParaRPr>
          </a:p>
          <a:p>
            <a:pPr algn="ctr"/>
            <a:r>
              <a:rPr lang="en-US" sz="2400" b="1" i="0" dirty="0">
                <a:solidFill>
                  <a:srgbClr val="FFFF00"/>
                </a:solidFill>
                <a:effectLst/>
              </a:rPr>
              <a:t>Internship domain and internship start and end date</a:t>
            </a:r>
            <a:endParaRPr lang="en-US" sz="2400" dirty="0"/>
          </a:p>
        </p:txBody>
      </p:sp>
      <p:sp>
        <p:nvSpPr>
          <p:cNvPr id="3" name="TextBox 2">
            <a:extLst>
              <a:ext uri="{FF2B5EF4-FFF2-40B4-BE49-F238E27FC236}">
                <a16:creationId xmlns:a16="http://schemas.microsoft.com/office/drawing/2014/main" id="{4695F9B8-0DF3-590F-E968-DEF14884DEF5}"/>
              </a:ext>
            </a:extLst>
          </p:cNvPr>
          <p:cNvSpPr txBox="1"/>
          <p:nvPr/>
        </p:nvSpPr>
        <p:spPr>
          <a:xfrm>
            <a:off x="3243944" y="1401645"/>
            <a:ext cx="6803573" cy="4154984"/>
          </a:xfrm>
          <a:prstGeom prst="rect">
            <a:avLst/>
          </a:prstGeom>
          <a:noFill/>
        </p:spPr>
        <p:txBody>
          <a:bodyPr wrap="square" rtlCol="0">
            <a:spAutoFit/>
          </a:bodyPr>
          <a:lstStyle/>
          <a:p>
            <a:r>
              <a:rPr lang="en-US" sz="2400" b="1" dirty="0"/>
              <a:t>: SAI SATYAM BAGADI </a:t>
            </a:r>
          </a:p>
          <a:p>
            <a:r>
              <a:rPr lang="en-US" sz="2400" b="1" dirty="0"/>
              <a:t> </a:t>
            </a:r>
          </a:p>
          <a:p>
            <a:r>
              <a:rPr lang="en-US" sz="2400" b="1" dirty="0">
                <a:hlinkClick r:id="rId2">
                  <a:extLst>
                    <a:ext uri="{A12FA001-AC4F-418D-AE19-62706E023703}">
                      <ahyp:hlinkClr xmlns:ahyp="http://schemas.microsoft.com/office/drawing/2018/hyperlinkcolor" val="tx"/>
                    </a:ext>
                  </a:extLst>
                </a:hlinkClick>
              </a:rPr>
              <a:t>: saisatyambagadi@gmail.com</a:t>
            </a:r>
            <a:r>
              <a:rPr lang="en-US" sz="2400" b="1" dirty="0"/>
              <a:t> </a:t>
            </a:r>
            <a:endParaRPr lang="en-US" sz="2400" b="1" i="0" dirty="0">
              <a:effectLst/>
            </a:endParaRPr>
          </a:p>
          <a:p>
            <a:endParaRPr lang="en-US" sz="2400" b="1" dirty="0"/>
          </a:p>
          <a:p>
            <a:r>
              <a:rPr lang="en-US" sz="2400" b="1" dirty="0"/>
              <a:t>: Jawaharlal </a:t>
            </a:r>
            <a:r>
              <a:rPr lang="en-US" sz="2400" b="1" dirty="0" err="1"/>
              <a:t>nehru</a:t>
            </a:r>
            <a:r>
              <a:rPr lang="en-US" sz="2400" b="1" dirty="0"/>
              <a:t> technological university</a:t>
            </a:r>
          </a:p>
          <a:p>
            <a:r>
              <a:rPr lang="en-US" sz="2400" b="1" dirty="0"/>
              <a:t>  </a:t>
            </a:r>
            <a:r>
              <a:rPr lang="en-US" sz="2400" b="1" dirty="0" err="1"/>
              <a:t>gurajada</a:t>
            </a:r>
            <a:r>
              <a:rPr lang="en-US" sz="2400" b="1" dirty="0"/>
              <a:t> </a:t>
            </a:r>
            <a:r>
              <a:rPr lang="en-US" sz="2400" b="1" dirty="0" err="1"/>
              <a:t>vizianagaram</a:t>
            </a:r>
            <a:r>
              <a:rPr lang="en-US" sz="2400" b="1" dirty="0"/>
              <a:t> </a:t>
            </a:r>
            <a:endParaRPr lang="en-US" sz="2400" b="1" i="0" dirty="0">
              <a:effectLst/>
            </a:endParaRPr>
          </a:p>
          <a:p>
            <a:endParaRPr lang="en-US" sz="2400" b="1" dirty="0"/>
          </a:p>
          <a:p>
            <a:r>
              <a:rPr lang="en-US" sz="2400" b="1" dirty="0"/>
              <a:t>: Andhra Pradesh</a:t>
            </a:r>
            <a:endParaRPr lang="en-US" sz="2400" b="1" i="0" dirty="0">
              <a:effectLst/>
            </a:endParaRPr>
          </a:p>
          <a:p>
            <a:endParaRPr lang="en-US" sz="2400" b="1" dirty="0"/>
          </a:p>
          <a:p>
            <a:endParaRPr lang="en-US" sz="2400" b="1" dirty="0"/>
          </a:p>
          <a:p>
            <a:r>
              <a:rPr lang="en-US" sz="2400" b="1" i="0" dirty="0">
                <a:effectLst/>
              </a:rPr>
              <a:t>: 05/06/2023 to 23/07/2023</a:t>
            </a:r>
            <a:endParaRPr lang="en-US" sz="2400" dirty="0"/>
          </a:p>
        </p:txBody>
      </p:sp>
      <p:pic>
        <p:nvPicPr>
          <p:cNvPr id="5" name="Picture 4">
            <a:extLst>
              <a:ext uri="{FF2B5EF4-FFF2-40B4-BE49-F238E27FC236}">
                <a16:creationId xmlns:a16="http://schemas.microsoft.com/office/drawing/2014/main" id="{8D889761-BF5F-6619-D6C5-F8B7B817C6E8}"/>
              </a:ext>
            </a:extLst>
          </p:cNvPr>
          <p:cNvPicPr>
            <a:picLocks noChangeAspect="1"/>
          </p:cNvPicPr>
          <p:nvPr/>
        </p:nvPicPr>
        <p:blipFill>
          <a:blip r:embed="rId3"/>
          <a:stretch>
            <a:fillRect/>
          </a:stretch>
        </p:blipFill>
        <p:spPr>
          <a:xfrm>
            <a:off x="9343066" y="1952759"/>
            <a:ext cx="2622311" cy="3052756"/>
          </a:xfrm>
          <a:prstGeom prst="rect">
            <a:avLst/>
          </a:prstGeom>
        </p:spPr>
      </p:pic>
      <p:sp>
        <p:nvSpPr>
          <p:cNvPr id="6" name="TextBox 5">
            <a:extLst>
              <a:ext uri="{FF2B5EF4-FFF2-40B4-BE49-F238E27FC236}">
                <a16:creationId xmlns:a16="http://schemas.microsoft.com/office/drawing/2014/main" id="{4F58BFBA-D559-EE45-44C9-0CCFA1D30415}"/>
              </a:ext>
            </a:extLst>
          </p:cNvPr>
          <p:cNvSpPr txBox="1"/>
          <p:nvPr/>
        </p:nvSpPr>
        <p:spPr>
          <a:xfrm rot="10800000" flipV="1">
            <a:off x="1102668" y="262873"/>
            <a:ext cx="4529956" cy="769441"/>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4400" b="1" dirty="0">
                <a:solidFill>
                  <a:schemeClr val="accent3"/>
                </a:solidFill>
                <a:latin typeface="+mj-lt"/>
              </a:rPr>
              <a:t>Student details</a:t>
            </a:r>
            <a:endParaRPr lang="en-US" sz="4400" dirty="0"/>
          </a:p>
        </p:txBody>
      </p:sp>
    </p:spTree>
    <p:extLst>
      <p:ext uri="{BB962C8B-B14F-4D97-AF65-F5344CB8AC3E}">
        <p14:creationId xmlns:p14="http://schemas.microsoft.com/office/powerpoint/2010/main" val="22069215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70F91-BD50-82C5-DDC2-B7DD85DCE36F}"/>
              </a:ext>
            </a:extLst>
          </p:cNvPr>
          <p:cNvSpPr>
            <a:spLocks noGrp="1"/>
          </p:cNvSpPr>
          <p:nvPr>
            <p:ph idx="1"/>
          </p:nvPr>
        </p:nvSpPr>
        <p:spPr>
          <a:xfrm>
            <a:off x="180116" y="884354"/>
            <a:ext cx="7670729" cy="4195481"/>
          </a:xfrm>
        </p:spPr>
        <p:txBody>
          <a:bodyPr>
            <a:noAutofit/>
          </a:bodyPr>
          <a:lstStyle/>
          <a:p>
            <a:pPr algn="just"/>
            <a:r>
              <a:rPr lang="en-US" sz="2400" b="1" dirty="0"/>
              <a:t>ridge regression is a modification of the regular linear regression. It helps prevent problems when there are many input variables or when those variables are highly correlated with each </a:t>
            </a:r>
            <a:r>
              <a:rPr lang="en-US" sz="2400" b="1" dirty="0" err="1"/>
              <a:t>other.In</a:t>
            </a:r>
            <a:r>
              <a:rPr lang="en-US" sz="2400" b="1" dirty="0"/>
              <a:t> standard linear regression, we try to find the best fit line to predict an outcome based on multiple input variables. However, when there are too many variables or some of them are closely related, then we use ridge regression .</a:t>
            </a:r>
          </a:p>
          <a:p>
            <a:pPr algn="just"/>
            <a:r>
              <a:rPr lang="en-US" sz="2400" b="1" dirty="0"/>
              <a:t>Ridge regression adds a penalty to the traditional regression equation, which helps to keep the coefficients (weights) of the variables in check. This prevents them from becoming too extreme and helps to create a more stable and accurate prediction model.</a:t>
            </a:r>
          </a:p>
        </p:txBody>
      </p:sp>
      <p:sp>
        <p:nvSpPr>
          <p:cNvPr id="7" name="TextBox 6">
            <a:extLst>
              <a:ext uri="{FF2B5EF4-FFF2-40B4-BE49-F238E27FC236}">
                <a16:creationId xmlns:a16="http://schemas.microsoft.com/office/drawing/2014/main" id="{0CD5B828-04F6-A375-808B-252A1A35424F}"/>
              </a:ext>
            </a:extLst>
          </p:cNvPr>
          <p:cNvSpPr txBox="1"/>
          <p:nvPr/>
        </p:nvSpPr>
        <p:spPr>
          <a:xfrm rot="10800000" flipV="1">
            <a:off x="283401" y="114912"/>
            <a:ext cx="3322627" cy="769441"/>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4400" b="1" dirty="0">
                <a:solidFill>
                  <a:schemeClr val="accent3"/>
                </a:solidFill>
                <a:latin typeface="+mj-lt"/>
              </a:rPr>
              <a:t>Modelling  </a:t>
            </a:r>
            <a:endParaRPr lang="en-US" sz="4400" dirty="0"/>
          </a:p>
        </p:txBody>
      </p:sp>
      <p:pic>
        <p:nvPicPr>
          <p:cNvPr id="5" name="Picture 4">
            <a:extLst>
              <a:ext uri="{FF2B5EF4-FFF2-40B4-BE49-F238E27FC236}">
                <a16:creationId xmlns:a16="http://schemas.microsoft.com/office/drawing/2014/main" id="{2B23E011-C1DD-E491-6195-84A3276DC4F4}"/>
              </a:ext>
            </a:extLst>
          </p:cNvPr>
          <p:cNvPicPr>
            <a:picLocks noChangeAspect="1"/>
          </p:cNvPicPr>
          <p:nvPr/>
        </p:nvPicPr>
        <p:blipFill>
          <a:blip r:embed="rId2"/>
          <a:stretch>
            <a:fillRect/>
          </a:stretch>
        </p:blipFill>
        <p:spPr>
          <a:xfrm>
            <a:off x="7871040" y="1895103"/>
            <a:ext cx="4151464" cy="336220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2829053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9DD5784-477C-8CE4-6C54-F5221255132F}"/>
              </a:ext>
            </a:extLst>
          </p:cNvPr>
          <p:cNvPicPr>
            <a:picLocks noChangeAspect="1"/>
          </p:cNvPicPr>
          <p:nvPr/>
        </p:nvPicPr>
        <p:blipFill>
          <a:blip r:embed="rId2"/>
          <a:stretch>
            <a:fillRect/>
          </a:stretch>
        </p:blipFill>
        <p:spPr>
          <a:xfrm>
            <a:off x="1227941" y="471500"/>
            <a:ext cx="8779493" cy="5915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983667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86DC7-B0EC-2705-1362-02A8AB2B8EE1}"/>
              </a:ext>
            </a:extLst>
          </p:cNvPr>
          <p:cNvSpPr>
            <a:spLocks noGrp="1"/>
          </p:cNvSpPr>
          <p:nvPr>
            <p:ph idx="1"/>
          </p:nvPr>
        </p:nvSpPr>
        <p:spPr>
          <a:xfrm>
            <a:off x="283401" y="899082"/>
            <a:ext cx="7274748" cy="4195481"/>
          </a:xfrm>
        </p:spPr>
        <p:txBody>
          <a:bodyPr/>
          <a:lstStyle/>
          <a:p>
            <a:r>
              <a:rPr lang="en-US" sz="2400" b="1" dirty="0"/>
              <a:t>As we discussed earlier the result would be the accuracy percentage and burnout value of new employees. </a:t>
            </a:r>
          </a:p>
          <a:p>
            <a:r>
              <a:rPr lang="en-US" sz="2400" b="1" dirty="0"/>
              <a:t>Accuracy of the ridge regression </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r>
              <a:rPr lang="en-US" sz="2400" b="1" dirty="0"/>
              <a:t>Burnout values of new employees </a:t>
            </a:r>
          </a:p>
          <a:p>
            <a:pPr marL="0" indent="0">
              <a:buNone/>
            </a:pPr>
            <a:endParaRPr lang="en-US" dirty="0"/>
          </a:p>
        </p:txBody>
      </p:sp>
      <p:sp>
        <p:nvSpPr>
          <p:cNvPr id="5" name="TextBox 4">
            <a:extLst>
              <a:ext uri="{FF2B5EF4-FFF2-40B4-BE49-F238E27FC236}">
                <a16:creationId xmlns:a16="http://schemas.microsoft.com/office/drawing/2014/main" id="{3BEE16D5-403F-8AD3-A308-2A357C9FF7FB}"/>
              </a:ext>
            </a:extLst>
          </p:cNvPr>
          <p:cNvSpPr txBox="1"/>
          <p:nvPr/>
        </p:nvSpPr>
        <p:spPr>
          <a:xfrm rot="10800000" flipV="1">
            <a:off x="283401" y="114912"/>
            <a:ext cx="3322627" cy="769441"/>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4400" b="1" dirty="0">
                <a:solidFill>
                  <a:schemeClr val="accent3"/>
                </a:solidFill>
                <a:latin typeface="+mj-lt"/>
              </a:rPr>
              <a:t>Results  </a:t>
            </a:r>
            <a:endParaRPr lang="en-US" sz="4400" dirty="0"/>
          </a:p>
        </p:txBody>
      </p:sp>
      <p:pic>
        <p:nvPicPr>
          <p:cNvPr id="6" name="Picture 6">
            <a:extLst>
              <a:ext uri="{FF2B5EF4-FFF2-40B4-BE49-F238E27FC236}">
                <a16:creationId xmlns:a16="http://schemas.microsoft.com/office/drawing/2014/main" id="{92B5EA8A-35D1-5200-505C-599636B6FBCA}"/>
              </a:ext>
            </a:extLst>
          </p:cNvPr>
          <p:cNvPicPr>
            <a:picLocks noChangeAspect="1"/>
          </p:cNvPicPr>
          <p:nvPr/>
        </p:nvPicPr>
        <p:blipFill>
          <a:blip r:embed="rId2"/>
          <a:stretch>
            <a:fillRect/>
          </a:stretch>
        </p:blipFill>
        <p:spPr>
          <a:xfrm>
            <a:off x="522844" y="2788813"/>
            <a:ext cx="8128000" cy="165147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 name="Picture 7">
            <a:extLst>
              <a:ext uri="{FF2B5EF4-FFF2-40B4-BE49-F238E27FC236}">
                <a16:creationId xmlns:a16="http://schemas.microsoft.com/office/drawing/2014/main" id="{3D468A4D-A243-DD3B-B5AD-407C2F0E4807}"/>
              </a:ext>
            </a:extLst>
          </p:cNvPr>
          <p:cNvPicPr>
            <a:picLocks noChangeAspect="1"/>
          </p:cNvPicPr>
          <p:nvPr/>
        </p:nvPicPr>
        <p:blipFill>
          <a:blip r:embed="rId3"/>
          <a:stretch>
            <a:fillRect/>
          </a:stretch>
        </p:blipFill>
        <p:spPr>
          <a:xfrm>
            <a:off x="522844" y="5094563"/>
            <a:ext cx="8128000" cy="106227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2B9964EC-C83D-0212-D399-4927E2E5ADE6}"/>
              </a:ext>
            </a:extLst>
          </p:cNvPr>
          <p:cNvPicPr>
            <a:picLocks noChangeAspect="1"/>
          </p:cNvPicPr>
          <p:nvPr/>
        </p:nvPicPr>
        <p:blipFill>
          <a:blip r:embed="rId4"/>
          <a:stretch>
            <a:fillRect/>
          </a:stretch>
        </p:blipFill>
        <p:spPr>
          <a:xfrm>
            <a:off x="8408141" y="1534662"/>
            <a:ext cx="4277115" cy="4622174"/>
          </a:xfrm>
          <a:prstGeom prst="rect">
            <a:avLst/>
          </a:prstGeom>
        </p:spPr>
      </p:pic>
    </p:spTree>
    <p:extLst>
      <p:ext uri="{BB962C8B-B14F-4D97-AF65-F5344CB8AC3E}">
        <p14:creationId xmlns:p14="http://schemas.microsoft.com/office/powerpoint/2010/main" val="3427434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5708D-FE00-53D3-3406-856253300014}"/>
              </a:ext>
            </a:extLst>
          </p:cNvPr>
          <p:cNvSpPr>
            <a:spLocks noGrp="1"/>
          </p:cNvSpPr>
          <p:nvPr>
            <p:ph idx="1"/>
          </p:nvPr>
        </p:nvSpPr>
        <p:spPr>
          <a:xfrm>
            <a:off x="518434" y="1545743"/>
            <a:ext cx="7361340" cy="4195481"/>
          </a:xfrm>
        </p:spPr>
        <p:txBody>
          <a:bodyPr>
            <a:normAutofit/>
          </a:bodyPr>
          <a:lstStyle/>
          <a:p>
            <a:r>
              <a:rPr lang="en-US" sz="2400" b="1" i="1" dirty="0">
                <a:solidFill>
                  <a:schemeClr val="tx2"/>
                </a:solidFill>
                <a:hlinkClick r:id="rId2">
                  <a:extLst>
                    <a:ext uri="{A12FA001-AC4F-418D-AE19-62706E023703}">
                      <ahyp:hlinkClr xmlns:ahyp="http://schemas.microsoft.com/office/drawing/2018/hyperlinkcolor" val="tx"/>
                    </a:ext>
                  </a:extLst>
                </a:hlinkClick>
              </a:rPr>
              <a:t>Project code</a:t>
            </a:r>
            <a:r>
              <a:rPr lang="en-US" sz="2400" b="1" i="1" dirty="0">
                <a:solidFill>
                  <a:schemeClr val="tx2"/>
                </a:solidFill>
              </a:rPr>
              <a:t> </a:t>
            </a:r>
          </a:p>
          <a:p>
            <a:pPr marL="0" indent="0">
              <a:buNone/>
            </a:pPr>
            <a:r>
              <a:rPr lang="en-US" sz="2400" b="1" i="1" dirty="0">
                <a:solidFill>
                  <a:schemeClr val="tx2"/>
                </a:solidFill>
              </a:rPr>
              <a:t>    </a:t>
            </a:r>
          </a:p>
          <a:p>
            <a:r>
              <a:rPr lang="en-US" sz="2400" b="1" i="1" dirty="0">
                <a:hlinkClick r:id="rId3">
                  <a:extLst>
                    <a:ext uri="{A12FA001-AC4F-418D-AE19-62706E023703}">
                      <ahyp:hlinkClr xmlns:ahyp="http://schemas.microsoft.com/office/drawing/2018/hyperlinkcolor" val="tx"/>
                    </a:ext>
                  </a:extLst>
                </a:hlinkClick>
              </a:rPr>
              <a:t>Ridge regression</a:t>
            </a:r>
            <a:r>
              <a:rPr lang="en-US" sz="2400" b="1" i="1" dirty="0"/>
              <a:t> </a:t>
            </a:r>
          </a:p>
          <a:p>
            <a:pPr marL="0" indent="0">
              <a:buNone/>
            </a:pPr>
            <a:endParaRPr lang="en-US" sz="2400" b="1" i="1" dirty="0"/>
          </a:p>
          <a:p>
            <a:r>
              <a:rPr lang="en-US" sz="2400" b="1" i="1" dirty="0">
                <a:hlinkClick r:id="rId4">
                  <a:extLst>
                    <a:ext uri="{A12FA001-AC4F-418D-AE19-62706E023703}">
                      <ahyp:hlinkClr xmlns:ahyp="http://schemas.microsoft.com/office/drawing/2018/hyperlinkcolor" val="tx"/>
                    </a:ext>
                  </a:extLst>
                </a:hlinkClick>
              </a:rPr>
              <a:t>Ridge regression guide</a:t>
            </a:r>
            <a:endParaRPr lang="en-US" sz="2400" b="1" i="1" dirty="0"/>
          </a:p>
          <a:p>
            <a:pPr marL="0" indent="0">
              <a:buNone/>
            </a:pPr>
            <a:endParaRPr lang="en-US" sz="2400" b="1" i="1" dirty="0"/>
          </a:p>
          <a:p>
            <a:r>
              <a:rPr lang="en-US" sz="2400" b="1" i="1" dirty="0">
                <a:hlinkClick r:id="rId5">
                  <a:extLst>
                    <a:ext uri="{A12FA001-AC4F-418D-AE19-62706E023703}">
                      <ahyp:hlinkClr xmlns:ahyp="http://schemas.microsoft.com/office/drawing/2018/hyperlinkcolor" val="tx"/>
                    </a:ext>
                  </a:extLst>
                </a:hlinkClick>
              </a:rPr>
              <a:t>Ridge regression video explanation</a:t>
            </a:r>
            <a:r>
              <a:rPr lang="en-US" sz="2400" b="1" i="1" dirty="0"/>
              <a:t> </a:t>
            </a:r>
          </a:p>
        </p:txBody>
      </p:sp>
      <p:sp>
        <p:nvSpPr>
          <p:cNvPr id="5" name="TextBox 4">
            <a:extLst>
              <a:ext uri="{FF2B5EF4-FFF2-40B4-BE49-F238E27FC236}">
                <a16:creationId xmlns:a16="http://schemas.microsoft.com/office/drawing/2014/main" id="{B180EF62-6C49-A3CE-A8F9-DE6DC7F27C3B}"/>
              </a:ext>
            </a:extLst>
          </p:cNvPr>
          <p:cNvSpPr txBox="1"/>
          <p:nvPr/>
        </p:nvSpPr>
        <p:spPr>
          <a:xfrm rot="10800000" flipV="1">
            <a:off x="518433" y="224880"/>
            <a:ext cx="3322627" cy="769441"/>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4400" b="1" dirty="0">
                <a:solidFill>
                  <a:schemeClr val="accent3"/>
                </a:solidFill>
                <a:latin typeface="+mj-lt"/>
              </a:rPr>
              <a:t>Links  </a:t>
            </a:r>
            <a:endParaRPr lang="en-US" sz="4400" dirty="0"/>
          </a:p>
        </p:txBody>
      </p:sp>
      <p:pic>
        <p:nvPicPr>
          <p:cNvPr id="6" name="Picture 5">
            <a:extLst>
              <a:ext uri="{FF2B5EF4-FFF2-40B4-BE49-F238E27FC236}">
                <a16:creationId xmlns:a16="http://schemas.microsoft.com/office/drawing/2014/main" id="{D3FFBBDD-0A2F-3686-A98A-051CD2FF6F33}"/>
              </a:ext>
            </a:extLst>
          </p:cNvPr>
          <p:cNvPicPr>
            <a:picLocks noChangeAspect="1"/>
          </p:cNvPicPr>
          <p:nvPr/>
        </p:nvPicPr>
        <p:blipFill>
          <a:blip r:embed="rId6"/>
          <a:stretch>
            <a:fillRect/>
          </a:stretch>
        </p:blipFill>
        <p:spPr>
          <a:xfrm>
            <a:off x="6096000" y="659575"/>
            <a:ext cx="5081649" cy="5081649"/>
          </a:xfrm>
          <a:prstGeom prst="rect">
            <a:avLst/>
          </a:prstGeom>
        </p:spPr>
      </p:pic>
    </p:spTree>
    <p:extLst>
      <p:ext uri="{BB962C8B-B14F-4D97-AF65-F5344CB8AC3E}">
        <p14:creationId xmlns:p14="http://schemas.microsoft.com/office/powerpoint/2010/main" val="346822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AADEC5-F68A-7DD8-84DA-073197D20BE2}"/>
              </a:ext>
            </a:extLst>
          </p:cNvPr>
          <p:cNvPicPr>
            <a:picLocks noChangeAspect="1"/>
          </p:cNvPicPr>
          <p:nvPr/>
        </p:nvPicPr>
        <p:blipFill>
          <a:blip r:embed="rId2"/>
          <a:stretch>
            <a:fillRect/>
          </a:stretch>
        </p:blipFill>
        <p:spPr>
          <a:xfrm rot="21003650">
            <a:off x="985999" y="330877"/>
            <a:ext cx="9784140" cy="5494476"/>
          </a:xfrm>
          <a:prstGeom prst="rect">
            <a:avLst/>
          </a:prstGeom>
        </p:spPr>
      </p:pic>
    </p:spTree>
    <p:extLst>
      <p:ext uri="{BB962C8B-B14F-4D97-AF65-F5344CB8AC3E}">
        <p14:creationId xmlns:p14="http://schemas.microsoft.com/office/powerpoint/2010/main" val="2373771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36569-D671-7324-EFA4-674F992962B1}"/>
              </a:ext>
            </a:extLst>
          </p:cNvPr>
          <p:cNvSpPr>
            <a:spLocks noGrp="1"/>
          </p:cNvSpPr>
          <p:nvPr>
            <p:ph idx="1"/>
          </p:nvPr>
        </p:nvSpPr>
        <p:spPr>
          <a:xfrm>
            <a:off x="394598" y="1607595"/>
            <a:ext cx="8746928" cy="4195481"/>
          </a:xfrm>
        </p:spPr>
        <p:txBody>
          <a:bodyPr>
            <a:normAutofit lnSpcReduction="10000"/>
          </a:bodyPr>
          <a:lstStyle/>
          <a:p>
            <a:pPr algn="just"/>
            <a:r>
              <a:rPr lang="en-US" sz="2400" b="1" dirty="0"/>
              <a:t>The</a:t>
            </a:r>
            <a:r>
              <a:rPr lang="en-GB" sz="2400" b="1" dirty="0"/>
              <a:t> project name is employees Burnout analysis as a part of this project we have to use given </a:t>
            </a:r>
            <a:r>
              <a:rPr lang="en-US" sz="2400" b="1" dirty="0"/>
              <a:t>data </a:t>
            </a:r>
            <a:r>
              <a:rPr lang="en-GB" sz="2400" b="1" dirty="0"/>
              <a:t>set to</a:t>
            </a:r>
            <a:r>
              <a:rPr lang="en-US" sz="2400" b="1" dirty="0"/>
              <a:t> train the machine learning model so that the model can be able to </a:t>
            </a:r>
            <a:r>
              <a:rPr lang="en-GB" sz="2400" b="1" dirty="0"/>
              <a:t>find the </a:t>
            </a:r>
            <a:r>
              <a:rPr lang="en-US" sz="2400" b="1" dirty="0"/>
              <a:t>burnout values</a:t>
            </a:r>
            <a:r>
              <a:rPr lang="en-GB" sz="2400" b="1" dirty="0"/>
              <a:t> of the</a:t>
            </a:r>
            <a:r>
              <a:rPr lang="en-US" sz="2400" b="1" dirty="0"/>
              <a:t> new </a:t>
            </a:r>
            <a:r>
              <a:rPr lang="en-GB" sz="2400" b="1" dirty="0"/>
              <a:t> employees</a:t>
            </a:r>
            <a:r>
              <a:rPr lang="en-US" sz="2400" b="1" dirty="0"/>
              <a:t>.</a:t>
            </a:r>
          </a:p>
          <a:p>
            <a:pPr algn="just"/>
            <a:r>
              <a:rPr lang="en-US" sz="2400" b="1" dirty="0"/>
              <a:t>We can use any type of ML algorithms which gives a good accuracy</a:t>
            </a:r>
          </a:p>
          <a:p>
            <a:pPr algn="just"/>
            <a:r>
              <a:rPr lang="en-US" sz="2400" b="1" dirty="0"/>
              <a:t>But before </a:t>
            </a:r>
            <a:r>
              <a:rPr lang="en-US" sz="2400" b="1" dirty="0" err="1"/>
              <a:t>traing</a:t>
            </a:r>
            <a:r>
              <a:rPr lang="en-US" sz="2400" b="1" dirty="0"/>
              <a:t> the model </a:t>
            </a:r>
            <a:r>
              <a:rPr lang="en-GB" sz="2400" b="1" dirty="0"/>
              <a:t>We have to apply some pre-processing steps on the data set so that ml algorithms</a:t>
            </a:r>
            <a:r>
              <a:rPr lang="en-US" sz="2400" b="1" dirty="0"/>
              <a:t> can be trained with good quality and accuracy </a:t>
            </a:r>
          </a:p>
        </p:txBody>
      </p:sp>
      <p:sp>
        <p:nvSpPr>
          <p:cNvPr id="5" name="TextBox 4">
            <a:extLst>
              <a:ext uri="{FF2B5EF4-FFF2-40B4-BE49-F238E27FC236}">
                <a16:creationId xmlns:a16="http://schemas.microsoft.com/office/drawing/2014/main" id="{CB3EF7AC-5FFF-93C5-CA73-98460EE2BB0C}"/>
              </a:ext>
            </a:extLst>
          </p:cNvPr>
          <p:cNvSpPr txBox="1"/>
          <p:nvPr/>
        </p:nvSpPr>
        <p:spPr>
          <a:xfrm rot="10800000" flipV="1">
            <a:off x="394596" y="232427"/>
            <a:ext cx="5815208" cy="769441"/>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4400" b="1" dirty="0">
                <a:solidFill>
                  <a:schemeClr val="accent3"/>
                </a:solidFill>
                <a:latin typeface="+mj-lt"/>
              </a:rPr>
              <a:t>Problem statement </a:t>
            </a:r>
            <a:endParaRPr lang="en-US" sz="4400" dirty="0"/>
          </a:p>
        </p:txBody>
      </p:sp>
      <p:pic>
        <p:nvPicPr>
          <p:cNvPr id="11" name="Picture 10">
            <a:extLst>
              <a:ext uri="{FF2B5EF4-FFF2-40B4-BE49-F238E27FC236}">
                <a16:creationId xmlns:a16="http://schemas.microsoft.com/office/drawing/2014/main" id="{C65BBDB0-BD29-F0EC-08A3-AD6FB6C2E7FD}"/>
              </a:ext>
            </a:extLst>
          </p:cNvPr>
          <p:cNvPicPr>
            <a:picLocks noChangeAspect="1"/>
          </p:cNvPicPr>
          <p:nvPr/>
        </p:nvPicPr>
        <p:blipFill>
          <a:blip r:embed="rId2"/>
          <a:stretch>
            <a:fillRect/>
          </a:stretch>
        </p:blipFill>
        <p:spPr>
          <a:xfrm>
            <a:off x="8755596" y="1325089"/>
            <a:ext cx="3216195" cy="4477987"/>
          </a:xfrm>
          <a:prstGeom prst="rect">
            <a:avLst/>
          </a:prstGeom>
        </p:spPr>
      </p:pic>
    </p:spTree>
    <p:extLst>
      <p:ext uri="{BB962C8B-B14F-4D97-AF65-F5344CB8AC3E}">
        <p14:creationId xmlns:p14="http://schemas.microsoft.com/office/powerpoint/2010/main" val="1091195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C0F6A6-DA49-7898-7593-06935B914F6B}"/>
              </a:ext>
            </a:extLst>
          </p:cNvPr>
          <p:cNvSpPr txBox="1"/>
          <p:nvPr/>
        </p:nvSpPr>
        <p:spPr>
          <a:xfrm rot="10800000" flipV="1">
            <a:off x="394596" y="201502"/>
            <a:ext cx="3322627" cy="769441"/>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4400" b="1" dirty="0">
                <a:solidFill>
                  <a:schemeClr val="accent3"/>
                </a:solidFill>
                <a:latin typeface="+mj-lt"/>
              </a:rPr>
              <a:t>Agenda </a:t>
            </a:r>
            <a:endParaRPr lang="en-US" sz="4400" dirty="0"/>
          </a:p>
        </p:txBody>
      </p:sp>
      <p:sp>
        <p:nvSpPr>
          <p:cNvPr id="6" name="TextBox 5">
            <a:extLst>
              <a:ext uri="{FF2B5EF4-FFF2-40B4-BE49-F238E27FC236}">
                <a16:creationId xmlns:a16="http://schemas.microsoft.com/office/drawing/2014/main" id="{256C8436-F7DC-D1ED-581D-B7C4C7DA02D7}"/>
              </a:ext>
            </a:extLst>
          </p:cNvPr>
          <p:cNvSpPr txBox="1"/>
          <p:nvPr/>
        </p:nvSpPr>
        <p:spPr>
          <a:xfrm>
            <a:off x="394596" y="1237014"/>
            <a:ext cx="8201395" cy="369332"/>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F099EFCB-00F1-851D-91C3-C7053E5509C4}"/>
              </a:ext>
            </a:extLst>
          </p:cNvPr>
          <p:cNvSpPr txBox="1"/>
          <p:nvPr/>
        </p:nvSpPr>
        <p:spPr>
          <a:xfrm>
            <a:off x="394596" y="1421680"/>
            <a:ext cx="8759300" cy="2677656"/>
          </a:xfrm>
          <a:prstGeom prst="rect">
            <a:avLst/>
          </a:prstGeom>
          <a:noFill/>
        </p:spPr>
        <p:txBody>
          <a:bodyPr wrap="square" rtlCol="0">
            <a:spAutoFit/>
          </a:bodyPr>
          <a:lstStyle/>
          <a:p>
            <a:pPr marL="285750" indent="-285750" algn="just">
              <a:buFont typeface="Arial" panose="020B0604020202020204" pitchFamily="34" charset="0"/>
              <a:buChar char="•"/>
            </a:pPr>
            <a:r>
              <a:rPr lang="en-GB" sz="2400" b="1" dirty="0"/>
              <a:t>Project overview</a:t>
            </a:r>
            <a:endParaRPr lang="en-US" sz="2400" b="1" dirty="0"/>
          </a:p>
          <a:p>
            <a:pPr marL="285750" indent="-285750" algn="just">
              <a:buFont typeface="Arial" panose="020B0604020202020204" pitchFamily="34" charset="0"/>
              <a:buChar char="•"/>
            </a:pPr>
            <a:r>
              <a:rPr lang="en-GB" sz="2400" b="1" dirty="0"/>
              <a:t>Who are the</a:t>
            </a:r>
            <a:r>
              <a:rPr lang="en-US" sz="2400" b="1" dirty="0"/>
              <a:t> </a:t>
            </a:r>
            <a:r>
              <a:rPr lang="en-GB" sz="2400" b="1" dirty="0"/>
              <a:t>End users</a:t>
            </a:r>
            <a:endParaRPr lang="en-US" sz="2400" b="1" dirty="0"/>
          </a:p>
          <a:p>
            <a:pPr marL="285750" indent="-285750" algn="just">
              <a:buFont typeface="Arial" panose="020B0604020202020204" pitchFamily="34" charset="0"/>
              <a:buChar char="•"/>
            </a:pPr>
            <a:r>
              <a:rPr lang="en-GB" sz="2400" b="1" dirty="0"/>
              <a:t> </a:t>
            </a:r>
            <a:r>
              <a:rPr lang="en-US" sz="2400" b="1" dirty="0"/>
              <a:t>my</a:t>
            </a:r>
            <a:r>
              <a:rPr lang="en-GB" sz="2400" b="1" dirty="0"/>
              <a:t> solution and its value proportion</a:t>
            </a:r>
            <a:endParaRPr lang="en-US" sz="2400" b="1" dirty="0"/>
          </a:p>
          <a:p>
            <a:pPr marL="285750" indent="-285750" algn="just">
              <a:buFont typeface="Arial" panose="020B0604020202020204" pitchFamily="34" charset="0"/>
              <a:buChar char="•"/>
            </a:pPr>
            <a:r>
              <a:rPr lang="en-GB" sz="2400" b="1" dirty="0"/>
              <a:t> how did I customise the project and make it my own</a:t>
            </a:r>
            <a:r>
              <a:rPr lang="en-US" sz="2400" b="1" dirty="0"/>
              <a:t> </a:t>
            </a:r>
          </a:p>
          <a:p>
            <a:pPr marL="285750" indent="-285750" algn="just">
              <a:buFont typeface="Arial" panose="020B0604020202020204" pitchFamily="34" charset="0"/>
              <a:buChar char="•"/>
            </a:pPr>
            <a:r>
              <a:rPr lang="en-GB" sz="2400" b="1" dirty="0"/>
              <a:t>Modelling </a:t>
            </a:r>
            <a:endParaRPr lang="en-US" sz="2400" b="1" dirty="0"/>
          </a:p>
          <a:p>
            <a:pPr marL="285750" indent="-285750" algn="just">
              <a:buFont typeface="Arial" panose="020B0604020202020204" pitchFamily="34" charset="0"/>
              <a:buChar char="•"/>
            </a:pPr>
            <a:r>
              <a:rPr lang="en-GB" sz="2400" b="1" dirty="0"/>
              <a:t>Results</a:t>
            </a:r>
            <a:endParaRPr lang="en-US" sz="2400" b="1" dirty="0"/>
          </a:p>
          <a:p>
            <a:pPr marL="285750" indent="-285750" algn="just">
              <a:buFont typeface="Arial" panose="020B0604020202020204" pitchFamily="34" charset="0"/>
              <a:buChar char="•"/>
            </a:pPr>
            <a:r>
              <a:rPr lang="en-GB" sz="2400" b="1" dirty="0"/>
              <a:t> links</a:t>
            </a:r>
            <a:endParaRPr lang="en-US" sz="2400" b="1" dirty="0"/>
          </a:p>
        </p:txBody>
      </p:sp>
      <p:pic>
        <p:nvPicPr>
          <p:cNvPr id="16" name="Picture 15">
            <a:extLst>
              <a:ext uri="{FF2B5EF4-FFF2-40B4-BE49-F238E27FC236}">
                <a16:creationId xmlns:a16="http://schemas.microsoft.com/office/drawing/2014/main" id="{92AE6F2F-E7FD-B97F-D0AE-DF78CCCEE449}"/>
              </a:ext>
            </a:extLst>
          </p:cNvPr>
          <p:cNvPicPr>
            <a:picLocks noChangeAspect="1"/>
          </p:cNvPicPr>
          <p:nvPr/>
        </p:nvPicPr>
        <p:blipFill>
          <a:blip r:embed="rId2"/>
          <a:stretch>
            <a:fillRect/>
          </a:stretch>
        </p:blipFill>
        <p:spPr>
          <a:xfrm>
            <a:off x="6691920" y="3070266"/>
            <a:ext cx="4745822" cy="3787734"/>
          </a:xfrm>
          <a:prstGeom prst="rect">
            <a:avLst/>
          </a:prstGeom>
        </p:spPr>
      </p:pic>
      <p:pic>
        <p:nvPicPr>
          <p:cNvPr id="19" name="Picture 18">
            <a:extLst>
              <a:ext uri="{FF2B5EF4-FFF2-40B4-BE49-F238E27FC236}">
                <a16:creationId xmlns:a16="http://schemas.microsoft.com/office/drawing/2014/main" id="{312C4A5B-B0D3-9CE2-510D-FD8BE81CC3CF}"/>
              </a:ext>
            </a:extLst>
          </p:cNvPr>
          <p:cNvPicPr>
            <a:picLocks noChangeAspect="1"/>
          </p:cNvPicPr>
          <p:nvPr/>
        </p:nvPicPr>
        <p:blipFill>
          <a:blip r:embed="rId3"/>
          <a:stretch>
            <a:fillRect/>
          </a:stretch>
        </p:blipFill>
        <p:spPr>
          <a:xfrm rot="19423733">
            <a:off x="5766948" y="5206771"/>
            <a:ext cx="1478840" cy="1199904"/>
          </a:xfrm>
          <a:prstGeom prst="rect">
            <a:avLst/>
          </a:prstGeom>
        </p:spPr>
      </p:pic>
      <p:pic>
        <p:nvPicPr>
          <p:cNvPr id="21" name="Picture 20">
            <a:extLst>
              <a:ext uri="{FF2B5EF4-FFF2-40B4-BE49-F238E27FC236}">
                <a16:creationId xmlns:a16="http://schemas.microsoft.com/office/drawing/2014/main" id="{3E015C80-E5A7-F4C5-8CBE-B0565539D3E2}"/>
              </a:ext>
            </a:extLst>
          </p:cNvPr>
          <p:cNvPicPr>
            <a:picLocks noChangeAspect="1"/>
          </p:cNvPicPr>
          <p:nvPr/>
        </p:nvPicPr>
        <p:blipFill>
          <a:blip r:embed="rId3"/>
          <a:stretch>
            <a:fillRect/>
          </a:stretch>
        </p:blipFill>
        <p:spPr>
          <a:xfrm rot="19863763">
            <a:off x="9453284" y="1795807"/>
            <a:ext cx="1478840" cy="1199904"/>
          </a:xfrm>
          <a:prstGeom prst="rect">
            <a:avLst/>
          </a:prstGeom>
        </p:spPr>
      </p:pic>
      <p:pic>
        <p:nvPicPr>
          <p:cNvPr id="23" name="Picture 22">
            <a:extLst>
              <a:ext uri="{FF2B5EF4-FFF2-40B4-BE49-F238E27FC236}">
                <a16:creationId xmlns:a16="http://schemas.microsoft.com/office/drawing/2014/main" id="{CA96AFD9-06A6-99E5-9E97-CDDEB1238835}"/>
              </a:ext>
            </a:extLst>
          </p:cNvPr>
          <p:cNvPicPr>
            <a:picLocks noChangeAspect="1"/>
          </p:cNvPicPr>
          <p:nvPr/>
        </p:nvPicPr>
        <p:blipFill>
          <a:blip r:embed="rId3"/>
          <a:stretch>
            <a:fillRect/>
          </a:stretch>
        </p:blipFill>
        <p:spPr>
          <a:xfrm rot="21355217">
            <a:off x="10672350" y="5303609"/>
            <a:ext cx="1478840" cy="1199904"/>
          </a:xfrm>
          <a:prstGeom prst="rect">
            <a:avLst/>
          </a:prstGeom>
        </p:spPr>
      </p:pic>
      <p:pic>
        <p:nvPicPr>
          <p:cNvPr id="25" name="Picture 24">
            <a:extLst>
              <a:ext uri="{FF2B5EF4-FFF2-40B4-BE49-F238E27FC236}">
                <a16:creationId xmlns:a16="http://schemas.microsoft.com/office/drawing/2014/main" id="{8ABEADA0-E6A5-59E6-6578-65D2686BA022}"/>
              </a:ext>
            </a:extLst>
          </p:cNvPr>
          <p:cNvPicPr>
            <a:picLocks noChangeAspect="1"/>
          </p:cNvPicPr>
          <p:nvPr/>
        </p:nvPicPr>
        <p:blipFill>
          <a:blip r:embed="rId3"/>
          <a:stretch>
            <a:fillRect/>
          </a:stretch>
        </p:blipFill>
        <p:spPr>
          <a:xfrm rot="21355217">
            <a:off x="5172270" y="3480085"/>
            <a:ext cx="1478840" cy="1199904"/>
          </a:xfrm>
          <a:prstGeom prst="rect">
            <a:avLst/>
          </a:prstGeom>
        </p:spPr>
      </p:pic>
    </p:spTree>
    <p:extLst>
      <p:ext uri="{BB962C8B-B14F-4D97-AF65-F5344CB8AC3E}">
        <p14:creationId xmlns:p14="http://schemas.microsoft.com/office/powerpoint/2010/main" val="1767577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8133C-0303-C7D3-D1EA-674FFFA5040C}"/>
              </a:ext>
            </a:extLst>
          </p:cNvPr>
          <p:cNvSpPr>
            <a:spLocks noGrp="1"/>
          </p:cNvSpPr>
          <p:nvPr>
            <p:ph idx="1"/>
          </p:nvPr>
        </p:nvSpPr>
        <p:spPr>
          <a:xfrm>
            <a:off x="394595" y="1039847"/>
            <a:ext cx="7683100" cy="4208863"/>
          </a:xfrm>
        </p:spPr>
        <p:txBody>
          <a:bodyPr>
            <a:noAutofit/>
          </a:bodyPr>
          <a:lstStyle/>
          <a:p>
            <a:pPr algn="just"/>
            <a:r>
              <a:rPr lang="en-GB" sz="2400" b="1" dirty="0"/>
              <a:t>Coming to the </a:t>
            </a:r>
            <a:r>
              <a:rPr lang="en-US" sz="2400" b="1" dirty="0"/>
              <a:t>over</a:t>
            </a:r>
            <a:r>
              <a:rPr lang="en-GB" sz="2400" b="1" dirty="0"/>
              <a:t>view of this project we have to train </a:t>
            </a:r>
            <a:r>
              <a:rPr lang="en-US" sz="2400" b="1" dirty="0"/>
              <a:t>the </a:t>
            </a:r>
            <a:r>
              <a:rPr lang="en-GB" sz="2400" b="1" dirty="0"/>
              <a:t>mission learning model which can able to predict the Burnout value of the employees this is our aim for that we are using a data set to train the mission learning model</a:t>
            </a:r>
            <a:endParaRPr lang="en-US" sz="2400" b="1" dirty="0"/>
          </a:p>
          <a:p>
            <a:pPr algn="just"/>
            <a:r>
              <a:rPr lang="en-GB" sz="2400" b="1" dirty="0"/>
              <a:t>But before using the data set for training we have to pre</a:t>
            </a:r>
            <a:r>
              <a:rPr lang="en-US" sz="2400" b="1" dirty="0"/>
              <a:t>-</a:t>
            </a:r>
            <a:r>
              <a:rPr lang="en-GB" sz="2400" b="1" dirty="0"/>
              <a:t>process the data set that is we have to remove the noise</a:t>
            </a:r>
            <a:r>
              <a:rPr lang="en-US" sz="2400" b="1" dirty="0"/>
              <a:t> and unnecessary attributes </a:t>
            </a:r>
            <a:r>
              <a:rPr lang="en-GB" sz="2400" b="1" dirty="0"/>
              <a:t>from the data set to make it more accurate and reliable</a:t>
            </a:r>
            <a:endParaRPr lang="en-US" sz="2400" b="1" dirty="0"/>
          </a:p>
          <a:p>
            <a:pPr algn="just"/>
            <a:r>
              <a:rPr lang="en-GB" sz="2400" b="1" dirty="0"/>
              <a:t>Now by analysing the</a:t>
            </a:r>
            <a:r>
              <a:rPr lang="en-US" sz="2400" b="1" dirty="0"/>
              <a:t> </a:t>
            </a:r>
            <a:r>
              <a:rPr lang="en-GB" sz="2400" b="1" dirty="0"/>
              <a:t>data set we have to choose the correct</a:t>
            </a:r>
            <a:r>
              <a:rPr lang="en-US" sz="2400" b="1" dirty="0"/>
              <a:t> </a:t>
            </a:r>
            <a:r>
              <a:rPr lang="en-GB" sz="2400" b="1" dirty="0"/>
              <a:t>algorithm</a:t>
            </a:r>
            <a:r>
              <a:rPr lang="en-US" sz="2400" b="1" dirty="0"/>
              <a:t>s </a:t>
            </a:r>
            <a:r>
              <a:rPr lang="en-GB" sz="2400" b="1" dirty="0"/>
              <a:t>for the training</a:t>
            </a:r>
            <a:r>
              <a:rPr lang="en-US" sz="2400" b="1" dirty="0"/>
              <a:t> and </a:t>
            </a:r>
            <a:r>
              <a:rPr lang="en-GB" sz="2400" b="1" dirty="0"/>
              <a:t>among those multiple algorithms we have to select the one which gives high accuracy</a:t>
            </a:r>
            <a:endParaRPr lang="en-US" sz="2400" b="1" dirty="0"/>
          </a:p>
        </p:txBody>
      </p:sp>
      <p:sp>
        <p:nvSpPr>
          <p:cNvPr id="5" name="TextBox 4">
            <a:extLst>
              <a:ext uri="{FF2B5EF4-FFF2-40B4-BE49-F238E27FC236}">
                <a16:creationId xmlns:a16="http://schemas.microsoft.com/office/drawing/2014/main" id="{A421B356-4618-EB07-9AD0-FA9DA9411638}"/>
              </a:ext>
            </a:extLst>
          </p:cNvPr>
          <p:cNvSpPr txBox="1"/>
          <p:nvPr/>
        </p:nvSpPr>
        <p:spPr>
          <a:xfrm rot="10800000" flipV="1">
            <a:off x="394595" y="146704"/>
            <a:ext cx="4899820" cy="769441"/>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4400" b="1" dirty="0">
                <a:solidFill>
                  <a:schemeClr val="accent3"/>
                </a:solidFill>
                <a:latin typeface="+mj-lt"/>
              </a:rPr>
              <a:t>Project overview </a:t>
            </a:r>
            <a:endParaRPr lang="en-US" sz="4400" dirty="0"/>
          </a:p>
        </p:txBody>
      </p:sp>
      <p:pic>
        <p:nvPicPr>
          <p:cNvPr id="8" name="Picture 7">
            <a:extLst>
              <a:ext uri="{FF2B5EF4-FFF2-40B4-BE49-F238E27FC236}">
                <a16:creationId xmlns:a16="http://schemas.microsoft.com/office/drawing/2014/main" id="{35937F40-05B7-D2C7-8224-CF0A799486E3}"/>
              </a:ext>
            </a:extLst>
          </p:cNvPr>
          <p:cNvPicPr>
            <a:picLocks noChangeAspect="1"/>
          </p:cNvPicPr>
          <p:nvPr/>
        </p:nvPicPr>
        <p:blipFill>
          <a:blip r:embed="rId2"/>
          <a:stretch>
            <a:fillRect/>
          </a:stretch>
        </p:blipFill>
        <p:spPr>
          <a:xfrm>
            <a:off x="7732545" y="916146"/>
            <a:ext cx="4583155" cy="4675153"/>
          </a:xfrm>
          <a:prstGeom prst="rect">
            <a:avLst/>
          </a:prstGeom>
        </p:spPr>
      </p:pic>
    </p:spTree>
    <p:extLst>
      <p:ext uri="{BB962C8B-B14F-4D97-AF65-F5344CB8AC3E}">
        <p14:creationId xmlns:p14="http://schemas.microsoft.com/office/powerpoint/2010/main" val="34501511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20F77-8FF0-F889-3DA4-8F60D0F9DBEE}"/>
              </a:ext>
            </a:extLst>
          </p:cNvPr>
          <p:cNvSpPr>
            <a:spLocks noGrp="1"/>
          </p:cNvSpPr>
          <p:nvPr>
            <p:ph idx="1"/>
          </p:nvPr>
        </p:nvSpPr>
        <p:spPr>
          <a:xfrm>
            <a:off x="472435" y="1290321"/>
            <a:ext cx="7048603" cy="5113579"/>
          </a:xfrm>
        </p:spPr>
        <p:txBody>
          <a:bodyPr>
            <a:normAutofit/>
          </a:bodyPr>
          <a:lstStyle/>
          <a:p>
            <a:pPr algn="just"/>
            <a:r>
              <a:rPr lang="en-GB" sz="2400" b="1" dirty="0"/>
              <a:t>The company </a:t>
            </a:r>
            <a:r>
              <a:rPr lang="en-US" sz="2400" b="1" dirty="0"/>
              <a:t>managers</a:t>
            </a:r>
            <a:r>
              <a:rPr lang="en-GB" sz="2400" b="1" dirty="0"/>
              <a:t> </a:t>
            </a:r>
            <a:r>
              <a:rPr lang="en-US" sz="2400" b="1" dirty="0"/>
              <a:t>and HR’s </a:t>
            </a:r>
            <a:r>
              <a:rPr lang="en-GB" sz="2400" b="1" dirty="0"/>
              <a:t>are going to be the end users of this project because they have to monitor the situation </a:t>
            </a:r>
            <a:r>
              <a:rPr lang="en-US" sz="2400" b="1" dirty="0"/>
              <a:t>or </a:t>
            </a:r>
            <a:r>
              <a:rPr lang="en-GB" sz="2400" b="1" dirty="0"/>
              <a:t>state of the employee that is weather he is okay are feeling any stress</a:t>
            </a:r>
            <a:r>
              <a:rPr lang="en-US" sz="2400" b="1" dirty="0"/>
              <a:t> due to workload</a:t>
            </a:r>
            <a:r>
              <a:rPr lang="en-GB" sz="2400" b="1" dirty="0"/>
              <a:t> and according to </a:t>
            </a:r>
            <a:r>
              <a:rPr lang="en-US" sz="2400" b="1" dirty="0"/>
              <a:t>that </a:t>
            </a:r>
            <a:r>
              <a:rPr lang="en-GB" sz="2400" b="1" dirty="0"/>
              <a:t>Tasks will be allotted to the Employees</a:t>
            </a:r>
            <a:r>
              <a:rPr lang="en-US" sz="2400" b="1" dirty="0"/>
              <a:t>.</a:t>
            </a:r>
          </a:p>
          <a:p>
            <a:pPr algn="just"/>
            <a:r>
              <a:rPr lang="en-GB" sz="2400" b="1" dirty="0"/>
              <a:t>Sometimes employees can also check </a:t>
            </a:r>
            <a:r>
              <a:rPr lang="en-US" sz="2400" b="1" dirty="0"/>
              <a:t>their </a:t>
            </a:r>
            <a:r>
              <a:rPr lang="en-GB" sz="2400" b="1" dirty="0"/>
              <a:t>stress levels so they also can be the end users</a:t>
            </a:r>
            <a:endParaRPr lang="en-US" sz="2400" b="1" dirty="0"/>
          </a:p>
        </p:txBody>
      </p:sp>
      <p:sp>
        <p:nvSpPr>
          <p:cNvPr id="5" name="TextBox 4">
            <a:extLst>
              <a:ext uri="{FF2B5EF4-FFF2-40B4-BE49-F238E27FC236}">
                <a16:creationId xmlns:a16="http://schemas.microsoft.com/office/drawing/2014/main" id="{016192D2-0EDC-C59E-E707-AD543D16F11F}"/>
              </a:ext>
            </a:extLst>
          </p:cNvPr>
          <p:cNvSpPr txBox="1"/>
          <p:nvPr/>
        </p:nvSpPr>
        <p:spPr>
          <a:xfrm rot="10800000" flipV="1">
            <a:off x="472435" y="224880"/>
            <a:ext cx="7370227" cy="769441"/>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4400" b="1" dirty="0">
                <a:solidFill>
                  <a:schemeClr val="accent3"/>
                </a:solidFill>
                <a:latin typeface="+mj-lt"/>
              </a:rPr>
              <a:t>Who are the end users ? </a:t>
            </a:r>
            <a:endParaRPr lang="en-US" sz="4400" dirty="0"/>
          </a:p>
        </p:txBody>
      </p:sp>
      <p:pic>
        <p:nvPicPr>
          <p:cNvPr id="11" name="Picture 10">
            <a:extLst>
              <a:ext uri="{FF2B5EF4-FFF2-40B4-BE49-F238E27FC236}">
                <a16:creationId xmlns:a16="http://schemas.microsoft.com/office/drawing/2014/main" id="{7C997974-395C-3884-8032-4DA4DD130A66}"/>
              </a:ext>
            </a:extLst>
          </p:cNvPr>
          <p:cNvPicPr>
            <a:picLocks noChangeAspect="1"/>
          </p:cNvPicPr>
          <p:nvPr/>
        </p:nvPicPr>
        <p:blipFill>
          <a:blip r:embed="rId2"/>
          <a:stretch>
            <a:fillRect/>
          </a:stretch>
        </p:blipFill>
        <p:spPr>
          <a:xfrm>
            <a:off x="7521038" y="1290321"/>
            <a:ext cx="4735767" cy="3438896"/>
          </a:xfrm>
          <a:prstGeom prst="rect">
            <a:avLst/>
          </a:prstGeom>
        </p:spPr>
      </p:pic>
    </p:spTree>
    <p:extLst>
      <p:ext uri="{BB962C8B-B14F-4D97-AF65-F5344CB8AC3E}">
        <p14:creationId xmlns:p14="http://schemas.microsoft.com/office/powerpoint/2010/main" val="1837568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D423E-8FAC-8511-2053-B8491F43B52B}"/>
              </a:ext>
            </a:extLst>
          </p:cNvPr>
          <p:cNvSpPr>
            <a:spLocks noGrp="1"/>
          </p:cNvSpPr>
          <p:nvPr>
            <p:ph idx="1"/>
          </p:nvPr>
        </p:nvSpPr>
        <p:spPr>
          <a:xfrm>
            <a:off x="262142" y="1533373"/>
            <a:ext cx="8359839" cy="4651692"/>
          </a:xfrm>
        </p:spPr>
        <p:txBody>
          <a:bodyPr>
            <a:noAutofit/>
          </a:bodyPr>
          <a:lstStyle/>
          <a:p>
            <a:pPr algn="just"/>
            <a:r>
              <a:rPr lang="en-GB" sz="2400" b="1" dirty="0"/>
              <a:t>I sol</a:t>
            </a:r>
            <a:r>
              <a:rPr lang="en-US" sz="2400" b="1" dirty="0"/>
              <a:t>v</a:t>
            </a:r>
            <a:r>
              <a:rPr lang="en-GB" sz="2400" b="1" dirty="0"/>
              <a:t>e this problem by using </a:t>
            </a:r>
            <a:r>
              <a:rPr lang="en-GB" sz="2400" b="1" i="1" dirty="0">
                <a:solidFill>
                  <a:srgbClr val="FFFF00"/>
                </a:solidFill>
              </a:rPr>
              <a:t>ridge regression</a:t>
            </a:r>
            <a:r>
              <a:rPr lang="en-US" sz="2400" b="1" i="1" dirty="0">
                <a:solidFill>
                  <a:srgbClr val="FFFF00"/>
                </a:solidFill>
              </a:rPr>
              <a:t> </a:t>
            </a:r>
            <a:r>
              <a:rPr lang="en-GB" sz="2400" b="1" dirty="0"/>
              <a:t>technique in fact I used many ML algorithms but among</a:t>
            </a:r>
            <a:r>
              <a:rPr lang="en-US" sz="2400" b="1" dirty="0"/>
              <a:t> all of</a:t>
            </a:r>
            <a:r>
              <a:rPr lang="en-GB" sz="2400" b="1" dirty="0"/>
              <a:t> them this ridge regression gives me the best accuracy so I choose the ridge regression</a:t>
            </a:r>
            <a:endParaRPr lang="en-US" sz="2400" b="1" dirty="0"/>
          </a:p>
          <a:p>
            <a:pPr algn="just"/>
            <a:r>
              <a:rPr lang="en-GB" sz="2400" b="1" dirty="0"/>
              <a:t>By using this model I got an accuracy nearly 83% so the model can identify the </a:t>
            </a:r>
            <a:r>
              <a:rPr lang="en-US" sz="2400" b="1" dirty="0"/>
              <a:t>burnout </a:t>
            </a:r>
            <a:r>
              <a:rPr lang="en-GB" sz="2400" b="1" dirty="0"/>
              <a:t>values of new employees with high accuracy</a:t>
            </a:r>
            <a:endParaRPr lang="en-US" sz="2400" b="1" dirty="0"/>
          </a:p>
          <a:p>
            <a:pPr algn="just"/>
            <a:r>
              <a:rPr lang="en-US" sz="2400" b="1" dirty="0"/>
              <a:t>So</a:t>
            </a:r>
            <a:r>
              <a:rPr lang="en-GB" sz="2400" b="1" dirty="0"/>
              <a:t> the </a:t>
            </a:r>
            <a:r>
              <a:rPr lang="en-US" sz="2400" b="1" dirty="0"/>
              <a:t>end</a:t>
            </a:r>
            <a:r>
              <a:rPr lang="en-GB" sz="2400" b="1" dirty="0"/>
              <a:t> users simply give the attributes of the new employees to the model then it gives a value based on </a:t>
            </a:r>
            <a:r>
              <a:rPr lang="en-US" sz="2400" b="1" dirty="0"/>
              <a:t>that</a:t>
            </a:r>
            <a:r>
              <a:rPr lang="en-GB" sz="2400" b="1" dirty="0"/>
              <a:t> attributes which is the </a:t>
            </a:r>
            <a:r>
              <a:rPr lang="en-US" sz="2400" b="1" dirty="0"/>
              <a:t>burnout </a:t>
            </a:r>
            <a:r>
              <a:rPr lang="en-GB" sz="2400" b="1" dirty="0"/>
              <a:t>value of the employee</a:t>
            </a:r>
            <a:r>
              <a:rPr lang="en-US" sz="2400" b="1" dirty="0"/>
              <a:t>.</a:t>
            </a:r>
          </a:p>
        </p:txBody>
      </p:sp>
      <p:sp>
        <p:nvSpPr>
          <p:cNvPr id="5" name="TextBox 4">
            <a:extLst>
              <a:ext uri="{FF2B5EF4-FFF2-40B4-BE49-F238E27FC236}">
                <a16:creationId xmlns:a16="http://schemas.microsoft.com/office/drawing/2014/main" id="{4C4A0647-3B63-8064-FF15-799506813A37}"/>
              </a:ext>
            </a:extLst>
          </p:cNvPr>
          <p:cNvSpPr txBox="1"/>
          <p:nvPr/>
        </p:nvSpPr>
        <p:spPr>
          <a:xfrm rot="10800000" flipV="1">
            <a:off x="262142" y="224880"/>
            <a:ext cx="10017435" cy="769441"/>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4400" b="1" dirty="0">
                <a:solidFill>
                  <a:srgbClr val="FFC000"/>
                </a:solidFill>
              </a:rPr>
              <a:t>my</a:t>
            </a:r>
            <a:r>
              <a:rPr lang="en-GB" sz="4400" b="1" dirty="0">
                <a:solidFill>
                  <a:srgbClr val="FFC000"/>
                </a:solidFill>
              </a:rPr>
              <a:t> solution and its value proportion</a:t>
            </a:r>
            <a:endParaRPr lang="en-US" sz="4400" dirty="0">
              <a:solidFill>
                <a:srgbClr val="FFC000"/>
              </a:solidFill>
            </a:endParaRPr>
          </a:p>
        </p:txBody>
      </p:sp>
      <p:pic>
        <p:nvPicPr>
          <p:cNvPr id="17" name="Picture 16">
            <a:extLst>
              <a:ext uri="{FF2B5EF4-FFF2-40B4-BE49-F238E27FC236}">
                <a16:creationId xmlns:a16="http://schemas.microsoft.com/office/drawing/2014/main" id="{9AF32099-DD86-D4AE-A95F-D84409884A61}"/>
              </a:ext>
            </a:extLst>
          </p:cNvPr>
          <p:cNvPicPr>
            <a:picLocks noChangeAspect="1"/>
          </p:cNvPicPr>
          <p:nvPr/>
        </p:nvPicPr>
        <p:blipFill>
          <a:blip r:embed="rId2"/>
          <a:stretch>
            <a:fillRect/>
          </a:stretch>
        </p:blipFill>
        <p:spPr>
          <a:xfrm>
            <a:off x="8290389" y="1279333"/>
            <a:ext cx="3978376" cy="4299334"/>
          </a:xfrm>
          <a:prstGeom prst="rect">
            <a:avLst/>
          </a:prstGeom>
        </p:spPr>
      </p:pic>
    </p:spTree>
    <p:extLst>
      <p:ext uri="{BB962C8B-B14F-4D97-AF65-F5344CB8AC3E}">
        <p14:creationId xmlns:p14="http://schemas.microsoft.com/office/powerpoint/2010/main" val="9324766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96B0E-FF60-C7C7-8B56-FC4B000CECA8}"/>
              </a:ext>
            </a:extLst>
          </p:cNvPr>
          <p:cNvSpPr>
            <a:spLocks noGrp="1"/>
          </p:cNvSpPr>
          <p:nvPr>
            <p:ph idx="1"/>
          </p:nvPr>
        </p:nvSpPr>
        <p:spPr>
          <a:xfrm>
            <a:off x="225032" y="1744188"/>
            <a:ext cx="9126786" cy="5207825"/>
          </a:xfrm>
        </p:spPr>
        <p:txBody>
          <a:bodyPr>
            <a:normAutofit/>
          </a:bodyPr>
          <a:lstStyle/>
          <a:p>
            <a:r>
              <a:rPr lang="en-GB" sz="2400" b="1" dirty="0"/>
              <a:t>I have done </a:t>
            </a:r>
            <a:r>
              <a:rPr lang="en-US" sz="2400" b="1" dirty="0"/>
              <a:t>2 </a:t>
            </a:r>
            <a:r>
              <a:rPr lang="en-GB" sz="2400" b="1" dirty="0"/>
              <a:t>major customisations in this project</a:t>
            </a:r>
            <a:endParaRPr lang="en-US" sz="2400" b="1" dirty="0"/>
          </a:p>
          <a:p>
            <a:r>
              <a:rPr lang="en-US" sz="2400" b="1" i="1" dirty="0">
                <a:solidFill>
                  <a:schemeClr val="accent3"/>
                </a:solidFill>
              </a:rPr>
              <a:t>1.</a:t>
            </a:r>
            <a:r>
              <a:rPr lang="en-GB" sz="2400" b="1" i="1" u="sng" dirty="0">
                <a:solidFill>
                  <a:schemeClr val="accent3"/>
                </a:solidFill>
              </a:rPr>
              <a:t>Pre-processing of data</a:t>
            </a:r>
            <a:r>
              <a:rPr lang="en-US" sz="2400" b="1" i="1" dirty="0">
                <a:solidFill>
                  <a:schemeClr val="accent3"/>
                </a:solidFill>
              </a:rPr>
              <a:t> :</a:t>
            </a:r>
          </a:p>
          <a:p>
            <a:pPr marL="0" indent="0">
              <a:buNone/>
            </a:pPr>
            <a:endParaRPr lang="en-US" sz="2400" b="1" dirty="0"/>
          </a:p>
        </p:txBody>
      </p:sp>
      <p:sp>
        <p:nvSpPr>
          <p:cNvPr id="5" name="TextBox 4">
            <a:extLst>
              <a:ext uri="{FF2B5EF4-FFF2-40B4-BE49-F238E27FC236}">
                <a16:creationId xmlns:a16="http://schemas.microsoft.com/office/drawing/2014/main" id="{07AEE009-EEC3-A2BC-2E8A-3AB0949373D0}"/>
              </a:ext>
            </a:extLst>
          </p:cNvPr>
          <p:cNvSpPr txBox="1"/>
          <p:nvPr/>
        </p:nvSpPr>
        <p:spPr>
          <a:xfrm rot="10800000" flipV="1">
            <a:off x="225031" y="170839"/>
            <a:ext cx="10017435" cy="1446550"/>
          </a:xfrm>
          <a:prstGeom prst="rect">
            <a:avLst/>
          </a:prstGeom>
          <a:ln>
            <a:solidFill>
              <a:schemeClr val="accent3"/>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GB" sz="4400" b="1" dirty="0">
                <a:solidFill>
                  <a:srgbClr val="FFC000"/>
                </a:solidFill>
              </a:rPr>
              <a:t>how did I customise the project and make it my own</a:t>
            </a:r>
            <a:r>
              <a:rPr lang="en-US" sz="4400" b="1" dirty="0">
                <a:solidFill>
                  <a:srgbClr val="FFC000"/>
                </a:solidFill>
              </a:rPr>
              <a:t> </a:t>
            </a:r>
          </a:p>
        </p:txBody>
      </p:sp>
      <p:sp>
        <p:nvSpPr>
          <p:cNvPr id="8" name="TextBox 7">
            <a:extLst>
              <a:ext uri="{FF2B5EF4-FFF2-40B4-BE49-F238E27FC236}">
                <a16:creationId xmlns:a16="http://schemas.microsoft.com/office/drawing/2014/main" id="{35043AF8-F73B-E407-B15E-EFAC3E5543B4}"/>
              </a:ext>
            </a:extLst>
          </p:cNvPr>
          <p:cNvSpPr txBox="1"/>
          <p:nvPr/>
        </p:nvSpPr>
        <p:spPr>
          <a:xfrm>
            <a:off x="615205" y="2890156"/>
            <a:ext cx="10332359" cy="3970318"/>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removing </a:t>
            </a:r>
            <a:r>
              <a:rPr lang="en-GB" sz="2400" b="1" dirty="0"/>
              <a:t>the duplicate rows</a:t>
            </a:r>
            <a:r>
              <a:rPr lang="en-US" sz="2400" b="1" dirty="0"/>
              <a:t> </a:t>
            </a:r>
            <a:r>
              <a:rPr lang="en-GB" sz="2400" b="1" dirty="0"/>
              <a:t>In the dataset</a:t>
            </a:r>
            <a:r>
              <a:rPr lang="en-US" sz="2400" b="1" dirty="0"/>
              <a:t> (if present)</a:t>
            </a:r>
            <a:r>
              <a:rPr lang="en-GB" sz="2400" b="1" dirty="0"/>
              <a:t> </a:t>
            </a:r>
            <a:endParaRPr lang="en-US" sz="2400" b="1" dirty="0"/>
          </a:p>
          <a:p>
            <a:pPr algn="l"/>
            <a:endParaRPr lang="en-US" b="1" dirty="0"/>
          </a:p>
          <a:p>
            <a:pPr algn="l"/>
            <a:endParaRPr lang="en-US" b="1" dirty="0"/>
          </a:p>
          <a:p>
            <a:pPr algn="l"/>
            <a:endParaRPr lang="en-US" b="1" dirty="0"/>
          </a:p>
          <a:p>
            <a:pPr algn="l"/>
            <a:endParaRPr lang="en-US" b="1" dirty="0"/>
          </a:p>
          <a:p>
            <a:pPr algn="l"/>
            <a:endParaRPr lang="en-US" sz="2400" b="1" dirty="0"/>
          </a:p>
          <a:p>
            <a:pPr marL="285750" indent="-285750" algn="l">
              <a:buFont typeface="Arial" panose="020B0604020202020204" pitchFamily="34" charset="0"/>
              <a:buChar char="•"/>
            </a:pPr>
            <a:r>
              <a:rPr lang="en-GB" sz="2400" b="1" dirty="0"/>
              <a:t>Filling the </a:t>
            </a:r>
            <a:r>
              <a:rPr lang="en-US" sz="2400" b="1" dirty="0"/>
              <a:t>null </a:t>
            </a:r>
            <a:r>
              <a:rPr lang="en-GB" sz="2400" b="1" dirty="0"/>
              <a:t> values with mean value of the attributes</a:t>
            </a:r>
            <a:endParaRPr lang="en-US" sz="2400" b="1"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algn="l"/>
            <a:endParaRPr lang="en-US" dirty="0"/>
          </a:p>
          <a:p>
            <a:pPr algn="l"/>
            <a:endParaRPr lang="en-US" dirty="0"/>
          </a:p>
          <a:p>
            <a:pPr algn="l"/>
            <a:endParaRPr lang="en-US" dirty="0"/>
          </a:p>
        </p:txBody>
      </p:sp>
      <p:pic>
        <p:nvPicPr>
          <p:cNvPr id="12" name="Picture 12">
            <a:extLst>
              <a:ext uri="{FF2B5EF4-FFF2-40B4-BE49-F238E27FC236}">
                <a16:creationId xmlns:a16="http://schemas.microsoft.com/office/drawing/2014/main" id="{FDAA0AD2-7778-F0F4-AB43-3DFAC3AE0DEC}"/>
              </a:ext>
            </a:extLst>
          </p:cNvPr>
          <p:cNvPicPr>
            <a:picLocks noChangeAspect="1"/>
          </p:cNvPicPr>
          <p:nvPr/>
        </p:nvPicPr>
        <p:blipFill>
          <a:blip r:embed="rId2"/>
          <a:stretch>
            <a:fillRect/>
          </a:stretch>
        </p:blipFill>
        <p:spPr>
          <a:xfrm>
            <a:off x="918688" y="5309397"/>
            <a:ext cx="8128000" cy="137776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4" name="Picture 12">
            <a:extLst>
              <a:ext uri="{FF2B5EF4-FFF2-40B4-BE49-F238E27FC236}">
                <a16:creationId xmlns:a16="http://schemas.microsoft.com/office/drawing/2014/main" id="{1F1669E4-E859-2977-DF1C-473487320D07}"/>
              </a:ext>
            </a:extLst>
          </p:cNvPr>
          <p:cNvPicPr>
            <a:picLocks noChangeAspect="1"/>
          </p:cNvPicPr>
          <p:nvPr/>
        </p:nvPicPr>
        <p:blipFill>
          <a:blip r:embed="rId3"/>
          <a:srcRect/>
          <a:stretch/>
        </p:blipFill>
        <p:spPr>
          <a:xfrm>
            <a:off x="918688" y="3494389"/>
            <a:ext cx="8128000" cy="108956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69504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38DF6-EB0D-A05A-84F9-237EB65187E2}"/>
              </a:ext>
            </a:extLst>
          </p:cNvPr>
          <p:cNvSpPr>
            <a:spLocks noGrp="1"/>
          </p:cNvSpPr>
          <p:nvPr>
            <p:ph idx="1"/>
          </p:nvPr>
        </p:nvSpPr>
        <p:spPr>
          <a:xfrm>
            <a:off x="249773" y="333470"/>
            <a:ext cx="8946541" cy="4195481"/>
          </a:xfrm>
        </p:spPr>
        <p:txBody>
          <a:bodyPr/>
          <a:lstStyle/>
          <a:p>
            <a:pPr marL="0" indent="0">
              <a:buNone/>
            </a:pPr>
            <a:r>
              <a:rPr lang="en-US" dirty="0"/>
              <a:t>        </a:t>
            </a:r>
          </a:p>
        </p:txBody>
      </p:sp>
      <p:sp>
        <p:nvSpPr>
          <p:cNvPr id="5" name="TextBox 4">
            <a:extLst>
              <a:ext uri="{FF2B5EF4-FFF2-40B4-BE49-F238E27FC236}">
                <a16:creationId xmlns:a16="http://schemas.microsoft.com/office/drawing/2014/main" id="{30C62F29-5757-0857-1D16-E7A60843B89F}"/>
              </a:ext>
            </a:extLst>
          </p:cNvPr>
          <p:cNvSpPr txBox="1"/>
          <p:nvPr/>
        </p:nvSpPr>
        <p:spPr>
          <a:xfrm>
            <a:off x="562840" y="333470"/>
            <a:ext cx="7217971" cy="461665"/>
          </a:xfrm>
          <a:prstGeom prst="rect">
            <a:avLst/>
          </a:prstGeom>
          <a:noFill/>
        </p:spPr>
        <p:txBody>
          <a:bodyPr wrap="square">
            <a:spAutoFit/>
          </a:bodyPr>
          <a:lstStyle/>
          <a:p>
            <a:pPr marL="285750" indent="-285750">
              <a:buFont typeface="Arial" panose="020B0604020202020204" pitchFamily="34" charset="0"/>
              <a:buChar char="•"/>
            </a:pPr>
            <a:r>
              <a:rPr lang="en-GB" sz="2400" b="1" dirty="0"/>
              <a:t>Changing the data types of the attributes</a:t>
            </a:r>
            <a:endParaRPr lang="en-US" sz="2400" b="1" dirty="0"/>
          </a:p>
        </p:txBody>
      </p:sp>
      <p:pic>
        <p:nvPicPr>
          <p:cNvPr id="9" name="Picture 12">
            <a:extLst>
              <a:ext uri="{FF2B5EF4-FFF2-40B4-BE49-F238E27FC236}">
                <a16:creationId xmlns:a16="http://schemas.microsoft.com/office/drawing/2014/main" id="{82E98A1C-61E8-AB87-4554-FE3A472659CD}"/>
              </a:ext>
            </a:extLst>
          </p:cNvPr>
          <p:cNvPicPr>
            <a:picLocks noChangeAspect="1"/>
          </p:cNvPicPr>
          <p:nvPr/>
        </p:nvPicPr>
        <p:blipFill>
          <a:blip r:embed="rId2"/>
          <a:srcRect/>
          <a:stretch/>
        </p:blipFill>
        <p:spPr>
          <a:xfrm>
            <a:off x="757876" y="983301"/>
            <a:ext cx="8128000" cy="18451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10">
            <a:extLst>
              <a:ext uri="{FF2B5EF4-FFF2-40B4-BE49-F238E27FC236}">
                <a16:creationId xmlns:a16="http://schemas.microsoft.com/office/drawing/2014/main" id="{1DE7BEAF-0110-8158-03DC-99B862703DE1}"/>
              </a:ext>
            </a:extLst>
          </p:cNvPr>
          <p:cNvPicPr>
            <a:picLocks noChangeAspect="1"/>
          </p:cNvPicPr>
          <p:nvPr/>
        </p:nvPicPr>
        <p:blipFill>
          <a:blip r:embed="rId3"/>
          <a:stretch>
            <a:fillRect/>
          </a:stretch>
        </p:blipFill>
        <p:spPr>
          <a:xfrm>
            <a:off x="757876" y="3108960"/>
            <a:ext cx="8128000" cy="74224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1">
            <a:extLst>
              <a:ext uri="{FF2B5EF4-FFF2-40B4-BE49-F238E27FC236}">
                <a16:creationId xmlns:a16="http://schemas.microsoft.com/office/drawing/2014/main" id="{D247EECD-A270-5C28-19B2-5486E05CBE57}"/>
              </a:ext>
            </a:extLst>
          </p:cNvPr>
          <p:cNvPicPr>
            <a:picLocks noChangeAspect="1"/>
          </p:cNvPicPr>
          <p:nvPr/>
        </p:nvPicPr>
        <p:blipFill>
          <a:blip r:embed="rId4"/>
          <a:stretch>
            <a:fillRect/>
          </a:stretch>
        </p:blipFill>
        <p:spPr>
          <a:xfrm>
            <a:off x="757876" y="4084131"/>
            <a:ext cx="8128000" cy="217063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3" name="Picture 12">
            <a:extLst>
              <a:ext uri="{FF2B5EF4-FFF2-40B4-BE49-F238E27FC236}">
                <a16:creationId xmlns:a16="http://schemas.microsoft.com/office/drawing/2014/main" id="{ED9C7C09-9CB4-D3F1-1784-AF2D52C86973}"/>
              </a:ext>
            </a:extLst>
          </p:cNvPr>
          <p:cNvPicPr>
            <a:picLocks noChangeAspect="1"/>
          </p:cNvPicPr>
          <p:nvPr/>
        </p:nvPicPr>
        <p:blipFill>
          <a:blip r:embed="rId5"/>
          <a:stretch>
            <a:fillRect/>
          </a:stretch>
        </p:blipFill>
        <p:spPr>
          <a:xfrm>
            <a:off x="9086373" y="2052153"/>
            <a:ext cx="2855854" cy="2855854"/>
          </a:xfrm>
          <a:prstGeom prst="rect">
            <a:avLst/>
          </a:prstGeom>
        </p:spPr>
      </p:pic>
    </p:spTree>
    <p:extLst>
      <p:ext uri="{BB962C8B-B14F-4D97-AF65-F5344CB8AC3E}">
        <p14:creationId xmlns:p14="http://schemas.microsoft.com/office/powerpoint/2010/main" val="151241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6AA04-C7A2-CC15-FD3A-4D16AA0FE51C}"/>
              </a:ext>
            </a:extLst>
          </p:cNvPr>
          <p:cNvSpPr>
            <a:spLocks noGrp="1"/>
          </p:cNvSpPr>
          <p:nvPr>
            <p:ph idx="1"/>
          </p:nvPr>
        </p:nvSpPr>
        <p:spPr>
          <a:xfrm>
            <a:off x="346088" y="283990"/>
            <a:ext cx="5496894" cy="6185588"/>
          </a:xfrm>
        </p:spPr>
        <p:txBody>
          <a:bodyPr>
            <a:normAutofit/>
          </a:bodyPr>
          <a:lstStyle/>
          <a:p>
            <a:pPr algn="just"/>
            <a:r>
              <a:rPr lang="en-US" sz="2400" b="1" i="1" dirty="0">
                <a:solidFill>
                  <a:srgbClr val="FFC000"/>
                </a:solidFill>
              </a:rPr>
              <a:t>2.</a:t>
            </a:r>
            <a:r>
              <a:rPr lang="en-GB" sz="2400" b="1" i="1" u="sng" dirty="0">
                <a:solidFill>
                  <a:srgbClr val="FFC000"/>
                </a:solidFill>
              </a:rPr>
              <a:t>Removing unwanted attributes</a:t>
            </a:r>
            <a:r>
              <a:rPr lang="en-US" sz="2400" b="1" i="1" dirty="0">
                <a:solidFill>
                  <a:srgbClr val="FFC000"/>
                </a:solidFill>
              </a:rPr>
              <a:t>:</a:t>
            </a:r>
            <a:endParaRPr lang="en-US" sz="2400" b="1" i="1" u="sng" dirty="0">
              <a:solidFill>
                <a:srgbClr val="FFC000"/>
              </a:solidFill>
            </a:endParaRPr>
          </a:p>
          <a:p>
            <a:pPr marL="0" indent="0" algn="just">
              <a:buNone/>
            </a:pPr>
            <a:r>
              <a:rPr lang="en-GB" sz="2400" b="1" dirty="0"/>
              <a:t>By observing this correlation heat map we can say that </a:t>
            </a:r>
            <a:r>
              <a:rPr lang="en-US" sz="2400" b="1" dirty="0"/>
              <a:t>burnout </a:t>
            </a:r>
            <a:r>
              <a:rPr lang="en-GB" sz="2400" b="1" dirty="0"/>
              <a:t>value is highly correlated with </a:t>
            </a:r>
            <a:r>
              <a:rPr lang="en-GB" sz="2400" b="1" i="1" dirty="0">
                <a:solidFill>
                  <a:srgbClr val="00B050"/>
                </a:solidFill>
              </a:rPr>
              <a:t>designation</a:t>
            </a:r>
            <a:r>
              <a:rPr lang="en-US" sz="2400" b="1" i="1" dirty="0">
                <a:solidFill>
                  <a:srgbClr val="00B050"/>
                </a:solidFill>
              </a:rPr>
              <a:t>,</a:t>
            </a:r>
            <a:r>
              <a:rPr lang="en-GB" sz="2400" b="1" i="1" dirty="0">
                <a:solidFill>
                  <a:srgbClr val="00B050"/>
                </a:solidFill>
              </a:rPr>
              <a:t> resource allocation</a:t>
            </a:r>
            <a:r>
              <a:rPr lang="en-US" sz="2400" b="1" i="1" dirty="0">
                <a:solidFill>
                  <a:srgbClr val="00B050"/>
                </a:solidFill>
              </a:rPr>
              <a:t>,</a:t>
            </a:r>
            <a:r>
              <a:rPr lang="en-GB" sz="2400" b="1" i="1" dirty="0">
                <a:solidFill>
                  <a:srgbClr val="00B050"/>
                </a:solidFill>
              </a:rPr>
              <a:t> </a:t>
            </a:r>
            <a:r>
              <a:rPr lang="en-US" sz="2400" b="1" i="1" dirty="0">
                <a:solidFill>
                  <a:srgbClr val="00B050"/>
                </a:solidFill>
              </a:rPr>
              <a:t>and </a:t>
            </a:r>
            <a:r>
              <a:rPr lang="en-GB" sz="2400" b="1" i="1" dirty="0">
                <a:solidFill>
                  <a:srgbClr val="00B050"/>
                </a:solidFill>
              </a:rPr>
              <a:t>mental fatigue</a:t>
            </a:r>
            <a:r>
              <a:rPr lang="en-GB" sz="2400" b="1" dirty="0"/>
              <a:t> score attributes remaining all attributes are less co related positively or negatively with the Burnout value so they didn’t show much affect on the burnout value so we can remove </a:t>
            </a:r>
            <a:r>
              <a:rPr lang="en-US" sz="2400" b="1" i="1" dirty="0">
                <a:solidFill>
                  <a:schemeClr val="accent1">
                    <a:lumMod val="60000"/>
                    <a:lumOff val="40000"/>
                  </a:schemeClr>
                </a:solidFill>
              </a:rPr>
              <a:t>date of joing,gender, company type</a:t>
            </a:r>
            <a:r>
              <a:rPr lang="en-US" sz="2400" b="1" dirty="0"/>
              <a:t> and </a:t>
            </a:r>
            <a:r>
              <a:rPr lang="en-US" sz="2400" b="1" dirty="0">
                <a:solidFill>
                  <a:schemeClr val="accent1">
                    <a:lumMod val="60000"/>
                    <a:lumOff val="40000"/>
                  </a:schemeClr>
                </a:solidFill>
              </a:rPr>
              <a:t>WFH setup </a:t>
            </a:r>
            <a:r>
              <a:rPr lang="en-US" sz="2400" b="1" dirty="0">
                <a:solidFill>
                  <a:srgbClr val="C00000"/>
                </a:solidFill>
              </a:rPr>
              <a:t> </a:t>
            </a:r>
            <a:r>
              <a:rPr lang="en-GB" sz="2400" b="1" dirty="0"/>
              <a:t>attributes</a:t>
            </a:r>
            <a:r>
              <a:rPr lang="en-US" sz="2400" b="1" dirty="0"/>
              <a:t>.</a:t>
            </a:r>
            <a:r>
              <a:rPr lang="en-GB" sz="2400" b="1" dirty="0">
                <a:solidFill>
                  <a:schemeClr val="accent1">
                    <a:lumMod val="60000"/>
                    <a:lumOff val="40000"/>
                  </a:schemeClr>
                </a:solidFill>
              </a:rPr>
              <a:t>Employee</a:t>
            </a:r>
            <a:r>
              <a:rPr lang="en-US" sz="2400" b="1" dirty="0">
                <a:solidFill>
                  <a:schemeClr val="accent1">
                    <a:lumMod val="60000"/>
                    <a:lumOff val="40000"/>
                  </a:schemeClr>
                </a:solidFill>
              </a:rPr>
              <a:t> ID</a:t>
            </a:r>
            <a:r>
              <a:rPr lang="en-US" sz="2400" b="1" dirty="0"/>
              <a:t> Is </a:t>
            </a:r>
            <a:r>
              <a:rPr lang="en-GB" sz="2400" b="1" dirty="0"/>
              <a:t>just an Unique Identification but it didn’t have any relation with Burnout value so</a:t>
            </a:r>
            <a:r>
              <a:rPr lang="en-US" sz="2400" b="1" dirty="0"/>
              <a:t> I </a:t>
            </a:r>
            <a:r>
              <a:rPr lang="en-GB" sz="2400" b="1" dirty="0"/>
              <a:t>removed it</a:t>
            </a:r>
            <a:r>
              <a:rPr lang="en-US" sz="2400" b="1" dirty="0"/>
              <a:t>. </a:t>
            </a:r>
          </a:p>
        </p:txBody>
      </p:sp>
      <p:pic>
        <p:nvPicPr>
          <p:cNvPr id="2" name="Picture 3">
            <a:extLst>
              <a:ext uri="{FF2B5EF4-FFF2-40B4-BE49-F238E27FC236}">
                <a16:creationId xmlns:a16="http://schemas.microsoft.com/office/drawing/2014/main" id="{368C3834-F1D1-0E39-6EE5-B4990C8998C4}"/>
              </a:ext>
            </a:extLst>
          </p:cNvPr>
          <p:cNvPicPr>
            <a:picLocks noChangeAspect="1"/>
          </p:cNvPicPr>
          <p:nvPr/>
        </p:nvPicPr>
        <p:blipFill>
          <a:blip r:embed="rId2"/>
          <a:stretch>
            <a:fillRect/>
          </a:stretch>
        </p:blipFill>
        <p:spPr>
          <a:xfrm>
            <a:off x="6096000" y="719666"/>
            <a:ext cx="5749912" cy="574991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094466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BAGADI SAI SATYAM</dc:creator>
  <cp:lastModifiedBy>BAGADI SAI SATYAM</cp:lastModifiedBy>
  <cp:revision>23</cp:revision>
  <dcterms:created xsi:type="dcterms:W3CDTF">2023-07-15T09:30:15Z</dcterms:created>
  <dcterms:modified xsi:type="dcterms:W3CDTF">2023-07-23T06:24:59Z</dcterms:modified>
</cp:coreProperties>
</file>