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1" r:id="rId6"/>
    <p:sldId id="256"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D1434CA-B854-4045-B3D1-41DDB8ABD22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00E55C-ED4E-4108-86EC-1E134E59AA94}" type="slidenum">
              <a:rPr lang="en-IN" smtClean="0"/>
              <a:t>‹#›</a:t>
            </a:fld>
            <a:endParaRPr lang="en-IN"/>
          </a:p>
        </p:txBody>
      </p:sp>
    </p:spTree>
    <p:extLst>
      <p:ext uri="{BB962C8B-B14F-4D97-AF65-F5344CB8AC3E}">
        <p14:creationId xmlns:p14="http://schemas.microsoft.com/office/powerpoint/2010/main" val="2673514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1434CA-B854-4045-B3D1-41DDB8ABD22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00E55C-ED4E-4108-86EC-1E134E59AA94}" type="slidenum">
              <a:rPr lang="en-IN" smtClean="0"/>
              <a:t>‹#›</a:t>
            </a:fld>
            <a:endParaRPr lang="en-IN"/>
          </a:p>
        </p:txBody>
      </p:sp>
    </p:spTree>
    <p:extLst>
      <p:ext uri="{BB962C8B-B14F-4D97-AF65-F5344CB8AC3E}">
        <p14:creationId xmlns:p14="http://schemas.microsoft.com/office/powerpoint/2010/main" val="3640786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1434CA-B854-4045-B3D1-41DDB8ABD22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00E55C-ED4E-4108-86EC-1E134E59AA94}" type="slidenum">
              <a:rPr lang="en-IN" smtClean="0"/>
              <a:t>‹#›</a:t>
            </a:fld>
            <a:endParaRPr lang="en-IN"/>
          </a:p>
        </p:txBody>
      </p:sp>
    </p:spTree>
    <p:extLst>
      <p:ext uri="{BB962C8B-B14F-4D97-AF65-F5344CB8AC3E}">
        <p14:creationId xmlns:p14="http://schemas.microsoft.com/office/powerpoint/2010/main" val="167613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D1434CA-B854-4045-B3D1-41DDB8ABD22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00E55C-ED4E-4108-86EC-1E134E59AA94}" type="slidenum">
              <a:rPr lang="en-IN" smtClean="0"/>
              <a:t>‹#›</a:t>
            </a:fld>
            <a:endParaRPr lang="en-IN"/>
          </a:p>
        </p:txBody>
      </p:sp>
    </p:spTree>
    <p:extLst>
      <p:ext uri="{BB962C8B-B14F-4D97-AF65-F5344CB8AC3E}">
        <p14:creationId xmlns:p14="http://schemas.microsoft.com/office/powerpoint/2010/main" val="3691174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1434CA-B854-4045-B3D1-41DDB8ABD227}"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00E55C-ED4E-4108-86EC-1E134E59AA94}" type="slidenum">
              <a:rPr lang="en-IN" smtClean="0"/>
              <a:t>‹#›</a:t>
            </a:fld>
            <a:endParaRPr lang="en-IN"/>
          </a:p>
        </p:txBody>
      </p:sp>
    </p:spTree>
    <p:extLst>
      <p:ext uri="{BB962C8B-B14F-4D97-AF65-F5344CB8AC3E}">
        <p14:creationId xmlns:p14="http://schemas.microsoft.com/office/powerpoint/2010/main" val="385455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D1434CA-B854-4045-B3D1-41DDB8ABD227}"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00E55C-ED4E-4108-86EC-1E134E59AA94}" type="slidenum">
              <a:rPr lang="en-IN" smtClean="0"/>
              <a:t>‹#›</a:t>
            </a:fld>
            <a:endParaRPr lang="en-IN"/>
          </a:p>
        </p:txBody>
      </p:sp>
    </p:spTree>
    <p:extLst>
      <p:ext uri="{BB962C8B-B14F-4D97-AF65-F5344CB8AC3E}">
        <p14:creationId xmlns:p14="http://schemas.microsoft.com/office/powerpoint/2010/main" val="3705322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D1434CA-B854-4045-B3D1-41DDB8ABD227}"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00E55C-ED4E-4108-86EC-1E134E59AA94}" type="slidenum">
              <a:rPr lang="en-IN" smtClean="0"/>
              <a:t>‹#›</a:t>
            </a:fld>
            <a:endParaRPr lang="en-IN"/>
          </a:p>
        </p:txBody>
      </p:sp>
    </p:spTree>
    <p:extLst>
      <p:ext uri="{BB962C8B-B14F-4D97-AF65-F5344CB8AC3E}">
        <p14:creationId xmlns:p14="http://schemas.microsoft.com/office/powerpoint/2010/main" val="1442492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D1434CA-B854-4045-B3D1-41DDB8ABD227}"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00E55C-ED4E-4108-86EC-1E134E59AA94}" type="slidenum">
              <a:rPr lang="en-IN" smtClean="0"/>
              <a:t>‹#›</a:t>
            </a:fld>
            <a:endParaRPr lang="en-IN"/>
          </a:p>
        </p:txBody>
      </p:sp>
    </p:spTree>
    <p:extLst>
      <p:ext uri="{BB962C8B-B14F-4D97-AF65-F5344CB8AC3E}">
        <p14:creationId xmlns:p14="http://schemas.microsoft.com/office/powerpoint/2010/main" val="318673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1434CA-B854-4045-B3D1-41DDB8ABD227}"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00E55C-ED4E-4108-86EC-1E134E59AA94}" type="slidenum">
              <a:rPr lang="en-IN" smtClean="0"/>
              <a:t>‹#›</a:t>
            </a:fld>
            <a:endParaRPr lang="en-IN"/>
          </a:p>
        </p:txBody>
      </p:sp>
    </p:spTree>
    <p:extLst>
      <p:ext uri="{BB962C8B-B14F-4D97-AF65-F5344CB8AC3E}">
        <p14:creationId xmlns:p14="http://schemas.microsoft.com/office/powerpoint/2010/main" val="164887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1434CA-B854-4045-B3D1-41DDB8ABD227}"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00E55C-ED4E-4108-86EC-1E134E59AA94}" type="slidenum">
              <a:rPr lang="en-IN" smtClean="0"/>
              <a:t>‹#›</a:t>
            </a:fld>
            <a:endParaRPr lang="en-IN"/>
          </a:p>
        </p:txBody>
      </p:sp>
    </p:spTree>
    <p:extLst>
      <p:ext uri="{BB962C8B-B14F-4D97-AF65-F5344CB8AC3E}">
        <p14:creationId xmlns:p14="http://schemas.microsoft.com/office/powerpoint/2010/main" val="160229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1434CA-B854-4045-B3D1-41DDB8ABD227}"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00E55C-ED4E-4108-86EC-1E134E59AA94}" type="slidenum">
              <a:rPr lang="en-IN" smtClean="0"/>
              <a:t>‹#›</a:t>
            </a:fld>
            <a:endParaRPr lang="en-IN"/>
          </a:p>
        </p:txBody>
      </p:sp>
    </p:spTree>
    <p:extLst>
      <p:ext uri="{BB962C8B-B14F-4D97-AF65-F5344CB8AC3E}">
        <p14:creationId xmlns:p14="http://schemas.microsoft.com/office/powerpoint/2010/main" val="3716727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434CA-B854-4045-B3D1-41DDB8ABD227}" type="datetimeFigureOut">
              <a:rPr lang="en-IN" smtClean="0"/>
              <a:t>15-07-2024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0E55C-ED4E-4108-86EC-1E134E59AA94}" type="slidenum">
              <a:rPr lang="en-IN" smtClean="0"/>
              <a:t>‹#›</a:t>
            </a:fld>
            <a:endParaRPr lang="en-IN"/>
          </a:p>
        </p:txBody>
      </p:sp>
    </p:spTree>
    <p:extLst>
      <p:ext uri="{BB962C8B-B14F-4D97-AF65-F5344CB8AC3E}">
        <p14:creationId xmlns:p14="http://schemas.microsoft.com/office/powerpoint/2010/main" val="3023162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101" y="397853"/>
            <a:ext cx="10515600" cy="976565"/>
          </a:xfrm>
        </p:spPr>
        <p:txBody>
          <a:bodyPr>
            <a:normAutofit/>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3101" y="1620526"/>
            <a:ext cx="10515600" cy="4351338"/>
          </a:xfrm>
        </p:spPr>
        <p:txBody>
          <a:bodyPr>
            <a:normAutofit lnSpcReduction="10000"/>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Vehicle Movement Analysis and Insight Generation in a College Campus Using Edge AI</a:t>
            </a:r>
            <a:endParaRPr lang="en-IN"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main goal of this project is to create an Edge AI-driven system to analyze vehicle traffic on and off a college campus using images from cameras that capture vehicle photos and license plates. The system should offer insights into vehicle movement trends parking space usage, and verify vehicles against a list of authorized vehicles.</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The challenge is to develop a solution that can detect the timing, images, and license plates of the vehicles from a dataset that we have given.</a:t>
            </a:r>
            <a:endParaRPr lang="en-IN" dirty="0">
              <a:latin typeface="Times New Roman" panose="02020603050405020304" pitchFamily="18" charset="0"/>
              <a:cs typeface="Times New Roman" panose="02020603050405020304" pitchFamily="18" charset="0"/>
            </a:endParaRPr>
          </a:p>
          <a:p>
            <a:endParaRPr lang="en-IN" dirty="0"/>
          </a:p>
        </p:txBody>
      </p:sp>
      <p:sp>
        <p:nvSpPr>
          <p:cNvPr id="5" name="Rectangle 4"/>
          <p:cNvSpPr/>
          <p:nvPr/>
        </p:nvSpPr>
        <p:spPr>
          <a:xfrm>
            <a:off x="11989750" y="2922662"/>
            <a:ext cx="202250" cy="393533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0"/>
            <a:ext cx="2785929" cy="18800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3344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05" y="337239"/>
            <a:ext cx="10515600" cy="933836"/>
          </a:xfrm>
        </p:spPr>
        <p:txBody>
          <a:bodyPr/>
          <a:lstStyle/>
          <a:p>
            <a:r>
              <a:rPr lang="en-IN" b="1" dirty="0">
                <a:latin typeface="Times New Roman" panose="02020603050405020304" pitchFamily="18" charset="0"/>
                <a:cs typeface="Times New Roman" panose="02020603050405020304" pitchFamily="18" charset="0"/>
              </a:rPr>
              <a:t>SOLUTION OVERVIEW</a:t>
            </a:r>
          </a:p>
        </p:txBody>
      </p:sp>
      <p:sp>
        <p:nvSpPr>
          <p:cNvPr id="3" name="Content Placeholder 2"/>
          <p:cNvSpPr>
            <a:spLocks noGrp="1"/>
          </p:cNvSpPr>
          <p:nvPr>
            <p:ph idx="1"/>
          </p:nvPr>
        </p:nvSpPr>
        <p:spPr>
          <a:xfrm>
            <a:off x="727105" y="1521329"/>
            <a:ext cx="10515600" cy="4809635"/>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Vehicle Movement Analysis initiative seeks to create a system for tracking and evaluating vehicular activity. By leveraging data from cameras that capture vehicle images and license plates, the project offers detailed insights into traffic flow and facilitates improved traffic management and security protocols.</a:t>
            </a:r>
          </a:p>
          <a:p>
            <a:pPr marL="0" indent="0" algn="just">
              <a:buNone/>
            </a:pPr>
            <a:r>
              <a:rPr lang="en-IN" dirty="0">
                <a:latin typeface="Times New Roman" panose="02020603050405020304" pitchFamily="18" charset="0"/>
                <a:cs typeface="Times New Roman" panose="02020603050405020304" pitchFamily="18" charset="0"/>
              </a:rPr>
              <a:t>Fundamental Components</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Image Processing</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Dataset Preparation</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Object, Timestamp, License plate Detection</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Insight Generation </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 y="6665720"/>
            <a:ext cx="4939469" cy="19228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0003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FEATURES OFFERED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Vehicle Identification Monitoring:</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Real-time identification of vehicles as they enter and exit.</a:t>
            </a:r>
          </a:p>
          <a:p>
            <a:pPr marL="0" indent="0" algn="just">
              <a:buNone/>
            </a:pPr>
            <a:r>
              <a:rPr lang="en-US" dirty="0">
                <a:latin typeface="Times New Roman" panose="02020603050405020304" pitchFamily="18" charset="0"/>
                <a:cs typeface="Times New Roman" panose="02020603050405020304" pitchFamily="18" charset="0"/>
              </a:rPr>
              <a:t>Timestamp Tracking:</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Record precise entry and exit times of vehicles.</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synchronized clocks to ensure consistency in time recording across multiple cameras.</a:t>
            </a:r>
          </a:p>
          <a:p>
            <a:pPr marL="0" indent="0" algn="just">
              <a:buNone/>
            </a:pPr>
            <a:r>
              <a:rPr lang="en-US" dirty="0">
                <a:latin typeface="Times New Roman" panose="02020603050405020304" pitchFamily="18" charset="0"/>
                <a:cs typeface="Times New Roman" panose="02020603050405020304" pitchFamily="18" charset="0"/>
              </a:rPr>
              <a:t>License Plate Recognition: </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Capture and recognize license plate information.</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Maintain a database of all recognized license plates.</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989750" y="0"/>
            <a:ext cx="202250" cy="393533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84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355501"/>
            <a:ext cx="4773328" cy="415186"/>
          </a:xfrm>
        </p:spPr>
        <p:txBody>
          <a:bodyPr>
            <a:normAutofit fontScale="90000"/>
          </a:bodyPr>
          <a:lstStyle/>
          <a:p>
            <a:r>
              <a:rPr lang="en-IN" b="1" dirty="0">
                <a:latin typeface="Times New Roman" panose="02020603050405020304" pitchFamily="18" charset="0"/>
                <a:cs typeface="Times New Roman" panose="02020603050405020304" pitchFamily="18" charset="0"/>
              </a:rPr>
              <a:t>PROCESS FLOW</a:t>
            </a:r>
          </a:p>
        </p:txBody>
      </p:sp>
      <p:sp>
        <p:nvSpPr>
          <p:cNvPr id="4" name="Rectangle 3"/>
          <p:cNvSpPr/>
          <p:nvPr/>
        </p:nvSpPr>
        <p:spPr>
          <a:xfrm>
            <a:off x="11989750" y="2922662"/>
            <a:ext cx="202250" cy="393533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446B0378-D259-D21B-EF3A-2891F9EC1415}"/>
              </a:ext>
            </a:extLst>
          </p:cNvPr>
          <p:cNvSpPr/>
          <p:nvPr/>
        </p:nvSpPr>
        <p:spPr>
          <a:xfrm>
            <a:off x="2043830" y="1347931"/>
            <a:ext cx="2056536" cy="60975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 collection</a:t>
            </a:r>
          </a:p>
        </p:txBody>
      </p:sp>
      <p:sp>
        <p:nvSpPr>
          <p:cNvPr id="14" name="Rectangle: Rounded Corners 13">
            <a:extLst>
              <a:ext uri="{FF2B5EF4-FFF2-40B4-BE49-F238E27FC236}">
                <a16:creationId xmlns:a16="http://schemas.microsoft.com/office/drawing/2014/main" id="{FA6556F5-70B4-0BF1-1B7A-7BA11C600F57}"/>
              </a:ext>
            </a:extLst>
          </p:cNvPr>
          <p:cNvSpPr/>
          <p:nvPr/>
        </p:nvSpPr>
        <p:spPr>
          <a:xfrm>
            <a:off x="4735571" y="1379772"/>
            <a:ext cx="2056536" cy="60975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Image processing</a:t>
            </a:r>
            <a:endParaRPr lang="en-IN" dirty="0">
              <a:solidFill>
                <a:schemeClr val="tx1"/>
              </a:solidFill>
            </a:endParaRPr>
          </a:p>
        </p:txBody>
      </p:sp>
      <p:sp>
        <p:nvSpPr>
          <p:cNvPr id="15" name="Rectangle: Rounded Corners 14">
            <a:extLst>
              <a:ext uri="{FF2B5EF4-FFF2-40B4-BE49-F238E27FC236}">
                <a16:creationId xmlns:a16="http://schemas.microsoft.com/office/drawing/2014/main" id="{A85BF716-4BD0-B219-42D8-CD61AA77E5F5}"/>
              </a:ext>
            </a:extLst>
          </p:cNvPr>
          <p:cNvSpPr/>
          <p:nvPr/>
        </p:nvSpPr>
        <p:spPr>
          <a:xfrm>
            <a:off x="4706683" y="2369006"/>
            <a:ext cx="2056536" cy="60975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Annotation and dataset preparation</a:t>
            </a:r>
            <a:endParaRPr lang="en-IN" dirty="0">
              <a:solidFill>
                <a:schemeClr val="tx1"/>
              </a:solidFill>
            </a:endParaRPr>
          </a:p>
        </p:txBody>
      </p:sp>
      <p:sp>
        <p:nvSpPr>
          <p:cNvPr id="16" name="Rectangle: Rounded Corners 15">
            <a:extLst>
              <a:ext uri="{FF2B5EF4-FFF2-40B4-BE49-F238E27FC236}">
                <a16:creationId xmlns:a16="http://schemas.microsoft.com/office/drawing/2014/main" id="{72902372-01D4-5646-EF60-8C792201D21D}"/>
              </a:ext>
            </a:extLst>
          </p:cNvPr>
          <p:cNvSpPr/>
          <p:nvPr/>
        </p:nvSpPr>
        <p:spPr>
          <a:xfrm>
            <a:off x="4745185" y="3330486"/>
            <a:ext cx="2056536" cy="60975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Object detection</a:t>
            </a:r>
            <a:endParaRPr lang="en-IN" dirty="0">
              <a:solidFill>
                <a:schemeClr val="tx1"/>
              </a:solidFill>
            </a:endParaRPr>
          </a:p>
        </p:txBody>
      </p:sp>
      <p:sp>
        <p:nvSpPr>
          <p:cNvPr id="17" name="Rectangle: Rounded Corners 16">
            <a:extLst>
              <a:ext uri="{FF2B5EF4-FFF2-40B4-BE49-F238E27FC236}">
                <a16:creationId xmlns:a16="http://schemas.microsoft.com/office/drawing/2014/main" id="{9C614C57-9351-D459-41F2-F54D89694538}"/>
              </a:ext>
            </a:extLst>
          </p:cNvPr>
          <p:cNvSpPr/>
          <p:nvPr/>
        </p:nvSpPr>
        <p:spPr>
          <a:xfrm>
            <a:off x="4745185" y="4319720"/>
            <a:ext cx="2056536" cy="60975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Timestamp extraction</a:t>
            </a:r>
          </a:p>
        </p:txBody>
      </p:sp>
      <p:cxnSp>
        <p:nvCxnSpPr>
          <p:cNvPr id="20" name="Straight Arrow Connector 19">
            <a:extLst>
              <a:ext uri="{FF2B5EF4-FFF2-40B4-BE49-F238E27FC236}">
                <a16:creationId xmlns:a16="http://schemas.microsoft.com/office/drawing/2014/main" id="{A46EB551-367F-3BD3-5722-17ECC0BD4A34}"/>
              </a:ext>
            </a:extLst>
          </p:cNvPr>
          <p:cNvCxnSpPr>
            <a:cxnSpLocks/>
          </p:cNvCxnSpPr>
          <p:nvPr/>
        </p:nvCxnSpPr>
        <p:spPr>
          <a:xfrm>
            <a:off x="5765505" y="1989522"/>
            <a:ext cx="0" cy="359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BABC160-DC5F-3FBB-16F2-23AE6CC59879}"/>
              </a:ext>
            </a:extLst>
          </p:cNvPr>
          <p:cNvCxnSpPr>
            <a:cxnSpLocks/>
          </p:cNvCxnSpPr>
          <p:nvPr/>
        </p:nvCxnSpPr>
        <p:spPr>
          <a:xfrm>
            <a:off x="5763839" y="2978756"/>
            <a:ext cx="0" cy="359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47592BC-A632-C943-B0CF-920A2EAAB8DA}"/>
              </a:ext>
            </a:extLst>
          </p:cNvPr>
          <p:cNvCxnSpPr>
            <a:cxnSpLocks/>
          </p:cNvCxnSpPr>
          <p:nvPr/>
        </p:nvCxnSpPr>
        <p:spPr>
          <a:xfrm>
            <a:off x="5734951" y="3940236"/>
            <a:ext cx="0" cy="359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9124622-A08D-05C7-B19A-8B361852D270}"/>
              </a:ext>
            </a:extLst>
          </p:cNvPr>
          <p:cNvCxnSpPr>
            <a:cxnSpLocks/>
          </p:cNvCxnSpPr>
          <p:nvPr/>
        </p:nvCxnSpPr>
        <p:spPr>
          <a:xfrm>
            <a:off x="5763839" y="4929470"/>
            <a:ext cx="0" cy="359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2F03A714-5CA7-C622-9F29-BDAE7C901FE4}"/>
              </a:ext>
            </a:extLst>
          </p:cNvPr>
          <p:cNvSpPr/>
          <p:nvPr/>
        </p:nvSpPr>
        <p:spPr>
          <a:xfrm>
            <a:off x="4706695" y="5321451"/>
            <a:ext cx="2056524" cy="775554"/>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License plate detection and extraction</a:t>
            </a:r>
          </a:p>
        </p:txBody>
      </p:sp>
      <p:cxnSp>
        <p:nvCxnSpPr>
          <p:cNvPr id="28" name="Straight Arrow Connector 27">
            <a:extLst>
              <a:ext uri="{FF2B5EF4-FFF2-40B4-BE49-F238E27FC236}">
                <a16:creationId xmlns:a16="http://schemas.microsoft.com/office/drawing/2014/main" id="{C0301058-514B-CE56-1EF6-506F93ABEA67}"/>
              </a:ext>
            </a:extLst>
          </p:cNvPr>
          <p:cNvCxnSpPr>
            <a:cxnSpLocks/>
          </p:cNvCxnSpPr>
          <p:nvPr/>
        </p:nvCxnSpPr>
        <p:spPr>
          <a:xfrm>
            <a:off x="6763219" y="5705042"/>
            <a:ext cx="6352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7342916-FA17-D004-B147-DBE7D7828008}"/>
              </a:ext>
            </a:extLst>
          </p:cNvPr>
          <p:cNvCxnSpPr>
            <a:cxnSpLocks/>
          </p:cNvCxnSpPr>
          <p:nvPr/>
        </p:nvCxnSpPr>
        <p:spPr>
          <a:xfrm>
            <a:off x="4100366" y="1652806"/>
            <a:ext cx="6352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Rectangle: Rounded Corners 30">
            <a:extLst>
              <a:ext uri="{FF2B5EF4-FFF2-40B4-BE49-F238E27FC236}">
                <a16:creationId xmlns:a16="http://schemas.microsoft.com/office/drawing/2014/main" id="{BF22E3BC-1551-3B56-0F5C-DA230CC52C39}"/>
              </a:ext>
            </a:extLst>
          </p:cNvPr>
          <p:cNvSpPr/>
          <p:nvPr/>
        </p:nvSpPr>
        <p:spPr>
          <a:xfrm>
            <a:off x="7398424" y="5476235"/>
            <a:ext cx="2056536" cy="60975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Insights generation</a:t>
            </a:r>
            <a:endParaRPr lang="en-IN" dirty="0">
              <a:solidFill>
                <a:schemeClr val="tx1"/>
              </a:solidFill>
            </a:endParaRPr>
          </a:p>
        </p:txBody>
      </p:sp>
    </p:spTree>
    <p:extLst>
      <p:ext uri="{BB962C8B-B14F-4D97-AF65-F5344CB8AC3E}">
        <p14:creationId xmlns:p14="http://schemas.microsoft.com/office/powerpoint/2010/main" val="429349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05" y="433492"/>
            <a:ext cx="10515600" cy="933836"/>
          </a:xfrm>
        </p:spPr>
        <p:txBody>
          <a:bodyPr/>
          <a:lstStyle/>
          <a:p>
            <a:r>
              <a:rPr lang="en-IN" b="1" dirty="0">
                <a:latin typeface="Times New Roman" panose="02020603050405020304" pitchFamily="18" charset="0"/>
                <a:cs typeface="Times New Roman" panose="02020603050405020304" pitchFamily="18" charset="0"/>
              </a:rPr>
              <a:t>Cont'd</a:t>
            </a:r>
          </a:p>
        </p:txBody>
      </p:sp>
      <p:sp>
        <p:nvSpPr>
          <p:cNvPr id="4" name="Rectangle 3"/>
          <p:cNvSpPr/>
          <p:nvPr/>
        </p:nvSpPr>
        <p:spPr>
          <a:xfrm>
            <a:off x="-1" y="6665720"/>
            <a:ext cx="4939469" cy="19228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ontent Placeholder 7">
            <a:extLst>
              <a:ext uri="{FF2B5EF4-FFF2-40B4-BE49-F238E27FC236}">
                <a16:creationId xmlns:a16="http://schemas.microsoft.com/office/drawing/2014/main" id="{E6B85249-D7C7-F6A9-9890-DE295178A7C4}"/>
              </a:ext>
            </a:extLst>
          </p:cNvPr>
          <p:cNvSpPr>
            <a:spLocks noGrp="1"/>
          </p:cNvSpPr>
          <p:nvPr>
            <p:ph idx="1"/>
          </p:nvPr>
        </p:nvSpPr>
        <p:spPr>
          <a:xfrm>
            <a:off x="838200" y="1522833"/>
            <a:ext cx="10515600" cy="5171177"/>
          </a:xfrm>
        </p:spPr>
        <p:txBody>
          <a:bodyPr>
            <a:noAutofit/>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process_images: This script will handle the preprocessing of images, such as resizing, converting to grayscale, or any other preliminary steps needed before detection.</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yolo_detection: This script will handle object detection using YOLOv8.</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extract_timestamps: This script will use OCR (</a:t>
            </a:r>
            <a:r>
              <a:rPr lang="en-US" dirty="0" err="1">
                <a:latin typeface="Times New Roman" panose="02020603050405020304" pitchFamily="18" charset="0"/>
                <a:cs typeface="Times New Roman" panose="02020603050405020304" pitchFamily="18" charset="0"/>
              </a:rPr>
              <a:t>pytesseract</a:t>
            </a:r>
            <a:r>
              <a:rPr lang="en-US" dirty="0">
                <a:latin typeface="Times New Roman" panose="02020603050405020304" pitchFamily="18" charset="0"/>
                <a:cs typeface="Times New Roman" panose="02020603050405020304" pitchFamily="18" charset="0"/>
              </a:rPr>
              <a:t>) to extract timestamps from the images processed in the previous steps.</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utils: This script will contain utility functions that are used across multiple scripts, such as loading images, saving results, etc.</a:t>
            </a:r>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main: This script will be the entry point of the application, coordinating the execution of the other scripts in the correct order.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37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30187" y="1134076"/>
            <a:ext cx="3131148" cy="3931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Project Initialization</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247735" y="2335768"/>
            <a:ext cx="1361630" cy="5725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Image processing</a:t>
            </a:r>
            <a:endParaRPr lang="en-IN"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2346780" y="2335768"/>
            <a:ext cx="1290415" cy="57256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Processing</a:t>
            </a:r>
            <a:endParaRPr lang="en-IN" dirty="0"/>
          </a:p>
        </p:txBody>
      </p:sp>
      <p:sp>
        <p:nvSpPr>
          <p:cNvPr id="8" name="Rounded Rectangle 7"/>
          <p:cNvSpPr/>
          <p:nvPr/>
        </p:nvSpPr>
        <p:spPr>
          <a:xfrm>
            <a:off x="4655671" y="2334273"/>
            <a:ext cx="1213503" cy="57256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Object detection</a:t>
            </a:r>
            <a:endParaRPr lang="en-IN" dirty="0"/>
          </a:p>
        </p:txBody>
      </p:sp>
      <p:sp>
        <p:nvSpPr>
          <p:cNvPr id="9" name="Rounded Rectangle 8"/>
          <p:cNvSpPr/>
          <p:nvPr/>
        </p:nvSpPr>
        <p:spPr>
          <a:xfrm>
            <a:off x="6405848" y="2328665"/>
            <a:ext cx="1313203" cy="56777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Timestamp Detection</a:t>
            </a:r>
            <a:endParaRPr lang="en-IN" dirty="0"/>
          </a:p>
        </p:txBody>
      </p:sp>
      <p:sp>
        <p:nvSpPr>
          <p:cNvPr id="10" name="Rounded Rectangle 9"/>
          <p:cNvSpPr/>
          <p:nvPr/>
        </p:nvSpPr>
        <p:spPr>
          <a:xfrm>
            <a:off x="8181205" y="2336667"/>
            <a:ext cx="1521152" cy="56777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License plate Detection</a:t>
            </a:r>
            <a:endParaRPr lang="en-IN" dirty="0"/>
          </a:p>
        </p:txBody>
      </p:sp>
      <p:sp>
        <p:nvSpPr>
          <p:cNvPr id="11" name="Rounded Rectangle 10"/>
          <p:cNvSpPr/>
          <p:nvPr/>
        </p:nvSpPr>
        <p:spPr>
          <a:xfrm>
            <a:off x="10159953" y="2326189"/>
            <a:ext cx="1298961" cy="567777"/>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Insight Generation</a:t>
            </a:r>
            <a:endParaRPr lang="en-IN" dirty="0"/>
          </a:p>
        </p:txBody>
      </p:sp>
      <p:cxnSp>
        <p:nvCxnSpPr>
          <p:cNvPr id="13" name="Straight Connector 12"/>
          <p:cNvCxnSpPr/>
          <p:nvPr/>
        </p:nvCxnSpPr>
        <p:spPr>
          <a:xfrm>
            <a:off x="928550" y="1921575"/>
            <a:ext cx="9866120" cy="85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5" idx="0"/>
          </p:cNvCxnSpPr>
          <p:nvPr/>
        </p:nvCxnSpPr>
        <p:spPr>
          <a:xfrm>
            <a:off x="928550" y="1922048"/>
            <a:ext cx="0" cy="4137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962528" y="1894264"/>
            <a:ext cx="0" cy="4137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245153" y="1920553"/>
            <a:ext cx="0" cy="4137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949155" y="1930121"/>
            <a:ext cx="0" cy="4137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845825" y="1930121"/>
            <a:ext cx="0" cy="4137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0781944" y="1920553"/>
            <a:ext cx="0" cy="4137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972097" y="3417036"/>
            <a:ext cx="1495516" cy="80330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Annotation</a:t>
            </a:r>
            <a:endParaRPr lang="en-IN" sz="1400" dirty="0">
              <a:latin typeface="Times New Roman" panose="02020603050405020304" pitchFamily="18" charset="0"/>
              <a:cs typeface="Times New Roman" panose="02020603050405020304" pitchFamily="18" charset="0"/>
            </a:endParaRPr>
          </a:p>
        </p:txBody>
      </p:sp>
      <p:sp>
        <p:nvSpPr>
          <p:cNvPr id="25" name="Rectangle 1"/>
          <p:cNvSpPr>
            <a:spLocks noChangeArrowheads="1"/>
          </p:cNvSpPr>
          <p:nvPr/>
        </p:nvSpPr>
        <p:spPr bwMode="auto">
          <a:xfrm>
            <a:off x="10658000" y="53672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6" name="Oval 25"/>
          <p:cNvSpPr/>
          <p:nvPr/>
        </p:nvSpPr>
        <p:spPr>
          <a:xfrm>
            <a:off x="604985" y="5529835"/>
            <a:ext cx="1833951" cy="80330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Color Reconstruction</a:t>
            </a:r>
            <a:endParaRPr lang="en-IN" sz="1400" dirty="0">
              <a:latin typeface="Times New Roman" panose="02020603050405020304" pitchFamily="18" charset="0"/>
              <a:cs typeface="Times New Roman" panose="02020603050405020304" pitchFamily="18" charset="0"/>
            </a:endParaRPr>
          </a:p>
        </p:txBody>
      </p:sp>
      <p:sp>
        <p:nvSpPr>
          <p:cNvPr id="29" name="Oval 28"/>
          <p:cNvSpPr/>
          <p:nvPr/>
        </p:nvSpPr>
        <p:spPr>
          <a:xfrm>
            <a:off x="593818" y="4465951"/>
            <a:ext cx="1665008" cy="80330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Image Enhancement</a:t>
            </a:r>
          </a:p>
        </p:txBody>
      </p:sp>
      <p:sp>
        <p:nvSpPr>
          <p:cNvPr id="31" name="Oval 30"/>
          <p:cNvSpPr/>
          <p:nvPr/>
        </p:nvSpPr>
        <p:spPr>
          <a:xfrm>
            <a:off x="690396" y="3395031"/>
            <a:ext cx="1495516" cy="80330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latin typeface="Times New Roman" panose="02020603050405020304" pitchFamily="18" charset="0"/>
                <a:cs typeface="Times New Roman" panose="02020603050405020304" pitchFamily="18" charset="0"/>
              </a:rPr>
              <a:t>Image Acquisition</a:t>
            </a:r>
          </a:p>
        </p:txBody>
      </p:sp>
      <p:sp>
        <p:nvSpPr>
          <p:cNvPr id="33" name="Oval 32"/>
          <p:cNvSpPr/>
          <p:nvPr/>
        </p:nvSpPr>
        <p:spPr>
          <a:xfrm>
            <a:off x="2979356" y="4544402"/>
            <a:ext cx="1718038" cy="80330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Data Normalization</a:t>
            </a:r>
            <a:endParaRPr lang="en-IN" sz="1400" dirty="0">
              <a:latin typeface="Times New Roman" panose="02020603050405020304" pitchFamily="18" charset="0"/>
              <a:cs typeface="Times New Roman" panose="02020603050405020304" pitchFamily="18" charset="0"/>
            </a:endParaRPr>
          </a:p>
        </p:txBody>
      </p:sp>
      <p:sp>
        <p:nvSpPr>
          <p:cNvPr id="34" name="Oval 33"/>
          <p:cNvSpPr/>
          <p:nvPr/>
        </p:nvSpPr>
        <p:spPr>
          <a:xfrm>
            <a:off x="5302665" y="4230107"/>
            <a:ext cx="1495516" cy="80330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Training</a:t>
            </a:r>
            <a:endParaRPr lang="en-IN" sz="1400" dirty="0">
              <a:latin typeface="Times New Roman" panose="02020603050405020304" pitchFamily="18" charset="0"/>
              <a:cs typeface="Times New Roman" panose="02020603050405020304" pitchFamily="18" charset="0"/>
            </a:endParaRPr>
          </a:p>
        </p:txBody>
      </p:sp>
      <p:sp>
        <p:nvSpPr>
          <p:cNvPr id="35" name="Oval 34"/>
          <p:cNvSpPr/>
          <p:nvPr/>
        </p:nvSpPr>
        <p:spPr>
          <a:xfrm>
            <a:off x="5345933" y="5307229"/>
            <a:ext cx="1495516" cy="80330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Inference</a:t>
            </a:r>
            <a:endParaRPr lang="en-IN" sz="1400" dirty="0">
              <a:latin typeface="Times New Roman" panose="02020603050405020304" pitchFamily="18" charset="0"/>
              <a:cs typeface="Times New Roman" panose="02020603050405020304" pitchFamily="18" charset="0"/>
            </a:endParaRPr>
          </a:p>
        </p:txBody>
      </p:sp>
      <p:sp>
        <p:nvSpPr>
          <p:cNvPr id="36" name="Oval 35"/>
          <p:cNvSpPr/>
          <p:nvPr/>
        </p:nvSpPr>
        <p:spPr>
          <a:xfrm>
            <a:off x="5248003" y="3164737"/>
            <a:ext cx="1495516" cy="803305"/>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Model Selection</a:t>
            </a:r>
            <a:endParaRPr lang="en-IN" sz="1400" dirty="0">
              <a:latin typeface="Times New Roman" panose="02020603050405020304" pitchFamily="18" charset="0"/>
              <a:cs typeface="Times New Roman" panose="02020603050405020304" pitchFamily="18" charset="0"/>
            </a:endParaRPr>
          </a:p>
        </p:txBody>
      </p:sp>
      <p:sp>
        <p:nvSpPr>
          <p:cNvPr id="37" name="Oval 36"/>
          <p:cNvSpPr/>
          <p:nvPr/>
        </p:nvSpPr>
        <p:spPr>
          <a:xfrm>
            <a:off x="7348741" y="3265620"/>
            <a:ext cx="1608038" cy="633578"/>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Pre processing</a:t>
            </a:r>
            <a:endParaRPr lang="en-IN" sz="1400" dirty="0">
              <a:latin typeface="Times New Roman" panose="02020603050405020304" pitchFamily="18" charset="0"/>
              <a:cs typeface="Times New Roman" panose="02020603050405020304" pitchFamily="18" charset="0"/>
            </a:endParaRPr>
          </a:p>
        </p:txBody>
      </p:sp>
      <p:sp>
        <p:nvSpPr>
          <p:cNvPr id="38" name="Oval 37"/>
          <p:cNvSpPr/>
          <p:nvPr/>
        </p:nvSpPr>
        <p:spPr>
          <a:xfrm>
            <a:off x="7489988" y="4224624"/>
            <a:ext cx="1474152" cy="69221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Localization</a:t>
            </a:r>
            <a:endParaRPr lang="en-IN" sz="1400" dirty="0">
              <a:latin typeface="Times New Roman" panose="02020603050405020304" pitchFamily="18" charset="0"/>
              <a:cs typeface="Times New Roman" panose="02020603050405020304" pitchFamily="18" charset="0"/>
            </a:endParaRPr>
          </a:p>
        </p:txBody>
      </p:sp>
      <p:sp>
        <p:nvSpPr>
          <p:cNvPr id="39" name="Oval 38"/>
          <p:cNvSpPr/>
          <p:nvPr/>
        </p:nvSpPr>
        <p:spPr>
          <a:xfrm>
            <a:off x="7489988" y="5241526"/>
            <a:ext cx="1550330" cy="802118"/>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Character Recognition</a:t>
            </a:r>
            <a:endParaRPr lang="en-IN" sz="1400" dirty="0">
              <a:latin typeface="Times New Roman" panose="02020603050405020304" pitchFamily="18" charset="0"/>
              <a:cs typeface="Times New Roman" panose="02020603050405020304" pitchFamily="18" charset="0"/>
            </a:endParaRPr>
          </a:p>
        </p:txBody>
      </p:sp>
      <p:cxnSp>
        <p:nvCxnSpPr>
          <p:cNvPr id="49" name="Straight Connector 48"/>
          <p:cNvCxnSpPr/>
          <p:nvPr/>
        </p:nvCxnSpPr>
        <p:spPr>
          <a:xfrm>
            <a:off x="7062450" y="2931207"/>
            <a:ext cx="26822" cy="27207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077648" y="5642585"/>
            <a:ext cx="4123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062449" y="4558519"/>
            <a:ext cx="427539" cy="31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036397" y="3582409"/>
            <a:ext cx="29981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457000" y="2917825"/>
            <a:ext cx="27367" cy="27170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flipV="1">
            <a:off x="9036688" y="5634869"/>
            <a:ext cx="441764" cy="77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H="1">
            <a:off x="8964141" y="4544402"/>
            <a:ext cx="51431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8957129" y="3566389"/>
            <a:ext cx="513554" cy="160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898529" y="2917825"/>
            <a:ext cx="13147" cy="28131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4933593" y="5697130"/>
            <a:ext cx="4123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4876799" y="4631759"/>
            <a:ext cx="4123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898529" y="3566389"/>
            <a:ext cx="34947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2592730" y="2908336"/>
            <a:ext cx="3100" cy="20377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endCxn id="33" idx="2"/>
          </p:cNvCxnSpPr>
          <p:nvPr/>
        </p:nvCxnSpPr>
        <p:spPr>
          <a:xfrm>
            <a:off x="2567016" y="4946054"/>
            <a:ext cx="412340"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2576173" y="3788219"/>
            <a:ext cx="379991" cy="77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328917" y="2931207"/>
            <a:ext cx="2836" cy="29370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16802" y="5868240"/>
            <a:ext cx="29981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25227" y="4866773"/>
            <a:ext cx="270942" cy="8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324277" y="3796683"/>
            <a:ext cx="34883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10750365" y="3111767"/>
            <a:ext cx="1311099" cy="633578"/>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Data </a:t>
            </a:r>
            <a:r>
              <a:rPr lang="en-IN" sz="1400" dirty="0"/>
              <a:t>Analysis</a:t>
            </a:r>
            <a:endParaRPr lang="en-IN" sz="1400" dirty="0">
              <a:latin typeface="Times New Roman" panose="02020603050405020304" pitchFamily="18" charset="0"/>
              <a:cs typeface="Times New Roman" panose="02020603050405020304" pitchFamily="18" charset="0"/>
            </a:endParaRPr>
          </a:p>
        </p:txBody>
      </p:sp>
      <p:sp>
        <p:nvSpPr>
          <p:cNvPr id="92" name="Oval 91"/>
          <p:cNvSpPr/>
          <p:nvPr/>
        </p:nvSpPr>
        <p:spPr>
          <a:xfrm>
            <a:off x="10541820" y="4151504"/>
            <a:ext cx="1612689" cy="633578"/>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Visualization</a:t>
            </a:r>
            <a:endParaRPr lang="en-IN" sz="1400" dirty="0">
              <a:latin typeface="Times New Roman" panose="02020603050405020304" pitchFamily="18" charset="0"/>
              <a:cs typeface="Times New Roman" panose="02020603050405020304" pitchFamily="18" charset="0"/>
            </a:endParaRPr>
          </a:p>
        </p:txBody>
      </p:sp>
      <p:cxnSp>
        <p:nvCxnSpPr>
          <p:cNvPr id="93" name="Straight Connector 92"/>
          <p:cNvCxnSpPr/>
          <p:nvPr/>
        </p:nvCxnSpPr>
        <p:spPr>
          <a:xfrm>
            <a:off x="10268004" y="2904444"/>
            <a:ext cx="17090" cy="15615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10298785" y="4465951"/>
            <a:ext cx="27832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91" idx="2"/>
          </p:cNvCxnSpPr>
          <p:nvPr/>
        </p:nvCxnSpPr>
        <p:spPr>
          <a:xfrm>
            <a:off x="10244078" y="3428556"/>
            <a:ext cx="50628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8767985" y="6672262"/>
            <a:ext cx="3424015" cy="18573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Rectangle 116"/>
          <p:cNvSpPr/>
          <p:nvPr/>
        </p:nvSpPr>
        <p:spPr>
          <a:xfrm>
            <a:off x="458856" y="157775"/>
            <a:ext cx="6284663" cy="769441"/>
          </a:xfrm>
          <a:prstGeom prst="rect">
            <a:avLst/>
          </a:prstGeom>
        </p:spPr>
        <p:txBody>
          <a:bodyPr wrap="square">
            <a:spAutoFit/>
          </a:bodyPr>
          <a:lstStyle/>
          <a:p>
            <a:r>
              <a:rPr lang="en-IN" sz="4400" b="1" dirty="0">
                <a:latin typeface="Times New Roman" panose="02020603050405020304" pitchFamily="18" charset="0"/>
                <a:cs typeface="Times New Roman" panose="02020603050405020304" pitchFamily="18" charset="0"/>
              </a:rPr>
              <a:t>ARCHITECTURE </a:t>
            </a:r>
          </a:p>
        </p:txBody>
      </p:sp>
      <p:cxnSp>
        <p:nvCxnSpPr>
          <p:cNvPr id="140" name="Straight Arrow Connector 139"/>
          <p:cNvCxnSpPr>
            <a:stCxn id="4" idx="2"/>
          </p:cNvCxnSpPr>
          <p:nvPr/>
        </p:nvCxnSpPr>
        <p:spPr>
          <a:xfrm>
            <a:off x="5995761" y="1527182"/>
            <a:ext cx="3387" cy="4029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76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105" y="337239"/>
            <a:ext cx="10515600" cy="933836"/>
          </a:xfrm>
        </p:spPr>
        <p:txBody>
          <a:bodyPr/>
          <a:lstStyle/>
          <a:p>
            <a:r>
              <a:rPr lang="en-IN" b="1" dirty="0">
                <a:latin typeface="Times New Roman" panose="02020603050405020304" pitchFamily="18" charset="0"/>
                <a:cs typeface="Times New Roman" panose="02020603050405020304" pitchFamily="18" charset="0"/>
              </a:rPr>
              <a:t>TECHNOLOGIES USED</a:t>
            </a:r>
          </a:p>
        </p:txBody>
      </p:sp>
      <p:sp>
        <p:nvSpPr>
          <p:cNvPr id="3" name="Content Placeholder 2"/>
          <p:cNvSpPr>
            <a:spLocks noGrp="1"/>
          </p:cNvSpPr>
          <p:nvPr>
            <p:ph idx="1"/>
          </p:nvPr>
        </p:nvSpPr>
        <p:spPr>
          <a:xfrm>
            <a:off x="727105" y="1521329"/>
            <a:ext cx="10515600" cy="4809635"/>
          </a:xfrm>
        </p:spPr>
        <p:txBody>
          <a:bodyPr>
            <a:normAutofit/>
          </a:bodyPr>
          <a:lstStyle/>
          <a:p>
            <a:pPr algn="just">
              <a:buFont typeface="Wingdings" panose="05000000000000000000" pitchFamily="2" charset="2"/>
              <a:buChar char="§"/>
            </a:pPr>
            <a:r>
              <a:rPr lang="en-IN" dirty="0"/>
              <a:t>Object Detection and YOLOv8</a:t>
            </a:r>
          </a:p>
          <a:p>
            <a:pPr algn="just">
              <a:buFont typeface="Wingdings" panose="05000000000000000000" pitchFamily="2" charset="2"/>
              <a:buChar char="§"/>
            </a:pPr>
            <a:r>
              <a:rPr lang="en-IN" dirty="0"/>
              <a:t>OCR (pytesseract)</a:t>
            </a:r>
          </a:p>
          <a:p>
            <a:pPr algn="just">
              <a:buFont typeface="Wingdings" panose="05000000000000000000" pitchFamily="2" charset="2"/>
              <a:buChar char="§"/>
            </a:pPr>
            <a:r>
              <a:rPr lang="en-IN" dirty="0"/>
              <a:t>OpenCV</a:t>
            </a:r>
          </a:p>
          <a:p>
            <a:pPr algn="just">
              <a:buFont typeface="Wingdings" panose="05000000000000000000" pitchFamily="2" charset="2"/>
              <a:buChar char="§"/>
            </a:pPr>
            <a:r>
              <a:rPr lang="en-IN" dirty="0"/>
              <a:t>Ultralytics</a:t>
            </a:r>
          </a:p>
          <a:p>
            <a:pPr algn="just">
              <a:buFont typeface="Wingdings" panose="05000000000000000000" pitchFamily="2" charset="2"/>
              <a:buChar char="§"/>
            </a:pPr>
            <a:r>
              <a:rPr lang="en-IN" dirty="0"/>
              <a:t>Pandas and NumPy</a:t>
            </a:r>
          </a:p>
          <a:p>
            <a:pPr algn="just">
              <a:buFont typeface="Wingdings" panose="05000000000000000000" pitchFamily="2" charset="2"/>
              <a:buChar char="§"/>
            </a:pPr>
            <a:r>
              <a:rPr lang="en-IN" dirty="0"/>
              <a:t>Matplotlib</a:t>
            </a:r>
          </a:p>
          <a:p>
            <a:pPr algn="just">
              <a:buFont typeface="Wingdings" panose="05000000000000000000" pitchFamily="2" charset="2"/>
              <a:buChar char="§"/>
            </a:pPr>
            <a:r>
              <a:rPr lang="en-IN" dirty="0"/>
              <a:t>EasyOCR</a:t>
            </a:r>
          </a:p>
          <a:p>
            <a:pPr algn="just">
              <a:buFont typeface="Wingdings" panose="05000000000000000000" pitchFamily="2" charset="2"/>
              <a:buChar char="§"/>
            </a:pPr>
            <a:r>
              <a:rPr lang="en-IN" dirty="0"/>
              <a:t>Google Colab</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 y="6665720"/>
            <a:ext cx="4939469" cy="19228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013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950" y="413251"/>
            <a:ext cx="8498305" cy="761031"/>
          </a:xfrm>
        </p:spPr>
        <p:txBody>
          <a:bodyPr/>
          <a:lstStyle/>
          <a:p>
            <a:r>
              <a:rPr lang="en-IN" b="1" dirty="0">
                <a:latin typeface="Times New Roman" panose="02020603050405020304" pitchFamily="18" charset="0"/>
                <a:cs typeface="Times New Roman" panose="02020603050405020304" pitchFamily="18" charset="0"/>
              </a:rPr>
              <a:t>Team Members and Contributions</a:t>
            </a:r>
          </a:p>
        </p:txBody>
      </p:sp>
      <p:sp>
        <p:nvSpPr>
          <p:cNvPr id="3" name="Content Placeholder 2"/>
          <p:cNvSpPr>
            <a:spLocks noGrp="1"/>
          </p:cNvSpPr>
          <p:nvPr>
            <p:ph idx="1"/>
          </p:nvPr>
        </p:nvSpPr>
        <p:spPr>
          <a:xfrm>
            <a:off x="635950" y="1353987"/>
            <a:ext cx="5986231" cy="5345196"/>
          </a:xfrm>
        </p:spPr>
        <p:txBody>
          <a:bodyPr>
            <a:noAutofit/>
          </a:bodyPr>
          <a:lstStyle/>
          <a:p>
            <a:pPr marL="0" indent="0" algn="just">
              <a:buNone/>
            </a:pPr>
            <a:r>
              <a:rPr lang="en-IN" b="1" dirty="0">
                <a:latin typeface="Times New Roman" panose="02020603050405020304" pitchFamily="18" charset="0"/>
                <a:cs typeface="Times New Roman" panose="02020603050405020304" pitchFamily="18" charset="0"/>
              </a:rPr>
              <a:t>Sunku Venkata Sai Shashank:</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Data collection and processing</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Model Selection and Training </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Object detection  </a:t>
            </a:r>
          </a:p>
          <a:p>
            <a:pPr marL="0" indent="0" algn="just">
              <a:buNone/>
            </a:pPr>
            <a:r>
              <a:rPr lang="en-IN" b="1" dirty="0">
                <a:latin typeface="Times New Roman" panose="02020603050405020304" pitchFamily="18" charset="0"/>
                <a:cs typeface="Times New Roman" panose="02020603050405020304" pitchFamily="18" charset="0"/>
              </a:rPr>
              <a:t>Viswaraj Naga Keerthana:</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Timestamp extraction</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Insights generation</a:t>
            </a:r>
          </a:p>
          <a:p>
            <a:pPr marL="0" indent="0" algn="just">
              <a:buNone/>
            </a:pPr>
            <a:r>
              <a:rPr lang="en-IN" b="1" dirty="0">
                <a:latin typeface="Times New Roman" panose="02020603050405020304" pitchFamily="18" charset="0"/>
                <a:cs typeface="Times New Roman" panose="02020603050405020304" pitchFamily="18" charset="0"/>
              </a:rPr>
              <a:t>Mummareddy Nithin Kumar Reddy:</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License plate detection</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Deployment</a:t>
            </a:r>
          </a:p>
        </p:txBody>
      </p:sp>
      <p:sp>
        <p:nvSpPr>
          <p:cNvPr id="4" name="Rectangle 3"/>
          <p:cNvSpPr/>
          <p:nvPr/>
        </p:nvSpPr>
        <p:spPr>
          <a:xfrm>
            <a:off x="11989750" y="0"/>
            <a:ext cx="202250" cy="393533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2">
            <a:extLst>
              <a:ext uri="{FF2B5EF4-FFF2-40B4-BE49-F238E27FC236}">
                <a16:creationId xmlns:a16="http://schemas.microsoft.com/office/drawing/2014/main" id="{243A24C0-B1CB-EA88-AAF5-17996EF4B3EA}"/>
              </a:ext>
            </a:extLst>
          </p:cNvPr>
          <p:cNvSpPr txBox="1">
            <a:spLocks/>
          </p:cNvSpPr>
          <p:nvPr/>
        </p:nvSpPr>
        <p:spPr>
          <a:xfrm>
            <a:off x="6784547" y="1353987"/>
            <a:ext cx="5407453" cy="36318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b="1" dirty="0">
                <a:latin typeface="Times New Roman" panose="02020603050405020304" pitchFamily="18" charset="0"/>
                <a:cs typeface="Times New Roman" panose="02020603050405020304" pitchFamily="18" charset="0"/>
              </a:rPr>
              <a:t>B Raj Kumar:</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Integrating the codes</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Presentation making</a:t>
            </a:r>
          </a:p>
          <a:p>
            <a:pPr marL="0" indent="0" algn="just">
              <a:buFont typeface="Arial" panose="020B0604020202020204" pitchFamily="34" charset="0"/>
              <a:buNone/>
            </a:pPr>
            <a:r>
              <a:rPr lang="en-IN" b="1" dirty="0">
                <a:latin typeface="Times New Roman" panose="02020603050405020304" pitchFamily="18" charset="0"/>
                <a:cs typeface="Times New Roman" panose="02020603050405020304" pitchFamily="18" charset="0"/>
              </a:rPr>
              <a:t>Yarrasani Teja Sree:</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Testing and problem solving</a:t>
            </a:r>
          </a:p>
          <a:p>
            <a:pPr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Documention  </a:t>
            </a:r>
          </a:p>
        </p:txBody>
      </p:sp>
    </p:spTree>
    <p:extLst>
      <p:ext uri="{BB962C8B-B14F-4D97-AF65-F5344CB8AC3E}">
        <p14:creationId xmlns:p14="http://schemas.microsoft.com/office/powerpoint/2010/main" val="150575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101" y="698128"/>
            <a:ext cx="10515600" cy="976565"/>
          </a:xfrm>
        </p:spPr>
        <p:txBody>
          <a:bodyPr>
            <a:normAutofit/>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33101" y="2108809"/>
            <a:ext cx="10515600" cy="3801103"/>
          </a:xfrm>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In conclusion, our Vehicle Movement Analysis and Insight Generation project integrates advanced image processing techniques with robust dataset preparation and precise object, timestamp, and license plate detection. This initiative not only enhances traffic monitoring but also provides actionable insights into traffic patterns and security risks. This project underscores the power of Edge AI in transforming how we manage and analyze vehicular movement in urban environments, paving the way for smarter cities of the future.</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11989750" y="2922662"/>
            <a:ext cx="202250" cy="393533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0" y="0"/>
            <a:ext cx="2785929" cy="18800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3824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TotalTime>
  <Words>559</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PROBLEM STATEMENT</vt:lpstr>
      <vt:lpstr>SOLUTION OVERVIEW</vt:lpstr>
      <vt:lpstr>FEATURES OFFERED</vt:lpstr>
      <vt:lpstr>PROCESS FLOW</vt:lpstr>
      <vt:lpstr>Cont'd</vt:lpstr>
      <vt:lpstr>PowerPoint Presentation</vt:lpstr>
      <vt:lpstr>TECHNOLOGIES USED</vt:lpstr>
      <vt:lpstr>Team Members and Contributions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sunku sai vennala</cp:lastModifiedBy>
  <cp:revision>17</cp:revision>
  <dcterms:created xsi:type="dcterms:W3CDTF">2024-07-14T11:47:12Z</dcterms:created>
  <dcterms:modified xsi:type="dcterms:W3CDTF">2024-07-15T09:18:20Z</dcterms:modified>
</cp:coreProperties>
</file>