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5143500" cx="9144000"/>
  <p:notesSz cx="6858000" cy="9144000"/>
  <p:embeddedFontLst>
    <p:embeddedFont>
      <p:font typeface="Montserrat"/>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Montserrat-bold.fntdata"/><Relationship Id="rId63" Type="http://schemas.openxmlformats.org/officeDocument/2006/relationships/font" Target="fonts/Montserrat-regular.fntdata"/><Relationship Id="rId22" Type="http://schemas.openxmlformats.org/officeDocument/2006/relationships/slide" Target="slides/slide17.xml"/><Relationship Id="rId66" Type="http://schemas.openxmlformats.org/officeDocument/2006/relationships/font" Target="fonts/Montserrat-boldItalic.fntdata"/><Relationship Id="rId21" Type="http://schemas.openxmlformats.org/officeDocument/2006/relationships/slide" Target="slides/slide16.xml"/><Relationship Id="rId65" Type="http://schemas.openxmlformats.org/officeDocument/2006/relationships/font" Target="fonts/Montserrat-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463449bee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63449bee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463449bee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63449bee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463449bee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63449bee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463449bee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63449bee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463449bee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63449bee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463449bee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63449bee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4250e23a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250e23a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463449bee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463449bee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463449bee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63449bee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463449bee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463449bee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66fa6ee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66fa6ee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463449bee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463449bee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463449bee3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463449bee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463449bee3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463449bee3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463449bee3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463449bee3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463449bee3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63449bee3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463449bee3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463449bee3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463449bee3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463449bee3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463449bee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463449bee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463449bee3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463449bee3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4213dca321_4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4213dca321_4_4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463449bee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63449bee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463449bee3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463449bee3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463449bee3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463449bee3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4213dca321_4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g4213dca321_4_18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463449bee3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463449bee3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463449bee3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463449bee3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463449bee3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463449bee3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463449bee3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463449bee3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463449bee3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463449bee3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463449bee3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463449bee3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463449bee3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463449bee3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463449be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63449be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463449bee3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463449bee3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463449bee3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463449bee3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463449bee3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463449bee3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463449bee3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463449bee3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463449bee3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463449bee3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463449bee3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463449bee3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463449bee3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463449bee3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463449bee3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463449bee3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463449bee3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463449bee3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463449bee3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463449bee3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463449bee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63449bee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463449bee3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463449bee3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463449bee3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463449bee3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463449bee3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463449bee3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463449bee3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463449bee3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463449bee3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463449bee3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463449bee3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463449bee3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463449bee3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463449bee3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463449bee3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463449bee3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463449bee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63449bee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463449bee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63449bee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463449bee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63449bee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463449bee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63449bee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1042425" y="295788"/>
            <a:ext cx="7789875"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32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2800" u="none" cap="none" strike="noStrike">
                <a:solidFill>
                  <a:schemeClr val="dk2"/>
                </a:solidFill>
                <a:latin typeface="Montserrat"/>
                <a:ea typeface="Montserrat"/>
                <a:cs typeface="Montserrat"/>
                <a:sym typeface="Montserrat"/>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descr="watermark.jpg" id="62" name="Google Shape;62;p15"/>
          <p:cNvPicPr preferRelativeResize="0"/>
          <p:nvPr/>
        </p:nvPicPr>
        <p:blipFill rotWithShape="1">
          <a:blip r:embed="rId2">
            <a:alphaModFix/>
          </a:blip>
          <a:srcRect b="38251" l="51048" r="35216" t="14423"/>
          <a:stretch/>
        </p:blipFill>
        <p:spPr>
          <a:xfrm>
            <a:off x="152400" y="152400"/>
            <a:ext cx="890025" cy="859476"/>
          </a:xfrm>
          <a:prstGeom prst="rect">
            <a:avLst/>
          </a:prstGeom>
          <a:noFill/>
          <a:ln>
            <a:noFill/>
          </a:ln>
        </p:spPr>
      </p:pic>
      <p:pic>
        <p:nvPicPr>
          <p:cNvPr descr="watermark.jpg" id="63" name="Google Shape;63;p15"/>
          <p:cNvPicPr preferRelativeResize="0"/>
          <p:nvPr/>
        </p:nvPicPr>
        <p:blipFill rotWithShape="1">
          <a:blip r:embed="rId2">
            <a:alphaModFix/>
          </a:blip>
          <a:srcRect b="38442" l="-230" r="230" t="8854"/>
          <a:stretch/>
        </p:blipFill>
        <p:spPr>
          <a:xfrm>
            <a:off x="-76200" y="4801375"/>
            <a:ext cx="2315821" cy="34212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sp>
        <p:nvSpPr>
          <p:cNvPr id="65" name="Google Shape;65;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66" name="Google Shape;6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9" name="Google Shape;69;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70" name="Google Shape;70;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71" name="Google Shape;7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4" name="Google Shape;7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77" name="Google Shape;77;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78" name="Google Shape;7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9" name="Shape 79"/>
        <p:cNvGrpSpPr/>
        <p:nvPr/>
      </p:nvGrpSpPr>
      <p:grpSpPr>
        <a:xfrm>
          <a:off x="0" y="0"/>
          <a:ext cx="0" cy="0"/>
          <a:chOff x="0" y="0"/>
          <a:chExt cx="0" cy="0"/>
        </a:xfrm>
      </p:grpSpPr>
      <p:sp>
        <p:nvSpPr>
          <p:cNvPr id="80" name="Google Shape;80;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81" name="Google Shape;8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85" name="Google Shape;85;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86" name="Google Shape;86;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7" name="Google Shape;8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8" name="Shape 88"/>
        <p:cNvGrpSpPr/>
        <p:nvPr/>
      </p:nvGrpSpPr>
      <p:grpSpPr>
        <a:xfrm>
          <a:off x="0" y="0"/>
          <a:ext cx="0" cy="0"/>
          <a:chOff x="0" y="0"/>
          <a:chExt cx="0" cy="0"/>
        </a:xfrm>
      </p:grpSpPr>
      <p:sp>
        <p:nvSpPr>
          <p:cNvPr id="89" name="Google Shape;89;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90" name="Google Shape;9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a:r>
              <a:t>xx%</a:t>
            </a:r>
          </a:p>
        </p:txBody>
      </p:sp>
      <p:sp>
        <p:nvSpPr>
          <p:cNvPr id="93" name="Google Shape;93;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marR="0" rtl="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4" name="Google Shape;9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hyperlink" Target="https://en.wikipedia.org/wiki/Natural_language_process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jp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jp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jp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jpg"/><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2.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2.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2.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NLP Python Basics</a:t>
            </a:r>
            <a:endParaRPr b="1">
              <a:latin typeface="Montserrat"/>
              <a:ea typeface="Montserrat"/>
              <a:cs typeface="Montserrat"/>
              <a:sym typeface="Montserrat"/>
            </a:endParaRPr>
          </a:p>
        </p:txBody>
      </p:sp>
      <p:sp>
        <p:nvSpPr>
          <p:cNvPr id="102" name="Google Shape;102;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03" name="Google Shape;103;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74" name="Google Shape;174;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NLTK vs Spacy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course, due to Spacy’s state of the art approach and efficiency, we will focus on Spacy, but use NLTK when it is easier to use.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By the end of the course, you should feel comfortable utilizing both libraries when they are best suited for a task.</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75" name="Google Shape;175;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 name="Google Shape;176;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82" name="Google Shape;182;p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NLTK vs Spacy Processing Tests</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83" name="Google Shape;183;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4" name="Google Shape;184;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5" name="Google Shape;185;p35"/>
          <p:cNvPicPr preferRelativeResize="0"/>
          <p:nvPr/>
        </p:nvPicPr>
        <p:blipFill>
          <a:blip r:embed="rId4">
            <a:alphaModFix/>
          </a:blip>
          <a:stretch>
            <a:fillRect/>
          </a:stretch>
        </p:blipFill>
        <p:spPr>
          <a:xfrm>
            <a:off x="2149288" y="2018575"/>
            <a:ext cx="5008925" cy="2709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91" name="Google Shape;191;p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914400" marR="0" rtl="0" algn="l">
              <a:lnSpc>
                <a:spcPct val="100000"/>
              </a:lnSpc>
              <a:spcBef>
                <a:spcPts val="0"/>
              </a:spcBef>
              <a:spcAft>
                <a:spcPts val="1600"/>
              </a:spcAft>
              <a:buNone/>
            </a:pPr>
            <a:r>
              <a:rPr lang="en" sz="2900">
                <a:solidFill>
                  <a:srgbClr val="434343"/>
                </a:solidFill>
                <a:latin typeface="Montserrat"/>
                <a:ea typeface="Montserrat"/>
                <a:cs typeface="Montserrat"/>
                <a:sym typeface="Montserrat"/>
              </a:rPr>
              <a:t>https://spacy.io/usage/facts-figures</a:t>
            </a:r>
            <a:endParaRPr sz="2900">
              <a:solidFill>
                <a:srgbClr val="434343"/>
              </a:solidFill>
              <a:latin typeface="Montserrat"/>
              <a:ea typeface="Montserrat"/>
              <a:cs typeface="Montserrat"/>
              <a:sym typeface="Montserrat"/>
            </a:endParaRPr>
          </a:p>
        </p:txBody>
      </p:sp>
      <p:pic>
        <p:nvPicPr>
          <p:cNvPr descr="watermark.jpg" id="192" name="Google Shape;192;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4" name="Google Shape;194;p36"/>
          <p:cNvPicPr preferRelativeResize="0"/>
          <p:nvPr/>
        </p:nvPicPr>
        <p:blipFill>
          <a:blip r:embed="rId4">
            <a:alphaModFix/>
          </a:blip>
          <a:stretch>
            <a:fillRect/>
          </a:stretch>
        </p:blipFill>
        <p:spPr>
          <a:xfrm>
            <a:off x="2847328" y="1727100"/>
            <a:ext cx="3449346" cy="341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00" name="Google Shape;200;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914400" marR="0" rtl="0" algn="l">
              <a:lnSpc>
                <a:spcPct val="100000"/>
              </a:lnSpc>
              <a:spcBef>
                <a:spcPts val="0"/>
              </a:spcBef>
              <a:spcAft>
                <a:spcPts val="1600"/>
              </a:spcAft>
              <a:buNone/>
            </a:pPr>
            <a:r>
              <a:rPr lang="en" sz="2900">
                <a:solidFill>
                  <a:srgbClr val="434343"/>
                </a:solidFill>
                <a:latin typeface="Montserrat"/>
                <a:ea typeface="Montserrat"/>
                <a:cs typeface="Montserrat"/>
                <a:sym typeface="Montserrat"/>
              </a:rPr>
              <a:t>https://spacy.io/usage/facts-figures</a:t>
            </a:r>
            <a:endParaRPr sz="2900">
              <a:solidFill>
                <a:srgbClr val="434343"/>
              </a:solidFill>
              <a:latin typeface="Montserrat"/>
              <a:ea typeface="Montserrat"/>
              <a:cs typeface="Montserrat"/>
              <a:sym typeface="Montserrat"/>
            </a:endParaRPr>
          </a:p>
        </p:txBody>
      </p:sp>
      <p:pic>
        <p:nvPicPr>
          <p:cNvPr descr="watermark.jpg" id="201" name="Google Shape;201;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2" name="Google Shape;202;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3" name="Google Shape;203;p37"/>
          <p:cNvPicPr preferRelativeResize="0"/>
          <p:nvPr/>
        </p:nvPicPr>
        <p:blipFill>
          <a:blip r:embed="rId4">
            <a:alphaModFix/>
          </a:blip>
          <a:stretch>
            <a:fillRect/>
          </a:stretch>
        </p:blipFill>
        <p:spPr>
          <a:xfrm>
            <a:off x="2847328" y="1727100"/>
            <a:ext cx="3449346" cy="3416400"/>
          </a:xfrm>
          <a:prstGeom prst="rect">
            <a:avLst/>
          </a:prstGeom>
          <a:noFill/>
          <a:ln>
            <a:noFill/>
          </a:ln>
        </p:spPr>
      </p:pic>
      <p:sp>
        <p:nvSpPr>
          <p:cNvPr id="204" name="Google Shape;204;p37"/>
          <p:cNvSpPr/>
          <p:nvPr/>
        </p:nvSpPr>
        <p:spPr>
          <a:xfrm>
            <a:off x="4116650" y="1803925"/>
            <a:ext cx="490200" cy="3339600"/>
          </a:xfrm>
          <a:prstGeom prst="roundRect">
            <a:avLst>
              <a:gd fmla="val 16667" name="adj"/>
            </a:avLst>
          </a:prstGeom>
          <a:noFill/>
          <a:ln cap="flat" cmpd="sng" w="3810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7"/>
          <p:cNvSpPr/>
          <p:nvPr/>
        </p:nvSpPr>
        <p:spPr>
          <a:xfrm>
            <a:off x="5258875" y="1803925"/>
            <a:ext cx="490200" cy="3339600"/>
          </a:xfrm>
          <a:prstGeom prst="roundRect">
            <a:avLst>
              <a:gd fmla="val 16667" name="adj"/>
            </a:avLst>
          </a:prstGeom>
          <a:noFill/>
          <a:ln cap="flat" cmpd="sng" w="3810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pic>
        <p:nvPicPr>
          <p:cNvPr descr="watermark.jpg" id="211" name="Google Shape;211;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2" name="Google Shape;212;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What is NLP?</a:t>
            </a:r>
            <a:endParaRPr b="1">
              <a:latin typeface="Montserrat"/>
              <a:ea typeface="Montserrat"/>
              <a:cs typeface="Montserrat"/>
              <a:sym typeface="Montserrat"/>
            </a:endParaRPr>
          </a:p>
        </p:txBody>
      </p:sp>
      <p:sp>
        <p:nvSpPr>
          <p:cNvPr id="218" name="Google Shape;218;p3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19" name="Google Shape;219;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0" name="Google Shape;220;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What is NLP?</a:t>
            </a:r>
            <a:endParaRPr>
              <a:latin typeface="Montserrat"/>
              <a:ea typeface="Montserrat"/>
              <a:cs typeface="Montserrat"/>
              <a:sym typeface="Montserrat"/>
            </a:endParaRPr>
          </a:p>
        </p:txBody>
      </p:sp>
      <p:sp>
        <p:nvSpPr>
          <p:cNvPr id="226" name="Google Shape;226;p40"/>
          <p:cNvSpPr txBox="1"/>
          <p:nvPr>
            <p:ph idx="1" type="body"/>
          </p:nvPr>
        </p:nvSpPr>
        <p:spPr>
          <a:xfrm>
            <a:off x="311700" y="1152475"/>
            <a:ext cx="8832300" cy="36489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According to wikipedia, </a:t>
            </a:r>
            <a:br>
              <a:rPr lang="en" sz="2900">
                <a:solidFill>
                  <a:srgbClr val="434343"/>
                </a:solidFill>
                <a:latin typeface="Montserrat"/>
                <a:ea typeface="Montserrat"/>
                <a:cs typeface="Montserrat"/>
                <a:sym typeface="Montserrat"/>
              </a:rPr>
            </a:br>
            <a:r>
              <a:rPr lang="en" sz="2900">
                <a:solidFill>
                  <a:srgbClr val="434343"/>
                </a:solidFill>
                <a:latin typeface="Montserrat"/>
                <a:ea typeface="Montserrat"/>
                <a:cs typeface="Montserrat"/>
                <a:sym typeface="Montserrat"/>
              </a:rPr>
              <a:t>"</a:t>
            </a:r>
            <a:r>
              <a:rPr b="1" lang="en" sz="2900">
                <a:solidFill>
                  <a:srgbClr val="434343"/>
                </a:solidFill>
                <a:latin typeface="Montserrat"/>
                <a:ea typeface="Montserrat"/>
                <a:cs typeface="Montserrat"/>
                <a:sym typeface="Montserrat"/>
              </a:rPr>
              <a:t>Natural language processing (NLP)</a:t>
            </a:r>
            <a:r>
              <a:rPr lang="en" sz="2900">
                <a:solidFill>
                  <a:srgbClr val="434343"/>
                </a:solidFill>
                <a:latin typeface="Montserrat"/>
                <a:ea typeface="Montserrat"/>
                <a:cs typeface="Montserrat"/>
                <a:sym typeface="Montserrat"/>
              </a:rPr>
              <a:t> is </a:t>
            </a:r>
            <a:br>
              <a:rPr lang="en" sz="2900">
                <a:solidFill>
                  <a:srgbClr val="434343"/>
                </a:solidFill>
                <a:latin typeface="Montserrat"/>
                <a:ea typeface="Montserrat"/>
                <a:cs typeface="Montserrat"/>
                <a:sym typeface="Montserrat"/>
              </a:rPr>
            </a:br>
            <a:r>
              <a:rPr lang="en" sz="2900">
                <a:solidFill>
                  <a:srgbClr val="434343"/>
                </a:solidFill>
                <a:latin typeface="Montserrat"/>
                <a:ea typeface="Montserrat"/>
                <a:cs typeface="Montserrat"/>
                <a:sym typeface="Montserrat"/>
              </a:rPr>
              <a:t>an area of computer science and artificial intelligence concerned with the interactions between computers and human (natural) languages, in particular how to program computers to process and analyze large amounts of natural language data.</a:t>
            </a:r>
            <a:endParaRPr sz="2900">
              <a:solidFill>
                <a:srgbClr val="434343"/>
              </a:solidFill>
              <a:latin typeface="Montserrat"/>
              <a:ea typeface="Montserrat"/>
              <a:cs typeface="Montserrat"/>
              <a:sym typeface="Montserrat"/>
            </a:endParaRPr>
          </a:p>
        </p:txBody>
      </p:sp>
      <p:pic>
        <p:nvPicPr>
          <p:cNvPr descr="watermark.jpg" id="227" name="Google Shape;227;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 name="Google Shape;229;p40"/>
          <p:cNvSpPr txBox="1"/>
          <p:nvPr/>
        </p:nvSpPr>
        <p:spPr>
          <a:xfrm>
            <a:off x="3391200" y="4801438"/>
            <a:ext cx="57528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Source: </a:t>
            </a:r>
            <a:r>
              <a:rPr lang="en" u="sng">
                <a:solidFill>
                  <a:schemeClr val="hlink"/>
                </a:solidFill>
                <a:hlinkClick r:id="rId4"/>
              </a:rPr>
              <a:t>https://en.wikipedia.org/wiki/Natural_language_processing</a:t>
            </a:r>
            <a:r>
              <a:rPr lang="en"/>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35" name="Google Shape;235;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when performing analysis, lots of data is numerical, such as sales numbers, physical measurements, quantifiable categories.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Computers are very good at handling direct numerical information.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do we do about </a:t>
            </a:r>
            <a:r>
              <a:rPr b="1" lang="en" sz="2900">
                <a:solidFill>
                  <a:srgbClr val="434343"/>
                </a:solidFill>
                <a:latin typeface="Montserrat"/>
                <a:ea typeface="Montserrat"/>
                <a:cs typeface="Montserrat"/>
                <a:sym typeface="Montserrat"/>
              </a:rPr>
              <a:t>text data?</a:t>
            </a:r>
            <a:endParaRPr sz="2900">
              <a:solidFill>
                <a:srgbClr val="434343"/>
              </a:solidFill>
              <a:latin typeface="Montserrat"/>
              <a:ea typeface="Montserrat"/>
              <a:cs typeface="Montserrat"/>
              <a:sym typeface="Montserrat"/>
            </a:endParaRPr>
          </a:p>
        </p:txBody>
      </p:sp>
      <p:pic>
        <p:nvPicPr>
          <p:cNvPr descr="watermark.jpg" id="236" name="Google Shape;236;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 name="Google Shape;237;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43" name="Google Shape;243;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humans we can tell there is a plethora of information inside of text documents.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a computer needs specialized processing techniques in order to “understand” raw text data.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Text data is highly unstructured and can be in multiple languages! </a:t>
            </a:r>
            <a:endParaRPr sz="2900">
              <a:solidFill>
                <a:srgbClr val="434343"/>
              </a:solidFill>
              <a:latin typeface="Montserrat"/>
              <a:ea typeface="Montserrat"/>
              <a:cs typeface="Montserrat"/>
              <a:sym typeface="Montserrat"/>
            </a:endParaRPr>
          </a:p>
        </p:txBody>
      </p:sp>
      <p:pic>
        <p:nvPicPr>
          <p:cNvPr descr="watermark.jpg" id="244" name="Google Shape;24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5" name="Google Shape;24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51" name="Google Shape;251;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Natural Language Processing attempts to use a variety of techniques in order to create structure out of text data.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section we will be discussing some of these basic techniques, which are built into libraries such as Spacy and NLTK.</a:t>
            </a:r>
            <a:endParaRPr sz="2900">
              <a:solidFill>
                <a:srgbClr val="434343"/>
              </a:solidFill>
              <a:latin typeface="Montserrat"/>
              <a:ea typeface="Montserrat"/>
              <a:cs typeface="Montserrat"/>
              <a:sym typeface="Montserrat"/>
            </a:endParaRPr>
          </a:p>
        </p:txBody>
      </p:sp>
      <p:pic>
        <p:nvPicPr>
          <p:cNvPr descr="watermark.jpg" id="252" name="Google Shape;252;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3" name="Google Shape;253;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10" name="Google Shape;110;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Goals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Set up Spacy and Language Library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 Basic NLP Topics</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Tokenization</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Stemming</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Lemmatization</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Stop Words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Spacy for Vocabulary Matching</a:t>
            </a:r>
            <a:endParaRPr sz="2900">
              <a:solidFill>
                <a:srgbClr val="434343"/>
              </a:solidFill>
              <a:latin typeface="Montserrat"/>
              <a:ea typeface="Montserrat"/>
              <a:cs typeface="Montserrat"/>
              <a:sym typeface="Montserrat"/>
            </a:endParaRPr>
          </a:p>
        </p:txBody>
      </p:sp>
      <p:pic>
        <p:nvPicPr>
          <p:cNvPr descr="watermark.jpg" id="111" name="Google Shape;111;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59" name="Google Shape;259;p4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Use Cases: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Classifying Emails as Spam vs Legitimate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Sentiment Analysis of Text Movie Reviews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Analyzing Trends from written customer feedback forms.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Understanding text commands, “Hey Google, play this song”.</a:t>
            </a:r>
            <a:endParaRPr sz="2900">
              <a:solidFill>
                <a:srgbClr val="434343"/>
              </a:solidFill>
              <a:latin typeface="Montserrat"/>
              <a:ea typeface="Montserrat"/>
              <a:cs typeface="Montserrat"/>
              <a:sym typeface="Montserrat"/>
            </a:endParaRPr>
          </a:p>
        </p:txBody>
      </p:sp>
      <p:pic>
        <p:nvPicPr>
          <p:cNvPr descr="watermark.jpg" id="260" name="Google Shape;260;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 name="Google Shape;261;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67" name="Google Shape;267;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Natural Language Processing is constantly evolving and great strides are made every month!</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focus on fundamental ideas that all state of the art techniques are based off.</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begin by learning about the basics of using the Spacy library.</a:t>
            </a:r>
            <a:endParaRPr sz="2900">
              <a:solidFill>
                <a:srgbClr val="434343"/>
              </a:solidFill>
              <a:latin typeface="Montserrat"/>
              <a:ea typeface="Montserrat"/>
              <a:cs typeface="Montserrat"/>
              <a:sym typeface="Montserrat"/>
            </a:endParaRPr>
          </a:p>
        </p:txBody>
      </p:sp>
      <p:pic>
        <p:nvPicPr>
          <p:cNvPr descr="watermark.jpg" id="268" name="Google Shape;268;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9" name="Google Shape;269;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6"/>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Spacy Basics</a:t>
            </a:r>
            <a:endParaRPr b="1">
              <a:latin typeface="Montserrat"/>
              <a:ea typeface="Montserrat"/>
              <a:cs typeface="Montserrat"/>
              <a:sym typeface="Montserrat"/>
            </a:endParaRPr>
          </a:p>
        </p:txBody>
      </p:sp>
      <p:pic>
        <p:nvPicPr>
          <p:cNvPr descr="watermark.jpg" id="275" name="Google Shape;275;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6" name="Google Shape;276;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82" name="Google Shape;282;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a few keys steps for working with Spacy that we will cover in this lecture: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Loading the Language Library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Building a Pipeline Object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Tokens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Parts-of-Speech Tagging</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Understanding Token Attributes</a:t>
            </a:r>
            <a:endParaRPr sz="2900">
              <a:solidFill>
                <a:srgbClr val="434343"/>
              </a:solidFill>
              <a:latin typeface="Montserrat"/>
              <a:ea typeface="Montserrat"/>
              <a:cs typeface="Montserrat"/>
              <a:sym typeface="Montserrat"/>
            </a:endParaRPr>
          </a:p>
        </p:txBody>
      </p:sp>
      <p:pic>
        <p:nvPicPr>
          <p:cNvPr descr="watermark.jpg" id="283" name="Google Shape;283;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 name="Google Shape;284;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90" name="Google Shape;290;p4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Spacy works with a Pipeline object</a:t>
            </a:r>
            <a:endParaRPr sz="2900">
              <a:solidFill>
                <a:srgbClr val="434343"/>
              </a:solidFill>
              <a:latin typeface="Montserrat"/>
              <a:ea typeface="Montserrat"/>
              <a:cs typeface="Montserrat"/>
              <a:sym typeface="Montserrat"/>
            </a:endParaRPr>
          </a:p>
        </p:txBody>
      </p:sp>
      <p:pic>
        <p:nvPicPr>
          <p:cNvPr descr="watermark.jpg" id="291" name="Google Shape;291;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 name="Google Shape;292;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93" name="Google Shape;293;p48"/>
          <p:cNvPicPr preferRelativeResize="0"/>
          <p:nvPr/>
        </p:nvPicPr>
        <p:blipFill>
          <a:blip r:embed="rId4">
            <a:alphaModFix/>
          </a:blip>
          <a:stretch>
            <a:fillRect/>
          </a:stretch>
        </p:blipFill>
        <p:spPr>
          <a:xfrm>
            <a:off x="229950" y="3142050"/>
            <a:ext cx="8684099" cy="149464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99" name="Google Shape;299;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434343"/>
                </a:solidFill>
                <a:latin typeface="Montserrat"/>
                <a:ea typeface="Montserrat"/>
                <a:cs typeface="Montserrat"/>
                <a:sym typeface="Montserrat"/>
              </a:rPr>
              <a:t>nlp()</a:t>
            </a:r>
            <a:r>
              <a:rPr lang="en" sz="2900">
                <a:solidFill>
                  <a:srgbClr val="434343"/>
                </a:solidFill>
                <a:latin typeface="Montserrat"/>
                <a:ea typeface="Montserrat"/>
                <a:cs typeface="Montserrat"/>
                <a:sym typeface="Montserrat"/>
              </a:rPr>
              <a:t> function from Spacy automatically takes raw text and performs a series of operations to tag, parse, and describe the text data.</a:t>
            </a:r>
            <a:endParaRPr sz="2900">
              <a:solidFill>
                <a:srgbClr val="434343"/>
              </a:solidFill>
              <a:latin typeface="Montserrat"/>
              <a:ea typeface="Montserrat"/>
              <a:cs typeface="Montserrat"/>
              <a:sym typeface="Montserrat"/>
            </a:endParaRPr>
          </a:p>
        </p:txBody>
      </p:sp>
      <p:pic>
        <p:nvPicPr>
          <p:cNvPr descr="watermark.jpg" id="300" name="Google Shape;300;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1" name="Google Shape;301;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02" name="Google Shape;302;p49"/>
          <p:cNvPicPr preferRelativeResize="0"/>
          <p:nvPr/>
        </p:nvPicPr>
        <p:blipFill>
          <a:blip r:embed="rId4">
            <a:alphaModFix/>
          </a:blip>
          <a:stretch>
            <a:fillRect/>
          </a:stretch>
        </p:blipFill>
        <p:spPr>
          <a:xfrm>
            <a:off x="229950" y="3074225"/>
            <a:ext cx="8684099" cy="149464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308" name="Google Shape;308;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discover the pipeline object and its series of operations.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subsequent lectures dive deeper into each of these aspects of NLP and Spacy (e.g. Tokenization, POS, Stemming, Lemmatization, etc…)</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09" name="Google Shape;309;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0" name="Google Shape;310;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1"/>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Tokenization</a:t>
            </a:r>
            <a:endParaRPr b="1">
              <a:latin typeface="Montserrat"/>
              <a:ea typeface="Montserrat"/>
              <a:cs typeface="Montserrat"/>
              <a:sym typeface="Montserrat"/>
            </a:endParaRPr>
          </a:p>
        </p:txBody>
      </p:sp>
      <p:pic>
        <p:nvPicPr>
          <p:cNvPr descr="watermark.jpg" id="316" name="Google Shape;316;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7" name="Google Shape;317;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323" name="Google Shape;323;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Tokenization is the process of breaking up the original text into component pieces (tokens).</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24" name="Google Shape;324;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5" name="Google Shape;325;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3"/>
          <p:cNvSpPr txBox="1"/>
          <p:nvPr>
            <p:ph type="title"/>
          </p:nvPr>
        </p:nvSpPr>
        <p:spPr>
          <a:xfrm>
            <a:off x="1042425" y="295788"/>
            <a:ext cx="7789875"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3200" u="none" cap="none" strike="noStrike">
                <a:solidFill>
                  <a:schemeClr val="dk1"/>
                </a:solidFill>
                <a:latin typeface="Montserrat"/>
                <a:ea typeface="Montserrat"/>
                <a:cs typeface="Montserrat"/>
                <a:sym typeface="Montserrat"/>
              </a:rPr>
              <a:t>Tokenization</a:t>
            </a:r>
            <a:endParaRPr/>
          </a:p>
        </p:txBody>
      </p:sp>
      <p:grpSp>
        <p:nvGrpSpPr>
          <p:cNvPr id="331" name="Google Shape;331;p53"/>
          <p:cNvGrpSpPr/>
          <p:nvPr/>
        </p:nvGrpSpPr>
        <p:grpSpPr>
          <a:xfrm>
            <a:off x="1559789" y="946472"/>
            <a:ext cx="6507500" cy="3711445"/>
            <a:chOff x="1076710" y="346"/>
            <a:chExt cx="6507500" cy="3711445"/>
          </a:xfrm>
        </p:grpSpPr>
        <p:sp>
          <p:nvSpPr>
            <p:cNvPr id="332" name="Google Shape;332;p53"/>
            <p:cNvSpPr/>
            <p:nvPr/>
          </p:nvSpPr>
          <p:spPr>
            <a:xfrm>
              <a:off x="6658363" y="3158193"/>
              <a:ext cx="91440" cy="163740"/>
            </a:xfrm>
            <a:custGeom>
              <a:rect b="b" l="l" r="r" t="t"/>
              <a:pathLst>
                <a:path extrusionOk="0" h="120000" w="120000">
                  <a:moveTo>
                    <a:pt x="60000" y="0"/>
                  </a:moveTo>
                  <a:lnTo>
                    <a:pt x="60000" y="120000"/>
                  </a:lnTo>
                </a:path>
              </a:pathLst>
            </a:custGeom>
            <a:noFill/>
            <a:ln>
              <a:noFill/>
            </a:ln>
          </p:spPr>
        </p:sp>
        <p:sp>
          <p:nvSpPr>
            <p:cNvPr id="333" name="Google Shape;333;p53"/>
            <p:cNvSpPr/>
            <p:nvPr/>
          </p:nvSpPr>
          <p:spPr>
            <a:xfrm>
              <a:off x="6658363" y="2604595"/>
              <a:ext cx="91440" cy="163740"/>
            </a:xfrm>
            <a:custGeom>
              <a:rect b="b" l="l" r="r" t="t"/>
              <a:pathLst>
                <a:path extrusionOk="0" h="120000" w="120000">
                  <a:moveTo>
                    <a:pt x="60000" y="0"/>
                  </a:moveTo>
                  <a:lnTo>
                    <a:pt x="60000" y="120000"/>
                  </a:lnTo>
                </a:path>
              </a:pathLst>
            </a:custGeom>
            <a:noFill/>
            <a:ln>
              <a:noFill/>
            </a:ln>
          </p:spPr>
        </p:sp>
        <p:sp>
          <p:nvSpPr>
            <p:cNvPr id="334" name="Google Shape;334;p53"/>
            <p:cNvSpPr/>
            <p:nvPr/>
          </p:nvSpPr>
          <p:spPr>
            <a:xfrm>
              <a:off x="6658363" y="2050997"/>
              <a:ext cx="91440" cy="163740"/>
            </a:xfrm>
            <a:custGeom>
              <a:rect b="b" l="l" r="r" t="t"/>
              <a:pathLst>
                <a:path extrusionOk="0" h="120000" w="120000">
                  <a:moveTo>
                    <a:pt x="60000" y="0"/>
                  </a:moveTo>
                  <a:lnTo>
                    <a:pt x="60000" y="120000"/>
                  </a:lnTo>
                </a:path>
              </a:pathLst>
            </a:custGeom>
            <a:noFill/>
            <a:ln>
              <a:noFill/>
            </a:ln>
          </p:spPr>
        </p:sp>
        <p:sp>
          <p:nvSpPr>
            <p:cNvPr id="335" name="Google Shape;335;p53"/>
            <p:cNvSpPr/>
            <p:nvPr/>
          </p:nvSpPr>
          <p:spPr>
            <a:xfrm>
              <a:off x="6658363" y="1497399"/>
              <a:ext cx="91440" cy="163740"/>
            </a:xfrm>
            <a:custGeom>
              <a:rect b="b" l="l" r="r" t="t"/>
              <a:pathLst>
                <a:path extrusionOk="0" h="120000" w="120000">
                  <a:moveTo>
                    <a:pt x="60000" y="0"/>
                  </a:moveTo>
                  <a:lnTo>
                    <a:pt x="60000" y="120000"/>
                  </a:lnTo>
                </a:path>
              </a:pathLst>
            </a:custGeom>
            <a:noFill/>
            <a:ln>
              <a:noFill/>
            </a:ln>
          </p:spPr>
        </p:sp>
        <p:sp>
          <p:nvSpPr>
            <p:cNvPr id="336" name="Google Shape;336;p53"/>
            <p:cNvSpPr/>
            <p:nvPr/>
          </p:nvSpPr>
          <p:spPr>
            <a:xfrm>
              <a:off x="6658363" y="943801"/>
              <a:ext cx="91440" cy="163740"/>
            </a:xfrm>
            <a:custGeom>
              <a:rect b="b" l="l" r="r" t="t"/>
              <a:pathLst>
                <a:path extrusionOk="0" h="120000" w="120000">
                  <a:moveTo>
                    <a:pt x="60000" y="0"/>
                  </a:moveTo>
                  <a:lnTo>
                    <a:pt x="60000" y="120000"/>
                  </a:lnTo>
                </a:path>
              </a:pathLst>
            </a:custGeom>
            <a:noFill/>
            <a:ln>
              <a:noFill/>
            </a:ln>
          </p:spPr>
        </p:sp>
        <p:sp>
          <p:nvSpPr>
            <p:cNvPr id="337" name="Google Shape;337;p53"/>
            <p:cNvSpPr/>
            <p:nvPr/>
          </p:nvSpPr>
          <p:spPr>
            <a:xfrm>
              <a:off x="6658363" y="390203"/>
              <a:ext cx="91440" cy="163740"/>
            </a:xfrm>
            <a:custGeom>
              <a:rect b="b" l="l" r="r" t="t"/>
              <a:pathLst>
                <a:path extrusionOk="0" h="120000" w="120000">
                  <a:moveTo>
                    <a:pt x="60000" y="0"/>
                  </a:moveTo>
                  <a:lnTo>
                    <a:pt x="60000" y="120000"/>
                  </a:lnTo>
                </a:path>
              </a:pathLst>
            </a:custGeom>
            <a:noFill/>
            <a:ln>
              <a:noFill/>
            </a:ln>
          </p:spPr>
        </p:sp>
        <p:sp>
          <p:nvSpPr>
            <p:cNvPr id="338" name="Google Shape;338;p53"/>
            <p:cNvSpPr/>
            <p:nvPr/>
          </p:nvSpPr>
          <p:spPr>
            <a:xfrm>
              <a:off x="5515465"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39" name="Google Shape;339;p53"/>
            <p:cNvSpPr/>
            <p:nvPr/>
          </p:nvSpPr>
          <p:spPr>
            <a:xfrm>
              <a:off x="5515465"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40" name="Google Shape;340;p53"/>
            <p:cNvSpPr/>
            <p:nvPr/>
          </p:nvSpPr>
          <p:spPr>
            <a:xfrm>
              <a:off x="5009528" y="2050997"/>
              <a:ext cx="551656"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6C828C"/>
              </a:solidFill>
              <a:prstDash val="solid"/>
              <a:round/>
              <a:headEnd len="sm" w="sm" type="none"/>
              <a:tailEnd len="sm" w="sm" type="none"/>
            </a:ln>
          </p:spPr>
        </p:sp>
        <p:sp>
          <p:nvSpPr>
            <p:cNvPr id="341" name="Google Shape;341;p53"/>
            <p:cNvSpPr/>
            <p:nvPr/>
          </p:nvSpPr>
          <p:spPr>
            <a:xfrm>
              <a:off x="5175657"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42" name="Google Shape;342;p53"/>
            <p:cNvSpPr/>
            <p:nvPr/>
          </p:nvSpPr>
          <p:spPr>
            <a:xfrm>
              <a:off x="4832482" y="2604595"/>
              <a:ext cx="388894"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6C828C"/>
              </a:solidFill>
              <a:prstDash val="solid"/>
              <a:round/>
              <a:headEnd len="sm" w="sm" type="none"/>
              <a:tailEnd len="sm" w="sm" type="none"/>
            </a:ln>
          </p:spPr>
        </p:sp>
        <p:sp>
          <p:nvSpPr>
            <p:cNvPr id="343" name="Google Shape;343;p53"/>
            <p:cNvSpPr/>
            <p:nvPr/>
          </p:nvSpPr>
          <p:spPr>
            <a:xfrm>
              <a:off x="4616858"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44" name="Google Shape;344;p53"/>
            <p:cNvSpPr/>
            <p:nvPr/>
          </p:nvSpPr>
          <p:spPr>
            <a:xfrm>
              <a:off x="4662578" y="2604595"/>
              <a:ext cx="169903"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6C828C"/>
              </a:solidFill>
              <a:prstDash val="solid"/>
              <a:round/>
              <a:headEnd len="sm" w="sm" type="none"/>
              <a:tailEnd len="sm" w="sm" type="none"/>
            </a:ln>
          </p:spPr>
        </p:sp>
        <p:sp>
          <p:nvSpPr>
            <p:cNvPr id="345" name="Google Shape;345;p53"/>
            <p:cNvSpPr/>
            <p:nvPr/>
          </p:nvSpPr>
          <p:spPr>
            <a:xfrm>
              <a:off x="4832482" y="2050997"/>
              <a:ext cx="177046"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6C828C"/>
              </a:solidFill>
              <a:prstDash val="solid"/>
              <a:round/>
              <a:headEnd len="sm" w="sm" type="none"/>
              <a:tailEnd len="sm" w="sm" type="none"/>
            </a:ln>
          </p:spPr>
        </p:sp>
        <p:sp>
          <p:nvSpPr>
            <p:cNvPr id="346" name="Google Shape;346;p53"/>
            <p:cNvSpPr/>
            <p:nvPr/>
          </p:nvSpPr>
          <p:spPr>
            <a:xfrm>
              <a:off x="4963808" y="1497399"/>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47" name="Google Shape;347;p53"/>
            <p:cNvSpPr/>
            <p:nvPr/>
          </p:nvSpPr>
          <p:spPr>
            <a:xfrm>
              <a:off x="4963808" y="943801"/>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48" name="Google Shape;348;p53"/>
            <p:cNvSpPr/>
            <p:nvPr/>
          </p:nvSpPr>
          <p:spPr>
            <a:xfrm>
              <a:off x="3370055" y="390203"/>
              <a:ext cx="1639473"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5F727B"/>
              </a:solidFill>
              <a:prstDash val="solid"/>
              <a:round/>
              <a:headEnd len="sm" w="sm" type="none"/>
              <a:tailEnd len="sm" w="sm" type="none"/>
            </a:ln>
          </p:spPr>
        </p:sp>
        <p:sp>
          <p:nvSpPr>
            <p:cNvPr id="349" name="Google Shape;349;p53"/>
            <p:cNvSpPr/>
            <p:nvPr/>
          </p:nvSpPr>
          <p:spPr>
            <a:xfrm>
              <a:off x="3917493"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0" name="Google Shape;350;p53"/>
            <p:cNvSpPr/>
            <p:nvPr/>
          </p:nvSpPr>
          <p:spPr>
            <a:xfrm>
              <a:off x="3917493"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1" name="Google Shape;351;p53"/>
            <p:cNvSpPr/>
            <p:nvPr/>
          </p:nvSpPr>
          <p:spPr>
            <a:xfrm>
              <a:off x="3917493" y="2050997"/>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2" name="Google Shape;352;p53"/>
            <p:cNvSpPr/>
            <p:nvPr/>
          </p:nvSpPr>
          <p:spPr>
            <a:xfrm>
              <a:off x="3917493" y="1497399"/>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3" name="Google Shape;353;p53"/>
            <p:cNvSpPr/>
            <p:nvPr/>
          </p:nvSpPr>
          <p:spPr>
            <a:xfrm>
              <a:off x="3917493" y="943801"/>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4" name="Google Shape;354;p53"/>
            <p:cNvSpPr/>
            <p:nvPr/>
          </p:nvSpPr>
          <p:spPr>
            <a:xfrm>
              <a:off x="3370055" y="390203"/>
              <a:ext cx="593157"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5F727B"/>
              </a:solidFill>
              <a:prstDash val="solid"/>
              <a:round/>
              <a:headEnd len="sm" w="sm" type="none"/>
              <a:tailEnd len="sm" w="sm" type="none"/>
            </a:ln>
          </p:spPr>
        </p:sp>
        <p:sp>
          <p:nvSpPr>
            <p:cNvPr id="355" name="Google Shape;355;p53"/>
            <p:cNvSpPr/>
            <p:nvPr/>
          </p:nvSpPr>
          <p:spPr>
            <a:xfrm>
              <a:off x="3067950"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6" name="Google Shape;356;p53"/>
            <p:cNvSpPr/>
            <p:nvPr/>
          </p:nvSpPr>
          <p:spPr>
            <a:xfrm>
              <a:off x="3067950"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7" name="Google Shape;357;p53"/>
            <p:cNvSpPr/>
            <p:nvPr/>
          </p:nvSpPr>
          <p:spPr>
            <a:xfrm>
              <a:off x="3067950" y="2050997"/>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8" name="Google Shape;358;p53"/>
            <p:cNvSpPr/>
            <p:nvPr/>
          </p:nvSpPr>
          <p:spPr>
            <a:xfrm>
              <a:off x="3067950" y="1497399"/>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9" name="Google Shape;359;p53"/>
            <p:cNvSpPr/>
            <p:nvPr/>
          </p:nvSpPr>
          <p:spPr>
            <a:xfrm>
              <a:off x="3067950" y="943801"/>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0" name="Google Shape;360;p53"/>
            <p:cNvSpPr/>
            <p:nvPr/>
          </p:nvSpPr>
          <p:spPr>
            <a:xfrm>
              <a:off x="3113670" y="390203"/>
              <a:ext cx="256385"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5F727B"/>
              </a:solidFill>
              <a:prstDash val="solid"/>
              <a:round/>
              <a:headEnd len="sm" w="sm" type="none"/>
              <a:tailEnd len="sm" w="sm" type="none"/>
            </a:ln>
          </p:spPr>
        </p:sp>
        <p:sp>
          <p:nvSpPr>
            <p:cNvPr id="361" name="Google Shape;361;p53"/>
            <p:cNvSpPr/>
            <p:nvPr/>
          </p:nvSpPr>
          <p:spPr>
            <a:xfrm>
              <a:off x="2218407"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2" name="Google Shape;362;p53"/>
            <p:cNvSpPr/>
            <p:nvPr/>
          </p:nvSpPr>
          <p:spPr>
            <a:xfrm>
              <a:off x="2218407"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3" name="Google Shape;363;p53"/>
            <p:cNvSpPr/>
            <p:nvPr/>
          </p:nvSpPr>
          <p:spPr>
            <a:xfrm>
              <a:off x="2218407" y="2050997"/>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4" name="Google Shape;364;p53"/>
            <p:cNvSpPr/>
            <p:nvPr/>
          </p:nvSpPr>
          <p:spPr>
            <a:xfrm>
              <a:off x="1953656" y="1497399"/>
              <a:ext cx="310471"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6C828C"/>
              </a:solidFill>
              <a:prstDash val="solid"/>
              <a:round/>
              <a:headEnd len="sm" w="sm" type="none"/>
              <a:tailEnd len="sm" w="sm" type="none"/>
            </a:ln>
          </p:spPr>
        </p:sp>
        <p:sp>
          <p:nvSpPr>
            <p:cNvPr id="365" name="Google Shape;365;p53"/>
            <p:cNvSpPr/>
            <p:nvPr/>
          </p:nvSpPr>
          <p:spPr>
            <a:xfrm>
              <a:off x="1597465"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6" name="Google Shape;366;p53"/>
            <p:cNvSpPr/>
            <p:nvPr/>
          </p:nvSpPr>
          <p:spPr>
            <a:xfrm>
              <a:off x="1597465"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7" name="Google Shape;367;p53"/>
            <p:cNvSpPr/>
            <p:nvPr/>
          </p:nvSpPr>
          <p:spPr>
            <a:xfrm>
              <a:off x="1597465" y="2050997"/>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8" name="Google Shape;368;p53"/>
            <p:cNvSpPr/>
            <p:nvPr/>
          </p:nvSpPr>
          <p:spPr>
            <a:xfrm>
              <a:off x="1643185" y="1497399"/>
              <a:ext cx="310471"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6C828C"/>
              </a:solidFill>
              <a:prstDash val="solid"/>
              <a:round/>
              <a:headEnd len="sm" w="sm" type="none"/>
              <a:tailEnd len="sm" w="sm" type="none"/>
            </a:ln>
          </p:spPr>
        </p:sp>
        <p:sp>
          <p:nvSpPr>
            <p:cNvPr id="369" name="Google Shape;369;p53"/>
            <p:cNvSpPr/>
            <p:nvPr/>
          </p:nvSpPr>
          <p:spPr>
            <a:xfrm>
              <a:off x="1781473" y="943801"/>
              <a:ext cx="172182"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6C828C"/>
              </a:solidFill>
              <a:prstDash val="solid"/>
              <a:round/>
              <a:headEnd len="sm" w="sm" type="none"/>
              <a:tailEnd len="sm" w="sm" type="none"/>
            </a:ln>
          </p:spPr>
        </p:sp>
        <p:sp>
          <p:nvSpPr>
            <p:cNvPr id="370" name="Google Shape;370;p53"/>
            <p:cNvSpPr/>
            <p:nvPr/>
          </p:nvSpPr>
          <p:spPr>
            <a:xfrm>
              <a:off x="1118057"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71" name="Google Shape;371;p53"/>
            <p:cNvSpPr/>
            <p:nvPr/>
          </p:nvSpPr>
          <p:spPr>
            <a:xfrm>
              <a:off x="1118057"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72" name="Google Shape;372;p53"/>
            <p:cNvSpPr/>
            <p:nvPr/>
          </p:nvSpPr>
          <p:spPr>
            <a:xfrm>
              <a:off x="1118057" y="2050997"/>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73" name="Google Shape;373;p53"/>
            <p:cNvSpPr/>
            <p:nvPr/>
          </p:nvSpPr>
          <p:spPr>
            <a:xfrm>
              <a:off x="1118057" y="1497399"/>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74" name="Google Shape;374;p53"/>
            <p:cNvSpPr/>
            <p:nvPr/>
          </p:nvSpPr>
          <p:spPr>
            <a:xfrm>
              <a:off x="1163777" y="943801"/>
              <a:ext cx="617696"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6C828C"/>
              </a:solidFill>
              <a:prstDash val="solid"/>
              <a:round/>
              <a:headEnd len="sm" w="sm" type="none"/>
              <a:tailEnd len="sm" w="sm" type="none"/>
            </a:ln>
          </p:spPr>
        </p:sp>
        <p:sp>
          <p:nvSpPr>
            <p:cNvPr id="375" name="Google Shape;375;p53"/>
            <p:cNvSpPr/>
            <p:nvPr/>
          </p:nvSpPr>
          <p:spPr>
            <a:xfrm>
              <a:off x="1781473" y="390203"/>
              <a:ext cx="1588581"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5F727B"/>
              </a:solidFill>
              <a:prstDash val="solid"/>
              <a:round/>
              <a:headEnd len="sm" w="sm" type="none"/>
              <a:tailEnd len="sm" w="sm" type="none"/>
            </a:ln>
          </p:spPr>
        </p:sp>
        <p:sp>
          <p:nvSpPr>
            <p:cNvPr id="376" name="Google Shape;376;p53"/>
            <p:cNvSpPr/>
            <p:nvPr/>
          </p:nvSpPr>
          <p:spPr>
            <a:xfrm>
              <a:off x="1079894" y="346"/>
              <a:ext cx="4580321" cy="389857"/>
            </a:xfrm>
            <a:prstGeom prst="rect">
              <a:avLst/>
            </a:prstGeom>
            <a:solidFill>
              <a:schemeClr val="lt1"/>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3"/>
            <p:cNvSpPr txBox="1"/>
            <p:nvPr/>
          </p:nvSpPr>
          <p:spPr>
            <a:xfrm>
              <a:off x="1079894" y="346"/>
              <a:ext cx="4580321" cy="389857"/>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rgbClr val="000000"/>
                </a:buClr>
                <a:buSzPts val="1800"/>
                <a:buFont typeface="Arial"/>
                <a:buNone/>
              </a:pPr>
              <a:r>
                <a:rPr b="0" i="0" lang="en" sz="1800" u="none" cap="none" strike="noStrike">
                  <a:latin typeface="Arial"/>
                  <a:ea typeface="Arial"/>
                  <a:cs typeface="Arial"/>
                  <a:sym typeface="Arial"/>
                </a:rPr>
                <a:t>“We’re moving to L.A.!”</a:t>
              </a:r>
              <a:endParaRPr/>
            </a:p>
          </p:txBody>
        </p:sp>
        <p:sp>
          <p:nvSpPr>
            <p:cNvPr id="378" name="Google Shape;378;p53"/>
            <p:cNvSpPr/>
            <p:nvPr/>
          </p:nvSpPr>
          <p:spPr>
            <a:xfrm>
              <a:off x="1086528" y="553944"/>
              <a:ext cx="1389889"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3"/>
            <p:cNvSpPr txBox="1"/>
            <p:nvPr/>
          </p:nvSpPr>
          <p:spPr>
            <a:xfrm>
              <a:off x="1086528" y="553944"/>
              <a:ext cx="1389889"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“We’re</a:t>
              </a:r>
              <a:endParaRPr/>
            </a:p>
          </p:txBody>
        </p:sp>
        <p:sp>
          <p:nvSpPr>
            <p:cNvPr id="380" name="Google Shape;380;p53"/>
            <p:cNvSpPr/>
            <p:nvPr/>
          </p:nvSpPr>
          <p:spPr>
            <a:xfrm>
              <a:off x="1076710" y="1107542"/>
              <a:ext cx="174133"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3"/>
            <p:cNvSpPr txBox="1"/>
            <p:nvPr/>
          </p:nvSpPr>
          <p:spPr>
            <a:xfrm>
              <a:off x="1076710" y="1107542"/>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t>
              </a:r>
              <a:endParaRPr/>
            </a:p>
          </p:txBody>
        </p:sp>
        <p:sp>
          <p:nvSpPr>
            <p:cNvPr id="382" name="Google Shape;382;p53"/>
            <p:cNvSpPr/>
            <p:nvPr/>
          </p:nvSpPr>
          <p:spPr>
            <a:xfrm>
              <a:off x="1076710" y="1661140"/>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3"/>
            <p:cNvSpPr txBox="1"/>
            <p:nvPr/>
          </p:nvSpPr>
          <p:spPr>
            <a:xfrm>
              <a:off x="1076710" y="1661140"/>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t>
              </a:r>
              <a:endParaRPr/>
            </a:p>
          </p:txBody>
        </p:sp>
        <p:sp>
          <p:nvSpPr>
            <p:cNvPr id="384" name="Google Shape;384;p53"/>
            <p:cNvSpPr/>
            <p:nvPr/>
          </p:nvSpPr>
          <p:spPr>
            <a:xfrm>
              <a:off x="1076710" y="2214738"/>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3"/>
            <p:cNvSpPr txBox="1"/>
            <p:nvPr/>
          </p:nvSpPr>
          <p:spPr>
            <a:xfrm>
              <a:off x="1076710" y="2214738"/>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t>
              </a:r>
              <a:endParaRPr/>
            </a:p>
          </p:txBody>
        </p:sp>
        <p:sp>
          <p:nvSpPr>
            <p:cNvPr id="386" name="Google Shape;386;p53"/>
            <p:cNvSpPr/>
            <p:nvPr/>
          </p:nvSpPr>
          <p:spPr>
            <a:xfrm>
              <a:off x="1076710" y="2768336"/>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3"/>
            <p:cNvSpPr txBox="1"/>
            <p:nvPr/>
          </p:nvSpPr>
          <p:spPr>
            <a:xfrm>
              <a:off x="1076710" y="2768336"/>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t>
              </a:r>
              <a:endParaRPr/>
            </a:p>
          </p:txBody>
        </p:sp>
        <p:sp>
          <p:nvSpPr>
            <p:cNvPr id="388" name="Google Shape;388;p53"/>
            <p:cNvSpPr/>
            <p:nvPr/>
          </p:nvSpPr>
          <p:spPr>
            <a:xfrm>
              <a:off x="1076710" y="3321934"/>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3"/>
            <p:cNvSpPr txBox="1"/>
            <p:nvPr/>
          </p:nvSpPr>
          <p:spPr>
            <a:xfrm>
              <a:off x="1076710" y="3321934"/>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t>
              </a:r>
              <a:endParaRPr/>
            </a:p>
          </p:txBody>
        </p:sp>
        <p:sp>
          <p:nvSpPr>
            <p:cNvPr id="390" name="Google Shape;390;p53"/>
            <p:cNvSpPr/>
            <p:nvPr/>
          </p:nvSpPr>
          <p:spPr>
            <a:xfrm>
              <a:off x="1421075" y="1107542"/>
              <a:ext cx="1065161"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3"/>
            <p:cNvSpPr txBox="1"/>
            <p:nvPr/>
          </p:nvSpPr>
          <p:spPr>
            <a:xfrm>
              <a:off x="1421075" y="1107542"/>
              <a:ext cx="106516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We’re</a:t>
              </a:r>
              <a:endParaRPr/>
            </a:p>
          </p:txBody>
        </p:sp>
        <p:sp>
          <p:nvSpPr>
            <p:cNvPr id="392" name="Google Shape;392;p53"/>
            <p:cNvSpPr/>
            <p:nvPr/>
          </p:nvSpPr>
          <p:spPr>
            <a:xfrm>
              <a:off x="1414584" y="1661140"/>
              <a:ext cx="457201"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3"/>
            <p:cNvSpPr txBox="1"/>
            <p:nvPr/>
          </p:nvSpPr>
          <p:spPr>
            <a:xfrm>
              <a:off x="1414584" y="1661140"/>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a:t>
              </a:r>
              <a:endParaRPr/>
            </a:p>
          </p:txBody>
        </p:sp>
        <p:sp>
          <p:nvSpPr>
            <p:cNvPr id="394" name="Google Shape;394;p53"/>
            <p:cNvSpPr/>
            <p:nvPr/>
          </p:nvSpPr>
          <p:spPr>
            <a:xfrm>
              <a:off x="1414584" y="2214738"/>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3"/>
            <p:cNvSpPr txBox="1"/>
            <p:nvPr/>
          </p:nvSpPr>
          <p:spPr>
            <a:xfrm>
              <a:off x="1414584" y="2214738"/>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a:t>
              </a:r>
              <a:endParaRPr b="0" i="0" sz="1400" u="none" cap="none" strike="noStrike">
                <a:latin typeface="Arial"/>
                <a:ea typeface="Arial"/>
                <a:cs typeface="Arial"/>
                <a:sym typeface="Arial"/>
              </a:endParaRPr>
            </a:p>
          </p:txBody>
        </p:sp>
        <p:sp>
          <p:nvSpPr>
            <p:cNvPr id="396" name="Google Shape;396;p53"/>
            <p:cNvSpPr/>
            <p:nvPr/>
          </p:nvSpPr>
          <p:spPr>
            <a:xfrm>
              <a:off x="1414584" y="2768336"/>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3"/>
            <p:cNvSpPr txBox="1"/>
            <p:nvPr/>
          </p:nvSpPr>
          <p:spPr>
            <a:xfrm>
              <a:off x="1414584" y="2768336"/>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a:t>
              </a:r>
              <a:endParaRPr b="0" i="0" sz="1400" u="none" cap="none" strike="noStrike">
                <a:latin typeface="Arial"/>
                <a:ea typeface="Arial"/>
                <a:cs typeface="Arial"/>
                <a:sym typeface="Arial"/>
              </a:endParaRPr>
            </a:p>
          </p:txBody>
        </p:sp>
        <p:sp>
          <p:nvSpPr>
            <p:cNvPr id="398" name="Google Shape;398;p53"/>
            <p:cNvSpPr/>
            <p:nvPr/>
          </p:nvSpPr>
          <p:spPr>
            <a:xfrm>
              <a:off x="1414584" y="3321934"/>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3"/>
            <p:cNvSpPr txBox="1"/>
            <p:nvPr/>
          </p:nvSpPr>
          <p:spPr>
            <a:xfrm>
              <a:off x="1414584" y="3321934"/>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a:t>
              </a:r>
              <a:endParaRPr b="0" i="0" sz="1400" u="none" cap="none" strike="noStrike">
                <a:latin typeface="Arial"/>
                <a:ea typeface="Arial"/>
                <a:cs typeface="Arial"/>
                <a:sym typeface="Arial"/>
              </a:endParaRPr>
            </a:p>
          </p:txBody>
        </p:sp>
        <p:sp>
          <p:nvSpPr>
            <p:cNvPr id="400" name="Google Shape;400;p53"/>
            <p:cNvSpPr/>
            <p:nvPr/>
          </p:nvSpPr>
          <p:spPr>
            <a:xfrm>
              <a:off x="2035526" y="1661140"/>
              <a:ext cx="457201"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3"/>
            <p:cNvSpPr txBox="1"/>
            <p:nvPr/>
          </p:nvSpPr>
          <p:spPr>
            <a:xfrm>
              <a:off x="2035526" y="1661140"/>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‘re</a:t>
              </a:r>
              <a:endParaRPr/>
            </a:p>
          </p:txBody>
        </p:sp>
        <p:sp>
          <p:nvSpPr>
            <p:cNvPr id="402" name="Google Shape;402;p53"/>
            <p:cNvSpPr/>
            <p:nvPr/>
          </p:nvSpPr>
          <p:spPr>
            <a:xfrm>
              <a:off x="2035526" y="2214738"/>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3"/>
            <p:cNvSpPr txBox="1"/>
            <p:nvPr/>
          </p:nvSpPr>
          <p:spPr>
            <a:xfrm>
              <a:off x="2035526" y="2214738"/>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‘re</a:t>
              </a:r>
              <a:endParaRPr/>
            </a:p>
          </p:txBody>
        </p:sp>
        <p:sp>
          <p:nvSpPr>
            <p:cNvPr id="404" name="Google Shape;404;p53"/>
            <p:cNvSpPr/>
            <p:nvPr/>
          </p:nvSpPr>
          <p:spPr>
            <a:xfrm>
              <a:off x="2035526" y="2768336"/>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3"/>
            <p:cNvSpPr txBox="1"/>
            <p:nvPr/>
          </p:nvSpPr>
          <p:spPr>
            <a:xfrm>
              <a:off x="2035526" y="2768336"/>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‘re</a:t>
              </a:r>
              <a:endParaRPr/>
            </a:p>
          </p:txBody>
        </p:sp>
        <p:sp>
          <p:nvSpPr>
            <p:cNvPr id="406" name="Google Shape;406;p53"/>
            <p:cNvSpPr/>
            <p:nvPr/>
          </p:nvSpPr>
          <p:spPr>
            <a:xfrm>
              <a:off x="2035526" y="3321934"/>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3"/>
            <p:cNvSpPr txBox="1"/>
            <p:nvPr/>
          </p:nvSpPr>
          <p:spPr>
            <a:xfrm>
              <a:off x="2035526" y="3321934"/>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‘re</a:t>
              </a:r>
              <a:endParaRPr/>
            </a:p>
          </p:txBody>
        </p:sp>
        <p:sp>
          <p:nvSpPr>
            <p:cNvPr id="408" name="Google Shape;408;p53"/>
            <p:cNvSpPr/>
            <p:nvPr/>
          </p:nvSpPr>
          <p:spPr>
            <a:xfrm>
              <a:off x="2656468" y="553944"/>
              <a:ext cx="914403" cy="389857"/>
            </a:xfrm>
            <a:prstGeom prst="rect">
              <a:avLst/>
            </a:prstGeom>
            <a:solidFill>
              <a:schemeClr val="lt1"/>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3"/>
            <p:cNvSpPr txBox="1"/>
            <p:nvPr/>
          </p:nvSpPr>
          <p:spPr>
            <a:xfrm>
              <a:off x="2656468" y="553944"/>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10" name="Google Shape;410;p53"/>
            <p:cNvSpPr/>
            <p:nvPr/>
          </p:nvSpPr>
          <p:spPr>
            <a:xfrm>
              <a:off x="2656468" y="1107542"/>
              <a:ext cx="914403"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3"/>
            <p:cNvSpPr txBox="1"/>
            <p:nvPr/>
          </p:nvSpPr>
          <p:spPr>
            <a:xfrm>
              <a:off x="2656468" y="1107542"/>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12" name="Google Shape;412;p53"/>
            <p:cNvSpPr/>
            <p:nvPr/>
          </p:nvSpPr>
          <p:spPr>
            <a:xfrm>
              <a:off x="2656468" y="1661140"/>
              <a:ext cx="914403"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3"/>
            <p:cNvSpPr txBox="1"/>
            <p:nvPr/>
          </p:nvSpPr>
          <p:spPr>
            <a:xfrm>
              <a:off x="2656468" y="1661140"/>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14" name="Google Shape;414;p53"/>
            <p:cNvSpPr/>
            <p:nvPr/>
          </p:nvSpPr>
          <p:spPr>
            <a:xfrm>
              <a:off x="2656468" y="2214738"/>
              <a:ext cx="91440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3"/>
            <p:cNvSpPr txBox="1"/>
            <p:nvPr/>
          </p:nvSpPr>
          <p:spPr>
            <a:xfrm>
              <a:off x="2656468" y="2214738"/>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16" name="Google Shape;416;p53"/>
            <p:cNvSpPr/>
            <p:nvPr/>
          </p:nvSpPr>
          <p:spPr>
            <a:xfrm>
              <a:off x="2656468" y="2768336"/>
              <a:ext cx="91440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3"/>
            <p:cNvSpPr txBox="1"/>
            <p:nvPr/>
          </p:nvSpPr>
          <p:spPr>
            <a:xfrm>
              <a:off x="2656468" y="2768336"/>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18" name="Google Shape;418;p53"/>
            <p:cNvSpPr/>
            <p:nvPr/>
          </p:nvSpPr>
          <p:spPr>
            <a:xfrm>
              <a:off x="2656468" y="3321934"/>
              <a:ext cx="91440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3"/>
            <p:cNvSpPr txBox="1"/>
            <p:nvPr/>
          </p:nvSpPr>
          <p:spPr>
            <a:xfrm>
              <a:off x="2656468" y="3321934"/>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20" name="Google Shape;420;p53"/>
            <p:cNvSpPr/>
            <p:nvPr/>
          </p:nvSpPr>
          <p:spPr>
            <a:xfrm>
              <a:off x="3734612" y="553944"/>
              <a:ext cx="457201" cy="389857"/>
            </a:xfrm>
            <a:prstGeom prst="rect">
              <a:avLst/>
            </a:prstGeom>
            <a:solidFill>
              <a:schemeClr val="lt1"/>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3"/>
            <p:cNvSpPr txBox="1"/>
            <p:nvPr/>
          </p:nvSpPr>
          <p:spPr>
            <a:xfrm>
              <a:off x="3734612" y="553944"/>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22" name="Google Shape;422;p53"/>
            <p:cNvSpPr/>
            <p:nvPr/>
          </p:nvSpPr>
          <p:spPr>
            <a:xfrm>
              <a:off x="3734612" y="1107542"/>
              <a:ext cx="457201"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3"/>
            <p:cNvSpPr txBox="1"/>
            <p:nvPr/>
          </p:nvSpPr>
          <p:spPr>
            <a:xfrm>
              <a:off x="3734612" y="1107542"/>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24" name="Google Shape;424;p53"/>
            <p:cNvSpPr/>
            <p:nvPr/>
          </p:nvSpPr>
          <p:spPr>
            <a:xfrm>
              <a:off x="3734612" y="1661140"/>
              <a:ext cx="457201"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3"/>
            <p:cNvSpPr txBox="1"/>
            <p:nvPr/>
          </p:nvSpPr>
          <p:spPr>
            <a:xfrm>
              <a:off x="3734612" y="1661140"/>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26" name="Google Shape;426;p53"/>
            <p:cNvSpPr/>
            <p:nvPr/>
          </p:nvSpPr>
          <p:spPr>
            <a:xfrm>
              <a:off x="3734612" y="2214738"/>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3"/>
            <p:cNvSpPr txBox="1"/>
            <p:nvPr/>
          </p:nvSpPr>
          <p:spPr>
            <a:xfrm>
              <a:off x="3734612" y="2214738"/>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28" name="Google Shape;428;p53"/>
            <p:cNvSpPr/>
            <p:nvPr/>
          </p:nvSpPr>
          <p:spPr>
            <a:xfrm>
              <a:off x="3734612" y="2768336"/>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3"/>
            <p:cNvSpPr txBox="1"/>
            <p:nvPr/>
          </p:nvSpPr>
          <p:spPr>
            <a:xfrm>
              <a:off x="3734612" y="2768336"/>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30" name="Google Shape;430;p53"/>
            <p:cNvSpPr/>
            <p:nvPr/>
          </p:nvSpPr>
          <p:spPr>
            <a:xfrm>
              <a:off x="3734612" y="3321934"/>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3"/>
            <p:cNvSpPr txBox="1"/>
            <p:nvPr/>
          </p:nvSpPr>
          <p:spPr>
            <a:xfrm>
              <a:off x="3734612" y="3321934"/>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32" name="Google Shape;432;p53"/>
            <p:cNvSpPr/>
            <p:nvPr/>
          </p:nvSpPr>
          <p:spPr>
            <a:xfrm>
              <a:off x="4365476" y="553944"/>
              <a:ext cx="1288105" cy="389857"/>
            </a:xfrm>
            <a:prstGeom prst="rect">
              <a:avLst/>
            </a:prstGeom>
            <a:solidFill>
              <a:schemeClr val="lt1"/>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3"/>
            <p:cNvSpPr txBox="1"/>
            <p:nvPr/>
          </p:nvSpPr>
          <p:spPr>
            <a:xfrm>
              <a:off x="4365476" y="553944"/>
              <a:ext cx="1288105"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34" name="Google Shape;434;p53"/>
            <p:cNvSpPr/>
            <p:nvPr/>
          </p:nvSpPr>
          <p:spPr>
            <a:xfrm>
              <a:off x="4365476" y="1107542"/>
              <a:ext cx="1288105" cy="389857"/>
            </a:xfrm>
            <a:prstGeom prst="rect">
              <a:avLst/>
            </a:prstGeom>
            <a:solidFill>
              <a:schemeClr val="lt1"/>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3"/>
            <p:cNvSpPr txBox="1"/>
            <p:nvPr/>
          </p:nvSpPr>
          <p:spPr>
            <a:xfrm>
              <a:off x="4365476" y="1107542"/>
              <a:ext cx="1288105"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36" name="Google Shape;436;p53"/>
            <p:cNvSpPr/>
            <p:nvPr/>
          </p:nvSpPr>
          <p:spPr>
            <a:xfrm>
              <a:off x="4365476" y="1661140"/>
              <a:ext cx="1288105"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3"/>
            <p:cNvSpPr txBox="1"/>
            <p:nvPr/>
          </p:nvSpPr>
          <p:spPr>
            <a:xfrm>
              <a:off x="4365476" y="1661140"/>
              <a:ext cx="1288105"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38" name="Google Shape;438;p53"/>
            <p:cNvSpPr/>
            <p:nvPr/>
          </p:nvSpPr>
          <p:spPr>
            <a:xfrm>
              <a:off x="4369838" y="2214738"/>
              <a:ext cx="925288"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3"/>
            <p:cNvSpPr txBox="1"/>
            <p:nvPr/>
          </p:nvSpPr>
          <p:spPr>
            <a:xfrm>
              <a:off x="4369838" y="2214738"/>
              <a:ext cx="925288"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40" name="Google Shape;440;p53"/>
            <p:cNvSpPr/>
            <p:nvPr/>
          </p:nvSpPr>
          <p:spPr>
            <a:xfrm>
              <a:off x="4355554" y="2768336"/>
              <a:ext cx="614049"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3"/>
            <p:cNvSpPr txBox="1"/>
            <p:nvPr/>
          </p:nvSpPr>
          <p:spPr>
            <a:xfrm>
              <a:off x="4355554" y="2768336"/>
              <a:ext cx="614049"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42" name="Google Shape;442;p53"/>
            <p:cNvSpPr/>
            <p:nvPr/>
          </p:nvSpPr>
          <p:spPr>
            <a:xfrm>
              <a:off x="4355554" y="3321934"/>
              <a:ext cx="614049"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3"/>
            <p:cNvSpPr txBox="1"/>
            <p:nvPr/>
          </p:nvSpPr>
          <p:spPr>
            <a:xfrm>
              <a:off x="4355554" y="3321934"/>
              <a:ext cx="614049"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44" name="Google Shape;444;p53"/>
            <p:cNvSpPr/>
            <p:nvPr/>
          </p:nvSpPr>
          <p:spPr>
            <a:xfrm>
              <a:off x="5133343" y="2768336"/>
              <a:ext cx="176067"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3"/>
            <p:cNvSpPr txBox="1"/>
            <p:nvPr/>
          </p:nvSpPr>
          <p:spPr>
            <a:xfrm>
              <a:off x="5133343" y="2768336"/>
              <a:ext cx="176067"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a:t>
              </a:r>
              <a:endParaRPr/>
            </a:p>
          </p:txBody>
        </p:sp>
        <p:sp>
          <p:nvSpPr>
            <p:cNvPr id="446" name="Google Shape;446;p53"/>
            <p:cNvSpPr/>
            <p:nvPr/>
          </p:nvSpPr>
          <p:spPr>
            <a:xfrm>
              <a:off x="5134310" y="3321934"/>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3"/>
            <p:cNvSpPr txBox="1"/>
            <p:nvPr/>
          </p:nvSpPr>
          <p:spPr>
            <a:xfrm>
              <a:off x="5134310" y="3321934"/>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a:t>
              </a:r>
              <a:endParaRPr/>
            </a:p>
          </p:txBody>
        </p:sp>
        <p:sp>
          <p:nvSpPr>
            <p:cNvPr id="448" name="Google Shape;448;p53"/>
            <p:cNvSpPr/>
            <p:nvPr/>
          </p:nvSpPr>
          <p:spPr>
            <a:xfrm>
              <a:off x="5473151" y="2214738"/>
              <a:ext cx="176067"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3"/>
            <p:cNvSpPr txBox="1"/>
            <p:nvPr/>
          </p:nvSpPr>
          <p:spPr>
            <a:xfrm>
              <a:off x="5473151" y="2214738"/>
              <a:ext cx="176067"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a:t>
              </a:r>
              <a:endParaRPr/>
            </a:p>
          </p:txBody>
        </p:sp>
        <p:sp>
          <p:nvSpPr>
            <p:cNvPr id="450" name="Google Shape;450;p53"/>
            <p:cNvSpPr/>
            <p:nvPr/>
          </p:nvSpPr>
          <p:spPr>
            <a:xfrm>
              <a:off x="5473151" y="2768336"/>
              <a:ext cx="176067"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3"/>
            <p:cNvSpPr txBox="1"/>
            <p:nvPr/>
          </p:nvSpPr>
          <p:spPr>
            <a:xfrm>
              <a:off x="5473151" y="2768336"/>
              <a:ext cx="176067"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a:t>
              </a:r>
              <a:endParaRPr/>
            </a:p>
          </p:txBody>
        </p:sp>
        <p:sp>
          <p:nvSpPr>
            <p:cNvPr id="452" name="Google Shape;452;p53"/>
            <p:cNvSpPr/>
            <p:nvPr/>
          </p:nvSpPr>
          <p:spPr>
            <a:xfrm>
              <a:off x="5474118" y="3321934"/>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53"/>
            <p:cNvSpPr txBox="1"/>
            <p:nvPr/>
          </p:nvSpPr>
          <p:spPr>
            <a:xfrm>
              <a:off x="5474118" y="3321934"/>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a:t>
              </a:r>
              <a:endParaRPr b="0" i="0" sz="1400" u="none" cap="none" strike="noStrike">
                <a:latin typeface="Arial"/>
                <a:ea typeface="Arial"/>
                <a:cs typeface="Arial"/>
                <a:sym typeface="Arial"/>
              </a:endParaRPr>
            </a:p>
          </p:txBody>
        </p:sp>
        <p:sp>
          <p:nvSpPr>
            <p:cNvPr id="454" name="Google Shape;454;p53"/>
            <p:cNvSpPr/>
            <p:nvPr/>
          </p:nvSpPr>
          <p:spPr>
            <a:xfrm>
              <a:off x="5823956" y="346"/>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3"/>
            <p:cNvSpPr txBox="1"/>
            <p:nvPr/>
          </p:nvSpPr>
          <p:spPr>
            <a:xfrm>
              <a:off x="5823956" y="346"/>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original text</a:t>
              </a:r>
              <a:endParaRPr/>
            </a:p>
          </p:txBody>
        </p:sp>
        <p:sp>
          <p:nvSpPr>
            <p:cNvPr id="456" name="Google Shape;456;p53"/>
            <p:cNvSpPr/>
            <p:nvPr/>
          </p:nvSpPr>
          <p:spPr>
            <a:xfrm>
              <a:off x="5823956" y="553944"/>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3"/>
            <p:cNvSpPr txBox="1"/>
            <p:nvPr/>
          </p:nvSpPr>
          <p:spPr>
            <a:xfrm>
              <a:off x="5823956" y="553944"/>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split on whitespace</a:t>
              </a:r>
              <a:endParaRPr/>
            </a:p>
          </p:txBody>
        </p:sp>
        <p:sp>
          <p:nvSpPr>
            <p:cNvPr id="458" name="Google Shape;458;p53"/>
            <p:cNvSpPr/>
            <p:nvPr/>
          </p:nvSpPr>
          <p:spPr>
            <a:xfrm>
              <a:off x="5823956" y="1107542"/>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3"/>
            <p:cNvSpPr txBox="1"/>
            <p:nvPr/>
          </p:nvSpPr>
          <p:spPr>
            <a:xfrm>
              <a:off x="5823956" y="1107542"/>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prefix</a:t>
              </a:r>
              <a:endParaRPr/>
            </a:p>
          </p:txBody>
        </p:sp>
        <p:sp>
          <p:nvSpPr>
            <p:cNvPr id="460" name="Google Shape;460;p53"/>
            <p:cNvSpPr/>
            <p:nvPr/>
          </p:nvSpPr>
          <p:spPr>
            <a:xfrm>
              <a:off x="5823956" y="1661140"/>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3"/>
            <p:cNvSpPr txBox="1"/>
            <p:nvPr/>
          </p:nvSpPr>
          <p:spPr>
            <a:xfrm>
              <a:off x="5823956" y="1661140"/>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exception</a:t>
              </a:r>
              <a:endParaRPr/>
            </a:p>
          </p:txBody>
        </p:sp>
        <p:sp>
          <p:nvSpPr>
            <p:cNvPr id="462" name="Google Shape;462;p53"/>
            <p:cNvSpPr/>
            <p:nvPr/>
          </p:nvSpPr>
          <p:spPr>
            <a:xfrm>
              <a:off x="5823956" y="2214738"/>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53"/>
            <p:cNvSpPr txBox="1"/>
            <p:nvPr/>
          </p:nvSpPr>
          <p:spPr>
            <a:xfrm>
              <a:off x="5823956" y="2214738"/>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suffix</a:t>
              </a:r>
              <a:endParaRPr/>
            </a:p>
          </p:txBody>
        </p:sp>
        <p:sp>
          <p:nvSpPr>
            <p:cNvPr id="464" name="Google Shape;464;p53"/>
            <p:cNvSpPr/>
            <p:nvPr/>
          </p:nvSpPr>
          <p:spPr>
            <a:xfrm>
              <a:off x="5823956" y="2768336"/>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3"/>
            <p:cNvSpPr txBox="1"/>
            <p:nvPr/>
          </p:nvSpPr>
          <p:spPr>
            <a:xfrm>
              <a:off x="5823956" y="2768336"/>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exception</a:t>
              </a:r>
              <a:endParaRPr/>
            </a:p>
          </p:txBody>
        </p:sp>
        <p:sp>
          <p:nvSpPr>
            <p:cNvPr id="466" name="Google Shape;466;p53"/>
            <p:cNvSpPr/>
            <p:nvPr/>
          </p:nvSpPr>
          <p:spPr>
            <a:xfrm>
              <a:off x="5823956" y="3321934"/>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3"/>
            <p:cNvSpPr txBox="1"/>
            <p:nvPr/>
          </p:nvSpPr>
          <p:spPr>
            <a:xfrm>
              <a:off x="5823956" y="3321934"/>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done</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18" name="Google Shape;118;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also have a few introductory lectures to discuss common libraries such as NLTK and Spacy.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well as a general discussion of what Natural Language Processing is in general.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p:txBody>
      </p:sp>
      <p:pic>
        <p:nvPicPr>
          <p:cNvPr descr="watermark.jpg" id="119" name="Google Shape;119;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473" name="Google Shape;473;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that tokens are pieces of the original text.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don't see any conversion to word stems or lemmas (base forms of words) and we haven't seen anything about organizations/places/money etc. </a:t>
            </a:r>
            <a:endParaRPr sz="2900">
              <a:solidFill>
                <a:srgbClr val="434343"/>
              </a:solidFill>
              <a:latin typeface="Montserrat"/>
              <a:ea typeface="Montserrat"/>
              <a:cs typeface="Montserrat"/>
              <a:sym typeface="Montserrat"/>
            </a:endParaRPr>
          </a:p>
        </p:txBody>
      </p:sp>
      <p:pic>
        <p:nvPicPr>
          <p:cNvPr descr="watermark.jpg" id="474" name="Google Shape;474;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5" name="Google Shape;475;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481" name="Google Shape;481;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Tokens are the basic building blocks of a Doc object - everything that helps us understand the meaning of the text is derived from tokens and their relationship to one another.</a:t>
            </a:r>
            <a:endParaRPr sz="2900">
              <a:solidFill>
                <a:srgbClr val="434343"/>
              </a:solidFill>
              <a:latin typeface="Montserrat"/>
              <a:ea typeface="Montserrat"/>
              <a:cs typeface="Montserrat"/>
              <a:sym typeface="Montserrat"/>
            </a:endParaRPr>
          </a:p>
        </p:txBody>
      </p:sp>
      <p:pic>
        <p:nvPicPr>
          <p:cNvPr descr="watermark.jpg" id="482" name="Google Shape;482;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3" name="Google Shape;483;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6"/>
          <p:cNvSpPr txBox="1"/>
          <p:nvPr>
            <p:ph type="title"/>
          </p:nvPr>
        </p:nvSpPr>
        <p:spPr>
          <a:xfrm>
            <a:off x="1042425" y="295788"/>
            <a:ext cx="7789875"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3200" u="none" cap="none" strike="noStrike">
                <a:solidFill>
                  <a:schemeClr val="dk1"/>
                </a:solidFill>
                <a:latin typeface="Montserrat"/>
                <a:ea typeface="Montserrat"/>
                <a:cs typeface="Montserrat"/>
                <a:sym typeface="Montserrat"/>
              </a:rPr>
              <a:t>Tokenization</a:t>
            </a:r>
            <a:endParaRPr/>
          </a:p>
        </p:txBody>
      </p:sp>
      <p:sp>
        <p:nvSpPr>
          <p:cNvPr id="489" name="Google Shape;489;p56"/>
          <p:cNvSpPr txBox="1"/>
          <p:nvPr>
            <p:ph idx="1" type="body"/>
          </p:nvPr>
        </p:nvSpPr>
        <p:spPr>
          <a:xfrm>
            <a:off x="311700" y="1152475"/>
            <a:ext cx="6428100" cy="3416400"/>
          </a:xfrm>
          <a:prstGeom prst="rect">
            <a:avLst/>
          </a:prstGeom>
          <a:noFill/>
          <a:ln>
            <a:noFill/>
          </a:ln>
        </p:spPr>
        <p:txBody>
          <a:bodyPr anchorCtr="0" anchor="t" bIns="91425" lIns="91425" spcFirstLastPara="1" rIns="91425" wrap="square" tIns="91425">
            <a:noAutofit/>
          </a:bodyPr>
          <a:lstStyle/>
          <a:p>
            <a:pPr indent="-228600" lvl="0" marL="228600" marR="0" rtl="0" algn="l">
              <a:lnSpc>
                <a:spcPct val="115000"/>
              </a:lnSpc>
              <a:spcBef>
                <a:spcPts val="0"/>
              </a:spcBef>
              <a:spcAft>
                <a:spcPts val="0"/>
              </a:spcAft>
              <a:buClr>
                <a:schemeClr val="dk2"/>
              </a:buClr>
              <a:buSzPts val="1800"/>
              <a:buFont typeface="Arial"/>
              <a:buChar char="●"/>
            </a:pPr>
            <a:r>
              <a:rPr b="1" i="0" lang="en" sz="2400" u="none" cap="none" strike="noStrike">
                <a:solidFill>
                  <a:srgbClr val="0070C0"/>
                </a:solidFill>
                <a:latin typeface="Montserrat"/>
                <a:ea typeface="Montserrat"/>
                <a:cs typeface="Montserrat"/>
                <a:sym typeface="Montserrat"/>
              </a:rPr>
              <a:t>Prefix:	</a:t>
            </a:r>
            <a:r>
              <a:rPr b="1" i="0" lang="en" sz="2400" u="none" cap="none" strike="noStrike">
                <a:solidFill>
                  <a:schemeClr val="dk2"/>
                </a:solidFill>
                <a:latin typeface="Montserrat"/>
                <a:ea typeface="Montserrat"/>
                <a:cs typeface="Montserrat"/>
                <a:sym typeface="Montserrat"/>
              </a:rPr>
              <a:t>Character(s) at the beginning</a:t>
            </a:r>
            <a:endParaRPr b="1" i="0" sz="2400" u="none" cap="none" strike="noStrike">
              <a:solidFill>
                <a:srgbClr val="0070C0"/>
              </a:solidFill>
              <a:latin typeface="Montserrat"/>
              <a:ea typeface="Montserrat"/>
              <a:cs typeface="Montserrat"/>
              <a:sym typeface="Montserrat"/>
            </a:endParaRPr>
          </a:p>
          <a:p>
            <a:pPr indent="-228600" lvl="0" marL="228600" marR="0" rtl="0" algn="l">
              <a:lnSpc>
                <a:spcPct val="115000"/>
              </a:lnSpc>
              <a:spcBef>
                <a:spcPts val="0"/>
              </a:spcBef>
              <a:spcAft>
                <a:spcPts val="0"/>
              </a:spcAft>
              <a:buClr>
                <a:schemeClr val="dk2"/>
              </a:buClr>
              <a:buSzPts val="1800"/>
              <a:buFont typeface="Arial"/>
              <a:buChar char="●"/>
            </a:pPr>
            <a:r>
              <a:rPr b="1" i="0" lang="en" sz="2400" u="none" cap="none" strike="noStrike">
                <a:solidFill>
                  <a:srgbClr val="0070C0"/>
                </a:solidFill>
                <a:latin typeface="Montserrat"/>
                <a:ea typeface="Montserrat"/>
                <a:cs typeface="Montserrat"/>
                <a:sym typeface="Montserrat"/>
              </a:rPr>
              <a:t>Suffix:	</a:t>
            </a:r>
            <a:r>
              <a:rPr b="1" i="0" lang="en" sz="2400" u="none" cap="none" strike="noStrike">
                <a:solidFill>
                  <a:schemeClr val="dk2"/>
                </a:solidFill>
                <a:latin typeface="Montserrat"/>
                <a:ea typeface="Montserrat"/>
                <a:cs typeface="Montserrat"/>
                <a:sym typeface="Montserrat"/>
              </a:rPr>
              <a:t>Character(s) at the end</a:t>
            </a:r>
            <a:endParaRPr b="1" i="0" sz="2400" u="none" cap="none" strike="noStrike">
              <a:solidFill>
                <a:srgbClr val="0070C0"/>
              </a:solidFill>
              <a:latin typeface="Montserrat"/>
              <a:ea typeface="Montserrat"/>
              <a:cs typeface="Montserrat"/>
              <a:sym typeface="Montserrat"/>
            </a:endParaRPr>
          </a:p>
          <a:p>
            <a:pPr indent="-228600" lvl="0" marL="228600" marR="0" rtl="0" algn="l">
              <a:lnSpc>
                <a:spcPct val="115000"/>
              </a:lnSpc>
              <a:spcBef>
                <a:spcPts val="0"/>
              </a:spcBef>
              <a:spcAft>
                <a:spcPts val="0"/>
              </a:spcAft>
              <a:buClr>
                <a:schemeClr val="dk2"/>
              </a:buClr>
              <a:buSzPts val="1800"/>
              <a:buFont typeface="Arial"/>
              <a:buChar char="●"/>
            </a:pPr>
            <a:r>
              <a:rPr b="1" i="0" lang="en" sz="2400" u="none" cap="none" strike="noStrike">
                <a:solidFill>
                  <a:srgbClr val="0070C0"/>
                </a:solidFill>
                <a:latin typeface="Montserrat"/>
                <a:ea typeface="Montserrat"/>
                <a:cs typeface="Montserrat"/>
                <a:sym typeface="Montserrat"/>
              </a:rPr>
              <a:t>Infix:	</a:t>
            </a:r>
            <a:r>
              <a:rPr b="1" i="0" lang="en" sz="2400" u="none" cap="none" strike="noStrike">
                <a:solidFill>
                  <a:schemeClr val="dk2"/>
                </a:solidFill>
                <a:latin typeface="Montserrat"/>
                <a:ea typeface="Montserrat"/>
                <a:cs typeface="Montserrat"/>
                <a:sym typeface="Montserrat"/>
              </a:rPr>
              <a:t>Character(s) in between</a:t>
            </a:r>
            <a:endParaRPr b="1" i="0" sz="2400" u="none" cap="none" strike="noStrike">
              <a:solidFill>
                <a:srgbClr val="0070C0"/>
              </a:solidFill>
              <a:latin typeface="Montserrat"/>
              <a:ea typeface="Montserrat"/>
              <a:cs typeface="Montserrat"/>
              <a:sym typeface="Montserrat"/>
            </a:endParaRPr>
          </a:p>
          <a:p>
            <a:pPr indent="-228600" lvl="0" marL="228600" marR="0" rtl="0" algn="l">
              <a:lnSpc>
                <a:spcPct val="115000"/>
              </a:lnSpc>
              <a:spcBef>
                <a:spcPts val="0"/>
              </a:spcBef>
              <a:spcAft>
                <a:spcPts val="0"/>
              </a:spcAft>
              <a:buClr>
                <a:schemeClr val="dk2"/>
              </a:buClr>
              <a:buSzPts val="1800"/>
              <a:buFont typeface="Arial"/>
              <a:buChar char="●"/>
            </a:pPr>
            <a:r>
              <a:rPr b="1" i="0" lang="en" sz="2400" u="none" cap="none" strike="noStrike">
                <a:solidFill>
                  <a:srgbClr val="0070C0"/>
                </a:solidFill>
                <a:latin typeface="Montserrat"/>
                <a:ea typeface="Montserrat"/>
                <a:cs typeface="Montserrat"/>
                <a:sym typeface="Montserrat"/>
              </a:rPr>
              <a:t>Exception: </a:t>
            </a:r>
            <a:r>
              <a:rPr b="1" i="0" lang="en" sz="2400" u="none" cap="none" strike="noStrike">
                <a:solidFill>
                  <a:schemeClr val="dk2"/>
                </a:solidFill>
                <a:latin typeface="Montserrat"/>
                <a:ea typeface="Montserrat"/>
                <a:cs typeface="Montserrat"/>
                <a:sym typeface="Montserrat"/>
              </a:rPr>
              <a:t>Special-case rule to </a:t>
            </a:r>
            <a:br>
              <a:rPr b="1" i="0" lang="en" sz="2400" u="none" cap="none" strike="noStrike">
                <a:solidFill>
                  <a:schemeClr val="dk2"/>
                </a:solidFill>
                <a:latin typeface="Montserrat"/>
                <a:ea typeface="Montserrat"/>
                <a:cs typeface="Montserrat"/>
                <a:sym typeface="Montserrat"/>
              </a:rPr>
            </a:br>
            <a:r>
              <a:rPr b="1" i="0" lang="en" sz="2400" u="none" cap="none" strike="noStrike">
                <a:solidFill>
                  <a:schemeClr val="dk2"/>
                </a:solidFill>
                <a:latin typeface="Montserrat"/>
                <a:ea typeface="Montserrat"/>
                <a:cs typeface="Montserrat"/>
                <a:sym typeface="Montserrat"/>
              </a:rPr>
              <a:t>split a string into several tokens </a:t>
            </a:r>
            <a:br>
              <a:rPr b="1" i="0" lang="en" sz="2400" u="none" cap="none" strike="noStrike">
                <a:solidFill>
                  <a:schemeClr val="dk2"/>
                </a:solidFill>
                <a:latin typeface="Montserrat"/>
                <a:ea typeface="Montserrat"/>
                <a:cs typeface="Montserrat"/>
                <a:sym typeface="Montserrat"/>
              </a:rPr>
            </a:br>
            <a:r>
              <a:rPr b="1" i="0" lang="en" sz="2400" u="none" cap="none" strike="noStrike">
                <a:solidFill>
                  <a:schemeClr val="dk2"/>
                </a:solidFill>
                <a:latin typeface="Montserrat"/>
                <a:ea typeface="Montserrat"/>
                <a:cs typeface="Montserrat"/>
                <a:sym typeface="Montserrat"/>
              </a:rPr>
              <a:t>or prevent a token from being split when punctuation rules are applied</a:t>
            </a:r>
            <a:endParaRPr b="1" i="0" sz="2400" u="none" cap="none" strike="noStrike">
              <a:solidFill>
                <a:srgbClr val="0070C0"/>
              </a:solidFill>
              <a:latin typeface="Montserrat"/>
              <a:ea typeface="Montserrat"/>
              <a:cs typeface="Montserrat"/>
              <a:sym typeface="Montserrat"/>
            </a:endParaRPr>
          </a:p>
        </p:txBody>
      </p:sp>
      <p:sp>
        <p:nvSpPr>
          <p:cNvPr id="490" name="Google Shape;490;p56"/>
          <p:cNvSpPr txBox="1"/>
          <p:nvPr/>
        </p:nvSpPr>
        <p:spPr>
          <a:xfrm>
            <a:off x="6562975" y="1152475"/>
            <a:ext cx="1827652" cy="5727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1" i="0" lang="en" sz="2400" u="none" cap="none" strike="noStrike">
                <a:solidFill>
                  <a:srgbClr val="0070C0"/>
                </a:solidFill>
                <a:latin typeface="Montserrat"/>
                <a:ea typeface="Montserrat"/>
                <a:cs typeface="Montserrat"/>
                <a:sym typeface="Montserrat"/>
              </a:rPr>
              <a:t>$ ( “ ¿</a:t>
            </a:r>
            <a:endParaRPr/>
          </a:p>
        </p:txBody>
      </p:sp>
      <p:sp>
        <p:nvSpPr>
          <p:cNvPr id="491" name="Google Shape;491;p56"/>
          <p:cNvSpPr txBox="1"/>
          <p:nvPr/>
        </p:nvSpPr>
        <p:spPr>
          <a:xfrm>
            <a:off x="6562976" y="1581625"/>
            <a:ext cx="1827652" cy="5727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1" i="0" lang="en" sz="2400" u="none" cap="none" strike="noStrike">
                <a:solidFill>
                  <a:srgbClr val="0070C0"/>
                </a:solidFill>
                <a:latin typeface="Montserrat"/>
                <a:ea typeface="Montserrat"/>
                <a:cs typeface="Montserrat"/>
                <a:sym typeface="Montserrat"/>
              </a:rPr>
              <a:t>km ) , . ! ” </a:t>
            </a:r>
            <a:endParaRPr/>
          </a:p>
        </p:txBody>
      </p:sp>
      <p:sp>
        <p:nvSpPr>
          <p:cNvPr id="492" name="Google Shape;492;p56"/>
          <p:cNvSpPr txBox="1"/>
          <p:nvPr/>
        </p:nvSpPr>
        <p:spPr>
          <a:xfrm>
            <a:off x="6576204" y="2010775"/>
            <a:ext cx="1814423" cy="5727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1" i="0" lang="en" sz="2400" u="none" cap="none" strike="noStrike">
                <a:solidFill>
                  <a:srgbClr val="0070C0"/>
                </a:solidFill>
                <a:latin typeface="Montserrat"/>
                <a:ea typeface="Montserrat"/>
                <a:cs typeface="Montserrat"/>
                <a:sym typeface="Montserrat"/>
              </a:rPr>
              <a:t>- -- / …</a:t>
            </a:r>
            <a:endParaRPr/>
          </a:p>
        </p:txBody>
      </p:sp>
      <p:sp>
        <p:nvSpPr>
          <p:cNvPr id="493" name="Google Shape;493;p56"/>
          <p:cNvSpPr txBox="1"/>
          <p:nvPr/>
        </p:nvSpPr>
        <p:spPr>
          <a:xfrm>
            <a:off x="6562974" y="2437146"/>
            <a:ext cx="1827653" cy="5727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1" i="0" lang="en" sz="2400" u="none" cap="none" strike="noStrike">
                <a:solidFill>
                  <a:srgbClr val="0070C0"/>
                </a:solidFill>
                <a:latin typeface="Montserrat"/>
                <a:ea typeface="Montserrat"/>
                <a:cs typeface="Montserrat"/>
                <a:sym typeface="Montserrat"/>
              </a:rPr>
              <a:t>let’s  U.S.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0" st="0"/>
                                            </p:txEl>
                                          </p:spTgt>
                                        </p:tgtEl>
                                        <p:attrNameLst>
                                          <p:attrName>style.visibility</p:attrName>
                                        </p:attrNameLst>
                                      </p:cBhvr>
                                      <p:to>
                                        <p:strVal val="visible"/>
                                      </p:to>
                                    </p:set>
                                    <p:animEffect filter="fade" transition="in">
                                      <p:cBhvr>
                                        <p:cTn dur="500"/>
                                        <p:tgtEl>
                                          <p:spTgt spid="4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1" st="1"/>
                                            </p:txEl>
                                          </p:spTgt>
                                        </p:tgtEl>
                                        <p:attrNameLst>
                                          <p:attrName>style.visibility</p:attrName>
                                        </p:attrNameLst>
                                      </p:cBhvr>
                                      <p:to>
                                        <p:strVal val="visible"/>
                                      </p:to>
                                    </p:set>
                                    <p:animEffect filter="fade" transition="in">
                                      <p:cBhvr>
                                        <p:cTn dur="500"/>
                                        <p:tgtEl>
                                          <p:spTgt spid="4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2" st="2"/>
                                            </p:txEl>
                                          </p:spTgt>
                                        </p:tgtEl>
                                        <p:attrNameLst>
                                          <p:attrName>style.visibility</p:attrName>
                                        </p:attrNameLst>
                                      </p:cBhvr>
                                      <p:to>
                                        <p:strVal val="visible"/>
                                      </p:to>
                                    </p:set>
                                    <p:animEffect filter="fade" transition="in">
                                      <p:cBhvr>
                                        <p:cTn dur="500"/>
                                        <p:tgtEl>
                                          <p:spTgt spid="4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3" st="3"/>
                                            </p:txEl>
                                          </p:spTgt>
                                        </p:tgtEl>
                                        <p:attrNameLst>
                                          <p:attrName>style.visibility</p:attrName>
                                        </p:attrNameLst>
                                      </p:cBhvr>
                                      <p:to>
                                        <p:strVal val="visible"/>
                                      </p:to>
                                    </p:set>
                                    <p:animEffect filter="fade" transition="in">
                                      <p:cBhvr>
                                        <p:cTn dur="500"/>
                                        <p:tgtEl>
                                          <p:spTgt spid="4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1000"/>
                                        <p:tgtEl>
                                          <p:spTgt spid="4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000"/>
                                        <p:tgtEl>
                                          <p:spTgt spid="4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000"/>
                                        <p:tgtEl>
                                          <p:spTgt spid="4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499" name="Google Shape;499;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Tokens have a variety of useful attributes and methods.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tokens with Spacy in further detail!</a:t>
            </a:r>
            <a:endParaRPr sz="2900">
              <a:solidFill>
                <a:srgbClr val="434343"/>
              </a:solidFill>
              <a:latin typeface="Montserrat"/>
              <a:ea typeface="Montserrat"/>
              <a:cs typeface="Montserrat"/>
              <a:sym typeface="Montserrat"/>
            </a:endParaRPr>
          </a:p>
        </p:txBody>
      </p:sp>
      <p:pic>
        <p:nvPicPr>
          <p:cNvPr descr="watermark.jpg" id="500" name="Google Shape;500;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1" name="Google Shape;501;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8"/>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Tokenization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Visualized</a:t>
            </a:r>
            <a:endParaRPr b="1">
              <a:latin typeface="Montserrat"/>
              <a:ea typeface="Montserrat"/>
              <a:cs typeface="Montserrat"/>
              <a:sym typeface="Montserrat"/>
            </a:endParaRPr>
          </a:p>
        </p:txBody>
      </p:sp>
      <p:pic>
        <p:nvPicPr>
          <p:cNvPr descr="watermark.jpg" id="507" name="Google Shape;507;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8" name="Google Shape;508;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9"/>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Stemming</a:t>
            </a:r>
            <a:endParaRPr b="1">
              <a:latin typeface="Montserrat"/>
              <a:ea typeface="Montserrat"/>
              <a:cs typeface="Montserrat"/>
              <a:sym typeface="Montserrat"/>
            </a:endParaRPr>
          </a:p>
        </p:txBody>
      </p:sp>
      <p:pic>
        <p:nvPicPr>
          <p:cNvPr descr="watermark.jpg" id="514" name="Google Shape;514;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5" name="Google Shape;515;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21" name="Google Shape;521;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when searching text for a certain keyword, it helps if the search returns variations of the word.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instance, searching for "boat" might also return "boats" and "boating". Here, "boat" would be the stem for [boat, boater, boating, boats].</a:t>
            </a:r>
            <a:endParaRPr sz="2900">
              <a:solidFill>
                <a:srgbClr val="434343"/>
              </a:solidFill>
              <a:latin typeface="Montserrat"/>
              <a:ea typeface="Montserrat"/>
              <a:cs typeface="Montserrat"/>
              <a:sym typeface="Montserrat"/>
            </a:endParaRPr>
          </a:p>
        </p:txBody>
      </p:sp>
      <p:pic>
        <p:nvPicPr>
          <p:cNvPr descr="watermark.jpg" id="522" name="Google Shape;522;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3" name="Google Shape;523;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29" name="Google Shape;529;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Stemming is a somewhat crude method for cataloging related words; it essentially chops off letters from the end until the stem is reached.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works fairly well in most cases, but unfortunately English has many exceptions where a more sophisticated process is required. </a:t>
            </a:r>
            <a:endParaRPr sz="2900">
              <a:solidFill>
                <a:srgbClr val="434343"/>
              </a:solidFill>
              <a:latin typeface="Montserrat"/>
              <a:ea typeface="Montserrat"/>
              <a:cs typeface="Montserrat"/>
              <a:sym typeface="Montserrat"/>
            </a:endParaRPr>
          </a:p>
        </p:txBody>
      </p:sp>
      <p:pic>
        <p:nvPicPr>
          <p:cNvPr descr="watermark.jpg" id="530" name="Google Shape;530;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1" name="Google Shape;531;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37" name="Google Shape;537;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fact, spaCy doesn't include a stemmer, opting instead to rely entirely on lemmatization.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is a link in the notebook to a discussion on the maintainers of Spacy deciding on not including a Stemmer (in favor of Lemmatization)</a:t>
            </a:r>
            <a:endParaRPr sz="2900">
              <a:solidFill>
                <a:srgbClr val="434343"/>
              </a:solidFill>
              <a:latin typeface="Montserrat"/>
              <a:ea typeface="Montserrat"/>
              <a:cs typeface="Montserrat"/>
              <a:sym typeface="Montserrat"/>
            </a:endParaRPr>
          </a:p>
        </p:txBody>
      </p:sp>
      <p:pic>
        <p:nvPicPr>
          <p:cNvPr descr="watermark.jpg" id="538" name="Google Shape;538;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9" name="Google Shape;539;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45" name="Google Shape;545;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Because of this decision to not include Stemming in Spacy, we will jump over to using NLTK and learn </a:t>
            </a:r>
            <a:r>
              <a:rPr lang="en" sz="2900">
                <a:solidFill>
                  <a:srgbClr val="434343"/>
                </a:solidFill>
                <a:latin typeface="Montserrat"/>
                <a:ea typeface="Montserrat"/>
                <a:cs typeface="Montserrat"/>
                <a:sym typeface="Montserrat"/>
              </a:rPr>
              <a:t>about</a:t>
            </a:r>
            <a:r>
              <a:rPr lang="en" sz="2900">
                <a:solidFill>
                  <a:srgbClr val="434343"/>
                </a:solidFill>
                <a:latin typeface="Montserrat"/>
                <a:ea typeface="Montserrat"/>
                <a:cs typeface="Montserrat"/>
                <a:sym typeface="Montserrat"/>
              </a:rPr>
              <a:t> various Stemmers.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We’ll show both the Porter Stemmer and the Snowball Stemmer.</a:t>
            </a:r>
            <a:endParaRPr sz="2900">
              <a:solidFill>
                <a:srgbClr val="434343"/>
              </a:solidFill>
              <a:latin typeface="Montserrat"/>
              <a:ea typeface="Montserrat"/>
              <a:cs typeface="Montserrat"/>
              <a:sym typeface="Montserrat"/>
            </a:endParaRPr>
          </a:p>
        </p:txBody>
      </p:sp>
      <p:pic>
        <p:nvPicPr>
          <p:cNvPr descr="watermark.jpg" id="546" name="Google Shape;546;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7" name="Google Shape;547;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Spacy Setup</a:t>
            </a:r>
            <a:endParaRPr b="1">
              <a:latin typeface="Montserrat"/>
              <a:ea typeface="Montserrat"/>
              <a:cs typeface="Montserrat"/>
              <a:sym typeface="Montserrat"/>
            </a:endParaRPr>
          </a:p>
        </p:txBody>
      </p:sp>
      <p:sp>
        <p:nvSpPr>
          <p:cNvPr id="126" name="Google Shape;126;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7" name="Google Shape;127;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 name="Google Shape;128;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53" name="Google Shape;553;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One of the most common - and effective - stemming tools is Porter's Algorithm developed by Martin Porter in 1980.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algorithm employs five phases of word reduction, each with its own set of mapping rules. </a:t>
            </a:r>
            <a:endParaRPr sz="2900">
              <a:solidFill>
                <a:srgbClr val="434343"/>
              </a:solidFill>
              <a:latin typeface="Montserrat"/>
              <a:ea typeface="Montserrat"/>
              <a:cs typeface="Montserrat"/>
              <a:sym typeface="Montserrat"/>
            </a:endParaRPr>
          </a:p>
        </p:txBody>
      </p:sp>
      <p:pic>
        <p:nvPicPr>
          <p:cNvPr descr="watermark.jpg" id="554" name="Google Shape;554;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5" name="Google Shape;555;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61" name="Google Shape;561;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first phase, simple suffix mapping rules are defined, such as:</a:t>
            </a:r>
            <a:endParaRPr sz="2900">
              <a:solidFill>
                <a:srgbClr val="434343"/>
              </a:solidFill>
              <a:latin typeface="Montserrat"/>
              <a:ea typeface="Montserrat"/>
              <a:cs typeface="Montserrat"/>
              <a:sym typeface="Montserrat"/>
            </a:endParaRPr>
          </a:p>
        </p:txBody>
      </p:sp>
      <p:pic>
        <p:nvPicPr>
          <p:cNvPr descr="watermark.jpg" id="562" name="Google Shape;562;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3" name="Google Shape;563;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64" name="Google Shape;564;p65"/>
          <p:cNvPicPr preferRelativeResize="0"/>
          <p:nvPr/>
        </p:nvPicPr>
        <p:blipFill>
          <a:blip r:embed="rId4">
            <a:alphaModFix/>
          </a:blip>
          <a:stretch>
            <a:fillRect/>
          </a:stretch>
        </p:blipFill>
        <p:spPr>
          <a:xfrm>
            <a:off x="2357425" y="3363563"/>
            <a:ext cx="4429125" cy="16668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70" name="Google Shape;570;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From a given set of stemming rules only one rule is applied, based on the longest suffix S1. Thus, caresses reduces to caress but not cares.</a:t>
            </a:r>
            <a:endParaRPr sz="2900">
              <a:solidFill>
                <a:srgbClr val="434343"/>
              </a:solidFill>
              <a:latin typeface="Montserrat"/>
              <a:ea typeface="Montserrat"/>
              <a:cs typeface="Montserrat"/>
              <a:sym typeface="Montserrat"/>
            </a:endParaRPr>
          </a:p>
        </p:txBody>
      </p:sp>
      <p:pic>
        <p:nvPicPr>
          <p:cNvPr descr="watermark.jpg" id="571" name="Google Shape;571;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2" name="Google Shape;572;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73" name="Google Shape;573;p66"/>
          <p:cNvPicPr preferRelativeResize="0"/>
          <p:nvPr/>
        </p:nvPicPr>
        <p:blipFill>
          <a:blip r:embed="rId4">
            <a:alphaModFix/>
          </a:blip>
          <a:stretch>
            <a:fillRect/>
          </a:stretch>
        </p:blipFill>
        <p:spPr>
          <a:xfrm>
            <a:off x="2439188" y="3382013"/>
            <a:ext cx="4429125" cy="16668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79" name="Google Shape;579;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More sophisticated phases consider the length/complexity of the word before applying a rule. For example:</a:t>
            </a:r>
            <a:endParaRPr sz="2900">
              <a:solidFill>
                <a:srgbClr val="434343"/>
              </a:solidFill>
              <a:latin typeface="Montserrat"/>
              <a:ea typeface="Montserrat"/>
              <a:cs typeface="Montserrat"/>
              <a:sym typeface="Montserrat"/>
            </a:endParaRPr>
          </a:p>
        </p:txBody>
      </p:sp>
      <p:pic>
        <p:nvPicPr>
          <p:cNvPr descr="watermark.jpg" id="580" name="Google Shape;580;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1" name="Google Shape;581;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82" name="Google Shape;582;p67"/>
          <p:cNvPicPr preferRelativeResize="0"/>
          <p:nvPr/>
        </p:nvPicPr>
        <p:blipFill>
          <a:blip r:embed="rId4">
            <a:alphaModFix/>
          </a:blip>
          <a:stretch>
            <a:fillRect/>
          </a:stretch>
        </p:blipFill>
        <p:spPr>
          <a:xfrm>
            <a:off x="1452550" y="3048600"/>
            <a:ext cx="6238875" cy="14287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88" name="Google Shape;588;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Snowball is the name of a stemming language also developed by Martin Porter.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algorithm used here is more accurately called the "English Stemmer" or "Porter2 Stemmer".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offers a slight improvement over the original Porter stemmer, both in logic and speed. </a:t>
            </a:r>
            <a:endParaRPr sz="2900">
              <a:solidFill>
                <a:srgbClr val="434343"/>
              </a:solidFill>
              <a:latin typeface="Montserrat"/>
              <a:ea typeface="Montserrat"/>
              <a:cs typeface="Montserrat"/>
              <a:sym typeface="Montserrat"/>
            </a:endParaRPr>
          </a:p>
        </p:txBody>
      </p:sp>
      <p:pic>
        <p:nvPicPr>
          <p:cNvPr descr="watermark.jpg" id="589" name="Google Shape;589;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0" name="Google Shape;590;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96" name="Google Shape;596;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use Python and NLTK to show how to use these stemmers!</a:t>
            </a:r>
            <a:endParaRPr sz="2900">
              <a:solidFill>
                <a:srgbClr val="434343"/>
              </a:solidFill>
              <a:latin typeface="Montserrat"/>
              <a:ea typeface="Montserrat"/>
              <a:cs typeface="Montserrat"/>
              <a:sym typeface="Montserrat"/>
            </a:endParaRPr>
          </a:p>
        </p:txBody>
      </p:sp>
      <p:pic>
        <p:nvPicPr>
          <p:cNvPr descr="watermark.jpg" id="597" name="Google Shape;597;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8" name="Google Shape;598;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70"/>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Lemmatization</a:t>
            </a:r>
            <a:endParaRPr b="1">
              <a:latin typeface="Montserrat"/>
              <a:ea typeface="Montserrat"/>
              <a:cs typeface="Montserrat"/>
              <a:sym typeface="Montserrat"/>
            </a:endParaRPr>
          </a:p>
        </p:txBody>
      </p:sp>
      <p:pic>
        <p:nvPicPr>
          <p:cNvPr descr="watermark.jpg" id="604" name="Google Shape;604;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5" name="Google Shape;605;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11" name="Google Shape;611;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contrast to stemming, lemmatization looks beyond word reduction, and considers a language's full vocabulary to apply a morphological analysis to words.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lemma of 'was' is 'be' and the lemma of 'mice' is 'mouse'. Further, the lemma of 'meeting' might be 'meet' or 'meeting' depending on its use in a sentence.</a:t>
            </a:r>
            <a:endParaRPr sz="2900">
              <a:solidFill>
                <a:srgbClr val="434343"/>
              </a:solidFill>
              <a:latin typeface="Montserrat"/>
              <a:ea typeface="Montserrat"/>
              <a:cs typeface="Montserrat"/>
              <a:sym typeface="Montserrat"/>
            </a:endParaRPr>
          </a:p>
        </p:txBody>
      </p:sp>
      <p:pic>
        <p:nvPicPr>
          <p:cNvPr descr="watermark.jpg" id="612" name="Google Shape;612;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3" name="Google Shape;613;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19" name="Google Shape;619;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Lemmatization is typically seen as much more informative than simple stemming, which is why Spacy has opted to only have Lemmatization available instead of Stemming.</a:t>
            </a:r>
            <a:endParaRPr sz="2900">
              <a:solidFill>
                <a:srgbClr val="434343"/>
              </a:solidFill>
              <a:latin typeface="Montserrat"/>
              <a:ea typeface="Montserrat"/>
              <a:cs typeface="Montserrat"/>
              <a:sym typeface="Montserrat"/>
            </a:endParaRPr>
          </a:p>
        </p:txBody>
      </p:sp>
      <p:pic>
        <p:nvPicPr>
          <p:cNvPr descr="watermark.jpg" id="620" name="Google Shape;620;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1" name="Google Shape;621;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27" name="Google Shape;627;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Lemmatization looks at surrounding text to determine a given word's part of speech, it does not categorize phrases.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an upcoming lecture we'll investigate word vectors and similarity.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now, let’s learn how to perform lemmatization with Spacy.</a:t>
            </a:r>
            <a:endParaRPr sz="2900">
              <a:solidFill>
                <a:srgbClr val="434343"/>
              </a:solidFill>
              <a:latin typeface="Montserrat"/>
              <a:ea typeface="Montserrat"/>
              <a:cs typeface="Montserrat"/>
              <a:sym typeface="Montserrat"/>
            </a:endParaRPr>
          </a:p>
        </p:txBody>
      </p:sp>
      <p:pic>
        <p:nvPicPr>
          <p:cNvPr descr="watermark.jpg" id="628" name="Google Shape;628;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9" name="Google Shape;629;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4" name="Google Shape;134;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Spacy?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Open Source Natural Language Processing Library.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Designed to effectively handle NLP tasks with the most efficient implementation of common algorithms.</a:t>
            </a:r>
            <a:endParaRPr sz="2900">
              <a:solidFill>
                <a:srgbClr val="434343"/>
              </a:solidFill>
              <a:latin typeface="Montserrat"/>
              <a:ea typeface="Montserrat"/>
              <a:cs typeface="Montserrat"/>
              <a:sym typeface="Montserrat"/>
            </a:endParaRPr>
          </a:p>
        </p:txBody>
      </p:sp>
      <p:pic>
        <p:nvPicPr>
          <p:cNvPr descr="watermark.jpg" id="135" name="Google Shape;135;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 name="Google Shape;136;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74"/>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Stop Words</a:t>
            </a:r>
            <a:endParaRPr b="1">
              <a:latin typeface="Montserrat"/>
              <a:ea typeface="Montserrat"/>
              <a:cs typeface="Montserrat"/>
              <a:sym typeface="Montserrat"/>
            </a:endParaRPr>
          </a:p>
        </p:txBody>
      </p:sp>
      <p:pic>
        <p:nvPicPr>
          <p:cNvPr descr="watermark.jpg" id="635" name="Google Shape;635;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6" name="Google Shape;636;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42" name="Google Shape;642;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Words like "a" and "the" appear so frequently that they don't require tagging as thoroughly as nouns, verbs and modifiers.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call these stop words, and they can be filtered from the text to be processed.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Spacy holds a built-in list of some 305 English stop words.</a:t>
            </a:r>
            <a:endParaRPr sz="2900">
              <a:solidFill>
                <a:srgbClr val="434343"/>
              </a:solidFill>
              <a:latin typeface="Montserrat"/>
              <a:ea typeface="Montserrat"/>
              <a:cs typeface="Montserrat"/>
              <a:sym typeface="Montserrat"/>
            </a:endParaRPr>
          </a:p>
        </p:txBody>
      </p:sp>
      <p:pic>
        <p:nvPicPr>
          <p:cNvPr descr="watermark.jpg" id="643" name="Google Shape;643;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44" name="Google Shape;644;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76"/>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Vocabulary and Matching</a:t>
            </a:r>
            <a:endParaRPr b="1">
              <a:latin typeface="Montserrat"/>
              <a:ea typeface="Montserrat"/>
              <a:cs typeface="Montserrat"/>
              <a:sym typeface="Montserrat"/>
            </a:endParaRPr>
          </a:p>
        </p:txBody>
      </p:sp>
      <p:pic>
        <p:nvPicPr>
          <p:cNvPr descr="watermark.jpg" id="650" name="Google Shape;650;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1" name="Google Shape;651;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57" name="Google Shape;657;p7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 far we've seen how a body of text is divided into tokens, and how individual tokens are parsed and tagged with parts of speech, dependencies and lemmas.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lecture we will identify and label specific phrases that match patterns we can define ourselves.</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658" name="Google Shape;658;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9" name="Google Shape;659;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65" name="Google Shape;665;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this as a powerful version of Regular Expression where we actually take parts of speech into account for our pattern search.</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this with Spacy!</a:t>
            </a:r>
            <a:endParaRPr sz="2900">
              <a:solidFill>
                <a:srgbClr val="434343"/>
              </a:solidFill>
              <a:latin typeface="Montserrat"/>
              <a:ea typeface="Montserrat"/>
              <a:cs typeface="Montserrat"/>
              <a:sym typeface="Montserrat"/>
            </a:endParaRPr>
          </a:p>
        </p:txBody>
      </p:sp>
      <p:pic>
        <p:nvPicPr>
          <p:cNvPr descr="watermark.jpg" id="666" name="Google Shape;666;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7" name="Google Shape;667;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79"/>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Vocabulary and Matching</a:t>
            </a:r>
            <a:endParaRPr b="1">
              <a:latin typeface="Montserrat"/>
              <a:ea typeface="Montserrat"/>
              <a:cs typeface="Montserrat"/>
              <a:sym typeface="Montserrat"/>
            </a:endParaRPr>
          </a:p>
        </p:txBody>
      </p:sp>
      <p:pic>
        <p:nvPicPr>
          <p:cNvPr descr="watermark.jpg" id="673" name="Google Shape;673;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74" name="Google Shape;674;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75" name="Google Shape;675;p7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80"/>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NLP Basics Assessment</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Overview</a:t>
            </a:r>
            <a:endParaRPr b="1">
              <a:latin typeface="Montserrat"/>
              <a:ea typeface="Montserrat"/>
              <a:cs typeface="Montserrat"/>
              <a:sym typeface="Montserrat"/>
            </a:endParaRPr>
          </a:p>
        </p:txBody>
      </p:sp>
      <p:pic>
        <p:nvPicPr>
          <p:cNvPr descr="watermark.jpg" id="681" name="Google Shape;681;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2" name="Google Shape;682;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81"/>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NLP Basics Assessment</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Solution</a:t>
            </a:r>
            <a:endParaRPr b="1">
              <a:latin typeface="Montserrat"/>
              <a:ea typeface="Montserrat"/>
              <a:cs typeface="Montserrat"/>
              <a:sym typeface="Montserrat"/>
            </a:endParaRPr>
          </a:p>
        </p:txBody>
      </p:sp>
      <p:pic>
        <p:nvPicPr>
          <p:cNvPr descr="watermark.jpg" id="688" name="Google Shape;688;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9" name="Google Shape;689;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42" name="Google Shape;142;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Spacy?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many NLP tasks, Spacy only has one implemented method, choosing the most efficient algorithm currently available.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means you often don’t have the option to choose other algorithms.</a:t>
            </a:r>
            <a:endParaRPr sz="2900">
              <a:solidFill>
                <a:srgbClr val="434343"/>
              </a:solidFill>
              <a:latin typeface="Montserrat"/>
              <a:ea typeface="Montserrat"/>
              <a:cs typeface="Montserrat"/>
              <a:sym typeface="Montserrat"/>
            </a:endParaRPr>
          </a:p>
        </p:txBody>
      </p:sp>
      <p:pic>
        <p:nvPicPr>
          <p:cNvPr descr="watermark.jpg" id="143" name="Google Shape;143;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4" name="Google Shape;144;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50" name="Google Shape;150;p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NLTK?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NLTK - Natural Language Toolkit is a very popular open source.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Initially released in 2001, it is much older than Spacy (released 2015).</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also provides many functionalities, but includes less efficient implementations.</a:t>
            </a:r>
            <a:endParaRPr sz="2900">
              <a:solidFill>
                <a:srgbClr val="434343"/>
              </a:solidFill>
              <a:latin typeface="Montserrat"/>
              <a:ea typeface="Montserrat"/>
              <a:cs typeface="Montserrat"/>
              <a:sym typeface="Montserrat"/>
            </a:endParaRPr>
          </a:p>
        </p:txBody>
      </p:sp>
      <p:pic>
        <p:nvPicPr>
          <p:cNvPr descr="watermark.jpg" id="151" name="Google Shape;151;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 name="Google Shape;152;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58" name="Google Shape;158;p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NLTK vs Spacy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many common NLP tasks, Spacy is much faster and more efficient, at the cost of the user not being able to choose algorithmic implementations.</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59" name="Google Shape;159;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 name="Google Shape;160;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66" name="Google Shape;166;p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NLTK vs Spacy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Spacy does not include pre-created models for some applications, such as sentiment analysis, which is typically easier to perform with NLTK.</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Clr>
                <a:srgbClr val="000000"/>
              </a:buClr>
              <a:buSzPts val="1100"/>
              <a:buFont typeface="Arial"/>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67" name="Google Shape;167;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8" name="Google Shape;168;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