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</p:sldIdLst>
  <p:sldSz cy="5143500" cx="9144000"/>
  <p:notesSz cx="6858000" cy="9144000"/>
  <p:embeddedFontLs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acf8c31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acf8c31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c5b0e23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c5b0e2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c5b0e23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c5b0e23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4c5b0e23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4c5b0e23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acf8c317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acf8c317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acf8c317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acf8c317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bacf8c317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bacf8c317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acf8c317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acf8c317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acf8c31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bacf8c31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acf8c317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acf8c31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bacf8c31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bacf8c31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acf8c317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bacf8c317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acf8c31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acf8c31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bacf8c317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bacf8c31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bacf8c317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bacf8c317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bacf8c317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bacf8c317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bacf8c317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bacf8c317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bacf8c31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bacf8c31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bacf8c31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bacf8c31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acf8c317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bacf8c317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bacf8c317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bacf8c317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bacf8c317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bacf8c317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bacf8c317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bacf8c317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acf8c31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acf8c31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acf8c31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acf8c31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bacf8c317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bacf8c317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bacf8c317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bacf8c317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bacf8c31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bacf8c31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bacf8c317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bacf8c317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bacf8c317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bacf8c317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acf8c317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bacf8c317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bacf8c317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bacf8c317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bacf8c31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bacf8c31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bacf8c31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bacf8c31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cf8c31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cf8c31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bacf8c317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bacf8c317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bacf8c317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bacf8c317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bacf8c317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bacf8c317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bacf8c317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bacf8c317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bacf8c317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bacf8c317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bacf8c317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bacf8c31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bacf8c317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bacf8c317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bacf8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bacf8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bacf8c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bacf8c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bacf8c3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bacf8c3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acf8c317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acf8c317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bacf8c3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bacf8c3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bacf8c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bacf8c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acf8c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acf8c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acf8c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acf8c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acf8c3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acf8c3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4bacf8c3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4bacf8c3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4bacf8c3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4bacf8c3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acf8c3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acf8c3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bacf8c31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bacf8c3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bacf8c3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bacf8c3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cf8c31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cf8c31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bacf8c3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bacf8c3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bacf8c3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bacf8c3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bacf8c31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4bacf8c31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4bacf8c31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4bacf8c3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bacf8c31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bacf8c31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4bacf8c3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4bacf8c3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bacf8c31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4bacf8c31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4bacf8c31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4bacf8c31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4bacf8c31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4bacf8c31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bacf8c31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4bacf8c31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acf8c31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acf8c31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bacf8c31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4bacf8c31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bacf8c31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bacf8c31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4bacf8c31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4bacf8c31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bacf8c31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bacf8c31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bacf8c31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bacf8c31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bacf8c31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bacf8c31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4bacf8c31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4bacf8c31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4a139f4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4a139f4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a237113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a237113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a237113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a23711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acf8c31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acf8c31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4a237113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4a237113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4a237113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4a237113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4a237113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4a237113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4c5b0e23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4c5b0e23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4c5b0e23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4c5b0e23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4c5b0e23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4c5b0e23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4c5b0e23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4c5b0e23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4c5b0e23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4c5b0e23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4c5b0e23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4c5b0e23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4c5b0e23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4c5b0e23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acf8c317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acf8c31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4c5b0e238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4c5b0e238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4c5b0e23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4c5b0e23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4c5b0e23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4c5b0e23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4c5b0e23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4c5b0e23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4c5b0e23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4c5b0e23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4c5b0e23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4c5b0e23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c5b0e2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c5b0e2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4c5b0e2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4c5b0e2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c5b0e23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c5b0e23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4c5b0e2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4c5b0e2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5" Type="http://schemas.openxmlformats.org/officeDocument/2006/relationships/image" Target="../media/image1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5" Type="http://schemas.openxmlformats.org/officeDocument/2006/relationships/image" Target="../media/image1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>
            <a:endCxn id="1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5" name="Google Shape;1715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the Neural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6" name="Google Shape;1716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7" name="Google Shape;1717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13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3" name="Google Shape;17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4" name="Google Shape;17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0" name="Google Shape;1730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 will load a pre-trained network)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out Training History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on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our Own Stories and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1" name="Google Shape;1731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2" name="Google Shape;1732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9" name="Google Shape;173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endCxn id="17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endCxn id="1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endCxn id="21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endCxn id="2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>
            <a:endCxn id="25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>
            <a:endCxn id="26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8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>
            <a:endCxn id="30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endCxn id="32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overview of Deep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basics of LSTM and RNN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LSTM to generate text from source corpus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QA Chat Bots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endCxn id="3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>
            <a:endCxn id="35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4"/>
          <p:cNvCxnSpPr>
            <a:endCxn id="37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5"/>
          <p:cNvCxnSpPr>
            <a:endCxn id="39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endCxn id="41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8" name="Google Shape;428;p36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endCxn id="43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43"/>
          <p:cNvCxnSpPr>
            <a:stCxn id="500" idx="6"/>
            <a:endCxn id="503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>
            <a:endCxn id="504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3"/>
          <p:cNvCxnSpPr>
            <a:stCxn id="503" idx="6"/>
            <a:endCxn id="506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3"/>
          <p:cNvCxnSpPr>
            <a:stCxn id="503" idx="6"/>
            <a:endCxn id="505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3"/>
          <p:cNvCxnSpPr>
            <a:stCxn id="503" idx="6"/>
            <a:endCxn id="507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3"/>
          <p:cNvCxnSpPr>
            <a:endCxn id="508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endCxn id="508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3"/>
          <p:cNvCxnSpPr>
            <a:endCxn id="508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4" idx="6"/>
            <a:endCxn id="505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3"/>
          <p:cNvCxnSpPr>
            <a:stCxn id="504" idx="6"/>
            <a:endCxn id="507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3"/>
          <p:cNvCxnSpPr>
            <a:endCxn id="506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3"/>
          <p:cNvCxnSpPr>
            <a:endCxn id="503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3"/>
          <p:cNvCxnSpPr>
            <a:endCxn id="504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3"/>
          <p:cNvCxnSpPr>
            <a:endCxn id="503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3"/>
          <p:cNvCxnSpPr>
            <a:endCxn id="504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4"/>
          <p:cNvCxnSpPr>
            <a:stCxn id="532" idx="6"/>
            <a:endCxn id="535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>
            <a:endCxn id="536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5" idx="6"/>
            <a:endCxn id="538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35" idx="6"/>
            <a:endCxn id="537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4"/>
          <p:cNvCxnSpPr>
            <a:stCxn id="535" idx="6"/>
            <a:endCxn id="539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4"/>
          <p:cNvCxnSpPr>
            <a:endCxn id="540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>
            <a:endCxn id="540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>
            <a:endCxn id="540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4"/>
          <p:cNvCxnSpPr>
            <a:stCxn id="536" idx="6"/>
            <a:endCxn id="537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4"/>
          <p:cNvCxnSpPr>
            <a:stCxn id="536" idx="6"/>
            <a:endCxn id="539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4"/>
          <p:cNvCxnSpPr>
            <a:endCxn id="538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4"/>
          <p:cNvCxnSpPr>
            <a:endCxn id="535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4"/>
          <p:cNvCxnSpPr>
            <a:endCxn id="536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4"/>
          <p:cNvCxnSpPr>
            <a:endCxn id="535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>
            <a:endCxn id="536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47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6" name="Google Shape;586;p47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4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8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48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8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8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4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9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9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9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9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0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50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8" name="Google Shape;6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5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3" name="Google Shape;653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51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6" name="Google Shape;6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3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54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tends to have the best performance in many situations.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basics of neural network theory, let’s move on to implementing and building our own neural network models with Keras!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Keras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a very simple neural network for classifying the famous Iris data set!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iris data set contains measurements of flower petals and sepals and has corresponding labels to one of three classes (3 flower species).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3" name="Google Shape;73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5" name="Google Shape;7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" name="Google Shape;774;p6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3"/>
          <p:cNvCxnSpPr>
            <a:endCxn id="773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3"/>
          <p:cNvCxnSpPr>
            <a:stCxn id="773" idx="2"/>
            <a:endCxn id="773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6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9" name="Google Shape;779;p63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3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64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64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4"/>
          <p:cNvCxnSpPr>
            <a:endCxn id="791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4"/>
          <p:cNvCxnSpPr>
            <a:stCxn id="791" idx="2"/>
            <a:endCxn id="791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64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64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4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4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0" name="Google Shape;800;p64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5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7" name="Google Shape;80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8" name="Google Shape;80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6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65"/>
          <p:cNvCxnSpPr>
            <a:endCxn id="80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5"/>
          <p:cNvCxnSpPr>
            <a:stCxn id="809" idx="2"/>
            <a:endCxn id="80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14" name="Google Shape;814;p6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" name="Google Shape;815;p6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6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65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8" name="Google Shape;818;p65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65"/>
          <p:cNvCxnSpPr>
            <a:endCxn id="81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5"/>
          <p:cNvCxnSpPr>
            <a:stCxn id="818" idx="2"/>
            <a:endCxn id="81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65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23" name="Google Shape;823;p65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Google Shape;824;p65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5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5"/>
          <p:cNvCxnSpPr>
            <a:endCxn id="826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5"/>
          <p:cNvCxnSpPr>
            <a:stCxn id="826" idx="2"/>
            <a:endCxn id="826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65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1" name="Google Shape;831;p65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" name="Google Shape;832;p65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65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5"/>
          <p:cNvCxnSpPr>
            <a:endCxn id="833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5"/>
          <p:cNvCxnSpPr>
            <a:stCxn id="833" idx="2"/>
            <a:endCxn id="833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5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8" name="Google Shape;838;p65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Google Shape;839;p65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3" name="Google Shape;843;p65"/>
          <p:cNvCxnSpPr>
            <a:endCxn id="826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65"/>
          <p:cNvCxnSpPr>
            <a:endCxn id="833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65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65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65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65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6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5" name="Google Shape;85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6" name="Google Shape;85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6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68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1" name="Google Shape;87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2" name="Google Shape;87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8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68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68"/>
          <p:cNvCxnSpPr>
            <a:endCxn id="873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68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8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8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68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68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68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2" name="Google Shape;882;p68"/>
          <p:cNvCxnSpPr>
            <a:endCxn id="877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8"/>
          <p:cNvCxnSpPr>
            <a:endCxn id="879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68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85" name="Google Shape;885;p68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68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7" name="Google Shape;887;p68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8" name="Google Shape;888;p68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69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69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9"/>
          <p:cNvCxnSpPr>
            <a:endCxn id="899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9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69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9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69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5" name="Google Shape;905;p69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9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69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69"/>
          <p:cNvCxnSpPr>
            <a:endCxn id="911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69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69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4" name="Google Shape;914;p69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69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9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9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9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9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9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9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9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9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9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9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9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7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7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71"/>
          <p:cNvCxnSpPr>
            <a:endCxn id="94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7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7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7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7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71"/>
          <p:cNvCxnSpPr>
            <a:endCxn id="95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7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5" name="Google Shape;955;p7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7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1"/>
          <p:cNvCxnSpPr>
            <a:endCxn id="95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7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1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1" name="Google Shape;961;p7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7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7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71"/>
          <p:cNvCxnSpPr>
            <a:endCxn id="96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7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7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7" name="Google Shape;967;p7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7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Google Shape;969;p7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71"/>
          <p:cNvCxnSpPr>
            <a:endCxn id="96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7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7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8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8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8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7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" name="Google Shape;982;p7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2"/>
          <p:cNvCxnSpPr>
            <a:endCxn id="981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7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7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6" name="Google Shape;986;p7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7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7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72"/>
          <p:cNvCxnSpPr>
            <a:endCxn id="987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7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7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7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72"/>
          <p:cNvCxnSpPr>
            <a:endCxn id="993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7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2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7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7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72"/>
          <p:cNvCxnSpPr>
            <a:endCxn id="999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7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7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7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7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2"/>
          <p:cNvCxnSpPr>
            <a:endCxn id="1005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7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6" name="Google Shape;101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7" name="Google Shape;101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3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73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>
            <a:endCxn id="1018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3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3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3" name="Google Shape;1023;p73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3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73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73"/>
          <p:cNvCxnSpPr>
            <a:endCxn id="1024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73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3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9" name="Google Shape;1029;p73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73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1" name="Google Shape;1031;p73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73"/>
          <p:cNvCxnSpPr>
            <a:endCxn id="1030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73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73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5" name="Google Shape;1035;p73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3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73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3"/>
          <p:cNvCxnSpPr>
            <a:endCxn id="1036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3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3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73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73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73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3"/>
          <p:cNvCxnSpPr>
            <a:endCxn id="1042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3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73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basic RNNs we’ll move on to understanding a particular cell structure known as LSTM (Long Short Term Memory Units).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will be a lot of Math here! Check out the resource link for a full breakdown!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6" name="Google Shape;107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7" name="Google Shape;107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3" name="Google Shape;1083;p7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6" name="Google Shape;1086;p7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7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78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78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7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3" name="Google Shape;1093;p7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7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7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7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8" name="Google Shape;1098;p78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78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7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0" name="Google Shape;111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1" name="Google Shape;111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79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79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79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79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79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7" name="Google Shape;1117;p79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79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79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79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79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2" name="Google Shape;1122;p79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9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9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9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9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9"/>
          <p:cNvCxnSpPr>
            <a:stCxn id="1116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79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79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79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79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9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9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79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79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6" name="Google Shape;1136;p79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8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8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8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8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8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80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80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80"/>
          <p:cNvCxnSpPr>
            <a:stCxn id="115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80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8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5" name="Google Shape;1155;p8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7" name="Google Shape;1157;p8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8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8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8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0"/>
          <p:cNvCxnSpPr>
            <a:endCxn id="115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8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8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80"/>
          <p:cNvCxnSpPr>
            <a:endCxn id="115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8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6" name="Google Shape;1166;p80"/>
          <p:cNvCxnSpPr>
            <a:stCxn id="1154" idx="0"/>
            <a:endCxn id="115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80"/>
          <p:cNvCxnSpPr>
            <a:stCxn id="1155" idx="0"/>
            <a:endCxn id="115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80"/>
          <p:cNvCxnSpPr>
            <a:stCxn id="1158" idx="0"/>
            <a:endCxn id="115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80"/>
          <p:cNvCxnSpPr>
            <a:stCxn id="1156" idx="0"/>
            <a:endCxn id="116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80"/>
          <p:cNvCxnSpPr>
            <a:stCxn id="116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80"/>
          <p:cNvCxnSpPr>
            <a:stCxn id="116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8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80"/>
          <p:cNvCxnSpPr>
            <a:stCxn id="117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8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8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80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3" name="Google Shape;118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4" name="Google Shape;118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81"/>
          <p:cNvCxnSpPr>
            <a:stCxn id="119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8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9" name="Google Shape;1199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1" name="Google Shape;1201;p81"/>
          <p:cNvCxnSpPr>
            <a:endCxn id="119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endCxn id="119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6" name="Google Shape;1206;p81"/>
          <p:cNvCxnSpPr>
            <a:stCxn id="1194" idx="0"/>
            <a:endCxn id="119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81"/>
          <p:cNvCxnSpPr>
            <a:stCxn id="1195" idx="0"/>
            <a:endCxn id="119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8" idx="0"/>
            <a:endCxn id="119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81"/>
          <p:cNvCxnSpPr>
            <a:stCxn id="1196" idx="0"/>
            <a:endCxn id="120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81"/>
          <p:cNvCxnSpPr>
            <a:stCxn id="120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81"/>
          <p:cNvCxnSpPr>
            <a:stCxn id="120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81"/>
          <p:cNvCxnSpPr>
            <a:stCxn id="121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7" name="Google Shape;1217;p8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8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8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8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8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8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8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endCxn id="11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82"/>
          <p:cNvCxnSpPr>
            <a:stCxn id="123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3" name="Google Shape;1243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82"/>
          <p:cNvCxnSpPr>
            <a:endCxn id="124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2"/>
          <p:cNvCxnSpPr>
            <a:endCxn id="1243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2" name="Google Shape;1252;p82"/>
          <p:cNvCxnSpPr>
            <a:stCxn id="1240" idx="0"/>
            <a:endCxn id="124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82"/>
          <p:cNvCxnSpPr>
            <a:stCxn id="1241" idx="0"/>
            <a:endCxn id="124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82"/>
          <p:cNvCxnSpPr>
            <a:stCxn id="1244" idx="0"/>
            <a:endCxn id="124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82"/>
          <p:cNvCxnSpPr>
            <a:stCxn id="1242" idx="0"/>
            <a:endCxn id="124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82"/>
          <p:cNvCxnSpPr>
            <a:stCxn id="124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82"/>
          <p:cNvCxnSpPr>
            <a:stCxn id="124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82"/>
          <p:cNvCxnSpPr>
            <a:stCxn id="125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2" name="Google Shape;1262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9" name="Google Shape;1269;p82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82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6" name="Google Shape;127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7" name="Google Shape;127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1" name="Google Shape;1281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83"/>
          <p:cNvCxnSpPr>
            <a:stCxn id="12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88" name="Google Shape;1288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90" name="Google Shape;1290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4" name="Google Shape;1294;p83"/>
          <p:cNvCxnSpPr>
            <a:endCxn id="12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83"/>
          <p:cNvCxnSpPr>
            <a:endCxn id="12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3"/>
          <p:cNvCxnSpPr>
            <a:stCxn id="1287" idx="0"/>
            <a:endCxn id="12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83"/>
          <p:cNvCxnSpPr>
            <a:stCxn id="1288" idx="0"/>
            <a:endCxn id="12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83"/>
          <p:cNvCxnSpPr>
            <a:stCxn id="1291" idx="0"/>
            <a:endCxn id="12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83"/>
          <p:cNvCxnSpPr>
            <a:stCxn id="1289" idx="0"/>
            <a:endCxn id="12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83"/>
          <p:cNvCxnSpPr>
            <a:stCxn id="12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83"/>
          <p:cNvCxnSpPr>
            <a:stCxn id="12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83"/>
          <p:cNvCxnSpPr>
            <a:stCxn id="13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83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0" name="Google Shape;1310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8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83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8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8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5" name="Google Shape;13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6" name="Google Shape;13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8" name="Google Shape;1328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84"/>
          <p:cNvCxnSpPr>
            <a:stCxn id="133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4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7" name="Google Shape;1337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84"/>
          <p:cNvCxnSpPr>
            <a:endCxn id="13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4"/>
          <p:cNvCxnSpPr>
            <a:stCxn id="1347" idx="0"/>
            <a:endCxn id="1339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8" name="Google Shape;1348;p84"/>
          <p:cNvCxnSpPr>
            <a:stCxn id="1336" idx="0"/>
            <a:endCxn id="13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84"/>
          <p:cNvCxnSpPr>
            <a:stCxn id="1337" idx="0"/>
            <a:endCxn id="13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4"/>
          <p:cNvCxnSpPr>
            <a:stCxn id="1340" idx="0"/>
            <a:endCxn id="13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84"/>
          <p:cNvCxnSpPr>
            <a:stCxn id="1338" idx="0"/>
            <a:endCxn id="13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84"/>
          <p:cNvCxnSpPr>
            <a:stCxn id="13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4"/>
          <p:cNvCxnSpPr>
            <a:stCxn id="13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84"/>
          <p:cNvCxnSpPr>
            <a:stCxn id="13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1" name="Google Shape;1361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4" name="Google Shape;1364;p84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4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4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84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9" name="Google Shape;1369;p84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84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6" name="Google Shape;137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7" name="Google Shape;137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85"/>
          <p:cNvCxnSpPr>
            <a:stCxn id="13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88" name="Google Shape;1388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85"/>
          <p:cNvCxnSpPr>
            <a:endCxn id="13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85"/>
          <p:cNvCxnSpPr>
            <a:endCxn id="13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9" name="Google Shape;1399;p85"/>
          <p:cNvCxnSpPr>
            <a:stCxn id="1387" idx="0"/>
            <a:endCxn id="13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85"/>
          <p:cNvCxnSpPr>
            <a:stCxn id="1388" idx="0"/>
            <a:endCxn id="13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85"/>
          <p:cNvCxnSpPr>
            <a:stCxn id="1391" idx="0"/>
            <a:endCxn id="13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85"/>
          <p:cNvCxnSpPr>
            <a:stCxn id="1389" idx="0"/>
            <a:endCxn id="13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85"/>
          <p:cNvCxnSpPr>
            <a:stCxn id="13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85"/>
          <p:cNvCxnSpPr>
            <a:stCxn id="13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>
            <a:stCxn id="14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8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8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3" name="Google Shape;1413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85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2" name="Google Shape;142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3" name="Google Shape;142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6"/>
          <p:cNvCxnSpPr>
            <a:stCxn id="143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86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4" name="Google Shape;143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6" name="Google Shape;143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0" name="Google Shape;1440;p86"/>
          <p:cNvCxnSpPr>
            <a:endCxn id="143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86"/>
          <p:cNvCxnSpPr>
            <a:stCxn id="1444" idx="2"/>
            <a:endCxn id="1436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5" name="Google Shape;1445;p86"/>
          <p:cNvCxnSpPr>
            <a:stCxn id="1433" idx="0"/>
            <a:endCxn id="143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86"/>
          <p:cNvCxnSpPr>
            <a:stCxn id="1434" idx="0"/>
            <a:endCxn id="143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86"/>
          <p:cNvCxnSpPr>
            <a:stCxn id="1437" idx="0"/>
            <a:endCxn id="143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86"/>
          <p:cNvCxnSpPr>
            <a:stCxn id="1435" idx="0"/>
            <a:endCxn id="143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6"/>
          <p:cNvCxnSpPr>
            <a:stCxn id="143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86"/>
          <p:cNvCxnSpPr>
            <a:stCxn id="143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2" name="Google Shape;1452;p86"/>
          <p:cNvCxnSpPr>
            <a:stCxn id="145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4" name="Google Shape;145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5" name="Google Shape;1455;p86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0" name="Google Shape;1460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1" name="Google Shape;1461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2" name="Google Shape;1462;p86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3" name="Google Shape;1463;p86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endCxn id="1444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4" name="Google Shape;1474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87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7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0" name="Google Shape;1480;p87"/>
          <p:cNvCxnSpPr>
            <a:stCxn id="1481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87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83" name="Google Shape;1483;p87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4" name="Google Shape;1484;p87"/>
          <p:cNvCxnSpPr>
            <a:stCxn id="1485" idx="0"/>
            <a:endCxn id="1486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87"/>
          <p:cNvCxnSpPr>
            <a:stCxn id="1488" idx="0"/>
            <a:endCxn id="1483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87"/>
          <p:cNvCxnSpPr>
            <a:stCxn id="1482" idx="0"/>
            <a:endCxn id="1490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87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87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9" name="Google Shape;1499;p87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0" name="Google Shape;1500;p87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7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502" name="Google Shape;1502;p87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7"/>
          <p:cNvCxnSpPr>
            <a:stCxn id="1482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87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87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87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87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87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87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87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87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7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1" name="Google Shape;1511;p87"/>
          <p:cNvCxnSpPr>
            <a:stCxn id="1510" idx="0"/>
            <a:endCxn id="1490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87"/>
          <p:cNvCxnSpPr>
            <a:stCxn id="1482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87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87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4" name="Google Shape;1514;p87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Keras has a really nice API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makes LSTM and RNN easy to work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we’ll learn how to format data for RNNs and then how to use LSTM for text generation.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1" name="Google Shape;152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2" name="Google Shape;152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8" name="Google Shape;1528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29" name="Google Shape;152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Clean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Tokenize the Text and create Sequences with Keras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6" name="Google Shape;153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7" name="Google Shape;153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3" name="Google Shape;1543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544" name="Google Shape;154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LSTM Based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the Data into Features and Labels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Features (First n words of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Label (Next Word after the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1" name="Google Shape;155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2" name="Google Shape;155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1559" name="Google Shape;155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New Text Based off a Seed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6" name="Google Shape;1566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7" name="Google Shape;1567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QA Bot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3" name="Google Shape;157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4" name="Google Shape;157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implementing a chat bot that can answer questions based on a “story” given to the bot.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BaBi dataset released by Facebook research.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https://research.fb.com/downloads/babi/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Jane went to the store. Mike ran to the bedroom.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Mike in the store?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9" name="Google Shape;1589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End-to-End Memory Networks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Sainbayar Sukhbaatar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Arthur Szlam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Jason Weston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Rob Fergus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read the paper to understand this network!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takes a discrete set of inputs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x1, ..., xn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to be stored in the memory, a query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outputs an answer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contains symbols coming from a dictionary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writes 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memory up to a fixed buffer size, and then finds a continuous representation for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 to End Network: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Final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full model with RNN and Multiple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3" name="Google Shape;161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4" name="Google Shape;161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1" name="Google Shape;1621;p10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2" name="Google Shape;1622;p10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1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 Keras for Embedding to convert sentences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Encoders C and M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endCxn id="1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0" name="Google Shape;1630;p10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1" name="Google Shape;1631;p10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02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3" name="Google Shape;163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550" y="3106498"/>
            <a:ext cx="2194275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600" y="3641925"/>
            <a:ext cx="2872450" cy="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1" name="Google Shape;1641;p10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2" name="Google Shape;1642;p10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03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has a corresponding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0" name="Google Shape;1650;p10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1" name="Google Shape;1651;p10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4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3" name="Google Shape;165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073" y="2875700"/>
            <a:ext cx="1461050" cy="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" name="Google Shape;165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0" name="Google Shape;1660;p10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1" name="Google Shape;1661;p10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5"/>
          <p:cNvSpPr txBox="1"/>
          <p:nvPr/>
        </p:nvSpPr>
        <p:spPr>
          <a:xfrm>
            <a:off x="5521825" y="1788075"/>
            <a:ext cx="36222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 the single layer case, the sum of the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and the input embedding u is then passed through a final weight matrix W (of size V × d) and a softmax to produce the predicted label: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3" name="Google Shape;166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25" y="4682300"/>
            <a:ext cx="2318555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9" name="Google Shape;166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0" name="Google Shape;167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46" y="971338"/>
            <a:ext cx="3753091" cy="397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7" name="Google Shape;1677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how we can build out this network with Python and Keras!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8" name="Google Shape;1678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9" name="Google Shape;167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08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5" name="Google Shape;168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6" name="Google Shape;168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2" name="Google Shape;169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steps on how to Vectorize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function that can vectorize data for 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3" name="Google Shape;169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4" name="Google Shape;169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10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paper before continuing to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