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9"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46E8CE-DEE0-41AF-ABA0-91B7AF1FC7E2}" v="1021" dt="2023-06-19T12:48:05.421"/>
    <p1510:client id="{43B79775-A7EE-4C1A-A5CF-5047F43A4FFA}" v="95" dt="2023-06-19T18:49:03.315"/>
    <p1510:client id="{A0438538-80E6-45ED-8DC8-D795FE1937DF}" v="845" dt="2023-06-19T18:57:43.511"/>
    <p1510:client id="{D9CDB083-F3BD-4FD9-8A42-34441E6528CA}" v="567" dt="2023-06-19T11:10:45.8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0D1D739-EDC4-4BE6-A073-9B157E1F9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CDD35A4-E546-4AF3-A8B9-AC24C5C9F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3852070 w 12192000"/>
              <a:gd name="connsiteY1" fmla="*/ 0 h 6858000"/>
              <a:gd name="connsiteX2" fmla="*/ 3878367 w 12192000"/>
              <a:gd name="connsiteY2" fmla="*/ 23504 h 6858000"/>
              <a:gd name="connsiteX3" fmla="*/ 3885324 w 12192000"/>
              <a:gd name="connsiteY3" fmla="*/ 84795 h 6858000"/>
              <a:gd name="connsiteX4" fmla="*/ 3820400 w 12192000"/>
              <a:gd name="connsiteY4" fmla="*/ 131127 h 6858000"/>
              <a:gd name="connsiteX5" fmla="*/ 3631811 w 12192000"/>
              <a:gd name="connsiteY5" fmla="*/ 219929 h 6858000"/>
              <a:gd name="connsiteX6" fmla="*/ 4327428 w 12192000"/>
              <a:gd name="connsiteY6" fmla="*/ 351201 h 6858000"/>
              <a:gd name="connsiteX7" fmla="*/ 4080099 w 12192000"/>
              <a:gd name="connsiteY7" fmla="*/ 432279 h 6858000"/>
              <a:gd name="connsiteX8" fmla="*/ 3823492 w 12192000"/>
              <a:gd name="connsiteY8" fmla="*/ 490194 h 6858000"/>
              <a:gd name="connsiteX9" fmla="*/ 3545246 w 12192000"/>
              <a:gd name="connsiteY9" fmla="*/ 532664 h 6858000"/>
              <a:gd name="connsiteX10" fmla="*/ 3291732 w 12192000"/>
              <a:gd name="connsiteY10" fmla="*/ 617605 h 6858000"/>
              <a:gd name="connsiteX11" fmla="*/ 3953340 w 12192000"/>
              <a:gd name="connsiteY11" fmla="*/ 652353 h 6858000"/>
              <a:gd name="connsiteX12" fmla="*/ 3610170 w 12192000"/>
              <a:gd name="connsiteY12" fmla="*/ 729572 h 6858000"/>
              <a:gd name="connsiteX13" fmla="*/ 3328832 w 12192000"/>
              <a:gd name="connsiteY13" fmla="*/ 829957 h 6858000"/>
              <a:gd name="connsiteX14" fmla="*/ 3130966 w 12192000"/>
              <a:gd name="connsiteY14" fmla="*/ 876288 h 6858000"/>
              <a:gd name="connsiteX15" fmla="*/ 2920736 w 12192000"/>
              <a:gd name="connsiteY15" fmla="*/ 887872 h 6858000"/>
              <a:gd name="connsiteX16" fmla="*/ 2871269 w 12192000"/>
              <a:gd name="connsiteY16" fmla="*/ 961228 h 6858000"/>
              <a:gd name="connsiteX17" fmla="*/ 2936195 w 12192000"/>
              <a:gd name="connsiteY17" fmla="*/ 1038448 h 6858000"/>
              <a:gd name="connsiteX18" fmla="*/ 3035126 w 12192000"/>
              <a:gd name="connsiteY18" fmla="*/ 1046168 h 6858000"/>
              <a:gd name="connsiteX19" fmla="*/ 3625627 w 12192000"/>
              <a:gd name="connsiteY19" fmla="*/ 1065474 h 6858000"/>
              <a:gd name="connsiteX20" fmla="*/ 1733551 w 12192000"/>
              <a:gd name="connsiteY20" fmla="*/ 1235355 h 6858000"/>
              <a:gd name="connsiteX21" fmla="*/ 1990156 w 12192000"/>
              <a:gd name="connsiteY21" fmla="*/ 1339602 h 6858000"/>
              <a:gd name="connsiteX22" fmla="*/ 2076722 w 12192000"/>
              <a:gd name="connsiteY22" fmla="*/ 1625311 h 6858000"/>
              <a:gd name="connsiteX23" fmla="*/ 2392067 w 12192000"/>
              <a:gd name="connsiteY23" fmla="*/ 1787470 h 6858000"/>
              <a:gd name="connsiteX24" fmla="*/ 2596115 w 12192000"/>
              <a:gd name="connsiteY24" fmla="*/ 1845385 h 6858000"/>
              <a:gd name="connsiteX25" fmla="*/ 3062950 w 12192000"/>
              <a:gd name="connsiteY25" fmla="*/ 1930326 h 6858000"/>
              <a:gd name="connsiteX26" fmla="*/ 3130966 w 12192000"/>
              <a:gd name="connsiteY26" fmla="*/ 2069319 h 6858000"/>
              <a:gd name="connsiteX27" fmla="*/ 3189708 w 12192000"/>
              <a:gd name="connsiteY27" fmla="*/ 2223754 h 6858000"/>
              <a:gd name="connsiteX28" fmla="*/ 3313373 w 12192000"/>
              <a:gd name="connsiteY28" fmla="*/ 2324141 h 6858000"/>
              <a:gd name="connsiteX29" fmla="*/ 2351877 w 12192000"/>
              <a:gd name="connsiteY29" fmla="*/ 2308697 h 6858000"/>
              <a:gd name="connsiteX30" fmla="*/ 3437038 w 12192000"/>
              <a:gd name="connsiteY30" fmla="*/ 2633017 h 6858000"/>
              <a:gd name="connsiteX31" fmla="*/ 3341198 w 12192000"/>
              <a:gd name="connsiteY31" fmla="*/ 2760427 h 6858000"/>
              <a:gd name="connsiteX32" fmla="*/ 3934791 w 12192000"/>
              <a:gd name="connsiteY32" fmla="*/ 2934169 h 6858000"/>
              <a:gd name="connsiteX33" fmla="*/ 3616352 w 12192000"/>
              <a:gd name="connsiteY33" fmla="*/ 2953473 h 6858000"/>
              <a:gd name="connsiteX34" fmla="*/ 5468240 w 12192000"/>
              <a:gd name="connsiteY34" fmla="*/ 3679329 h 6858000"/>
              <a:gd name="connsiteX35" fmla="*/ 8111582 w 12192000"/>
              <a:gd name="connsiteY35" fmla="*/ 4204418 h 6858000"/>
              <a:gd name="connsiteX36" fmla="*/ 9144186 w 12192000"/>
              <a:gd name="connsiteY36" fmla="*/ 4304802 h 6858000"/>
              <a:gd name="connsiteX37" fmla="*/ 10319004 w 12192000"/>
              <a:gd name="connsiteY37" fmla="*/ 4273915 h 6858000"/>
              <a:gd name="connsiteX38" fmla="*/ 12053408 w 12192000"/>
              <a:gd name="connsiteY38" fmla="*/ 3907125 h 6858000"/>
              <a:gd name="connsiteX39" fmla="*/ 12192000 w 12192000"/>
              <a:gd name="connsiteY39" fmla="*/ 3841157 h 6858000"/>
              <a:gd name="connsiteX40" fmla="*/ 12192000 w 12192000"/>
              <a:gd name="connsiteY40" fmla="*/ 6858000 h 6858000"/>
              <a:gd name="connsiteX41" fmla="*/ 0 w 12192000"/>
              <a:gd name="connsiteY4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192000" h="6858000">
                <a:moveTo>
                  <a:pt x="0" y="0"/>
                </a:moveTo>
                <a:lnTo>
                  <a:pt x="3852070" y="0"/>
                </a:lnTo>
                <a:lnTo>
                  <a:pt x="3878367" y="23504"/>
                </a:lnTo>
                <a:cubicBezTo>
                  <a:pt x="3887642" y="39430"/>
                  <a:pt x="3891507" y="59700"/>
                  <a:pt x="3885324" y="84795"/>
                </a:cubicBezTo>
                <a:cubicBezTo>
                  <a:pt x="3876049" y="123406"/>
                  <a:pt x="3845133" y="123406"/>
                  <a:pt x="3820400" y="131127"/>
                </a:cubicBezTo>
                <a:cubicBezTo>
                  <a:pt x="3764751" y="154292"/>
                  <a:pt x="3696735" y="138849"/>
                  <a:pt x="3631811" y="219929"/>
                </a:cubicBezTo>
                <a:cubicBezTo>
                  <a:pt x="3879141" y="262399"/>
                  <a:pt x="4117198" y="181318"/>
                  <a:pt x="4327428" y="351201"/>
                </a:cubicBezTo>
                <a:cubicBezTo>
                  <a:pt x="4250138" y="436142"/>
                  <a:pt x="4163572" y="416836"/>
                  <a:pt x="4080099" y="432279"/>
                </a:cubicBezTo>
                <a:cubicBezTo>
                  <a:pt x="3993533" y="447725"/>
                  <a:pt x="3910058" y="474751"/>
                  <a:pt x="3823492" y="490194"/>
                </a:cubicBezTo>
                <a:cubicBezTo>
                  <a:pt x="3730743" y="509498"/>
                  <a:pt x="3637993" y="513360"/>
                  <a:pt x="3545246" y="532664"/>
                </a:cubicBezTo>
                <a:cubicBezTo>
                  <a:pt x="3467954" y="548109"/>
                  <a:pt x="3384480" y="521081"/>
                  <a:pt x="3291732" y="617605"/>
                </a:cubicBezTo>
                <a:cubicBezTo>
                  <a:pt x="3520513" y="687103"/>
                  <a:pt x="3727651" y="582857"/>
                  <a:pt x="3953340" y="652353"/>
                </a:cubicBezTo>
                <a:cubicBezTo>
                  <a:pt x="3820400" y="714129"/>
                  <a:pt x="3712194" y="694824"/>
                  <a:pt x="3610170" y="729572"/>
                </a:cubicBezTo>
                <a:cubicBezTo>
                  <a:pt x="3517420" y="764322"/>
                  <a:pt x="3406122" y="725712"/>
                  <a:pt x="3328832" y="829957"/>
                </a:cubicBezTo>
                <a:cubicBezTo>
                  <a:pt x="3270090" y="911035"/>
                  <a:pt x="3208258" y="922618"/>
                  <a:pt x="3130966" y="876288"/>
                </a:cubicBezTo>
                <a:cubicBezTo>
                  <a:pt x="3062950" y="833818"/>
                  <a:pt x="2988752" y="845400"/>
                  <a:pt x="2920736" y="887872"/>
                </a:cubicBezTo>
                <a:cubicBezTo>
                  <a:pt x="2896004" y="903315"/>
                  <a:pt x="2871269" y="922618"/>
                  <a:pt x="2871269" y="961228"/>
                </a:cubicBezTo>
                <a:cubicBezTo>
                  <a:pt x="2871269" y="1015283"/>
                  <a:pt x="2902186" y="1030726"/>
                  <a:pt x="2936195" y="1038448"/>
                </a:cubicBezTo>
                <a:cubicBezTo>
                  <a:pt x="2967111" y="1046168"/>
                  <a:pt x="3004210" y="1053891"/>
                  <a:pt x="3035126" y="1046168"/>
                </a:cubicBezTo>
                <a:cubicBezTo>
                  <a:pt x="3232990" y="1003700"/>
                  <a:pt x="3427764" y="1073194"/>
                  <a:pt x="3625627" y="1065474"/>
                </a:cubicBezTo>
                <a:cubicBezTo>
                  <a:pt x="3004210" y="1231494"/>
                  <a:pt x="2376610" y="1177441"/>
                  <a:pt x="1733551" y="1235355"/>
                </a:cubicBezTo>
                <a:cubicBezTo>
                  <a:pt x="1817025" y="1351183"/>
                  <a:pt x="1925232" y="1254661"/>
                  <a:pt x="1990156" y="1339602"/>
                </a:cubicBezTo>
                <a:cubicBezTo>
                  <a:pt x="1928323" y="1517205"/>
                  <a:pt x="1953057" y="1613728"/>
                  <a:pt x="2076722" y="1625311"/>
                </a:cubicBezTo>
                <a:cubicBezTo>
                  <a:pt x="2197295" y="1636894"/>
                  <a:pt x="2327143" y="1575118"/>
                  <a:pt x="2392067" y="1787470"/>
                </a:cubicBezTo>
                <a:cubicBezTo>
                  <a:pt x="2410617" y="1853106"/>
                  <a:pt x="2525008" y="1833802"/>
                  <a:pt x="2596115" y="1845385"/>
                </a:cubicBezTo>
                <a:cubicBezTo>
                  <a:pt x="2750696" y="1872411"/>
                  <a:pt x="2914554" y="1845385"/>
                  <a:pt x="3062950" y="1930326"/>
                </a:cubicBezTo>
                <a:cubicBezTo>
                  <a:pt x="3121692" y="1961213"/>
                  <a:pt x="3161883" y="1984378"/>
                  <a:pt x="3130966" y="2069319"/>
                </a:cubicBezTo>
                <a:cubicBezTo>
                  <a:pt x="3100050" y="2158121"/>
                  <a:pt x="3140242" y="2189008"/>
                  <a:pt x="3189708" y="2223754"/>
                </a:cubicBezTo>
                <a:cubicBezTo>
                  <a:pt x="3226808" y="2250784"/>
                  <a:pt x="3282457" y="2243060"/>
                  <a:pt x="3313373" y="2324141"/>
                </a:cubicBezTo>
                <a:cubicBezTo>
                  <a:pt x="2988752" y="2312558"/>
                  <a:pt x="2673405" y="2246923"/>
                  <a:pt x="2351877" y="2308697"/>
                </a:cubicBezTo>
                <a:cubicBezTo>
                  <a:pt x="2704323" y="2463134"/>
                  <a:pt x="3090776" y="2455412"/>
                  <a:pt x="3437038" y="2633017"/>
                </a:cubicBezTo>
                <a:cubicBezTo>
                  <a:pt x="3424671" y="2694791"/>
                  <a:pt x="3344289" y="2667764"/>
                  <a:pt x="3341198" y="2760427"/>
                </a:cubicBezTo>
                <a:cubicBezTo>
                  <a:pt x="3523603" y="2856951"/>
                  <a:pt x="3743110" y="2791314"/>
                  <a:pt x="3934791" y="2934169"/>
                </a:cubicBezTo>
                <a:cubicBezTo>
                  <a:pt x="3823492" y="2999805"/>
                  <a:pt x="3721469" y="2891699"/>
                  <a:pt x="3616352" y="2953473"/>
                </a:cubicBezTo>
                <a:cubicBezTo>
                  <a:pt x="3650361" y="3046136"/>
                  <a:pt x="5189993" y="3617555"/>
                  <a:pt x="5468240" y="3679329"/>
                </a:cubicBezTo>
                <a:cubicBezTo>
                  <a:pt x="6034007" y="3806740"/>
                  <a:pt x="7663296" y="4131059"/>
                  <a:pt x="8111582" y="4204418"/>
                </a:cubicBezTo>
                <a:cubicBezTo>
                  <a:pt x="8457844" y="4258470"/>
                  <a:pt x="8801016" y="4300942"/>
                  <a:pt x="9144186" y="4304802"/>
                </a:cubicBezTo>
                <a:cubicBezTo>
                  <a:pt x="9536822" y="4308663"/>
                  <a:pt x="9926368" y="4289359"/>
                  <a:pt x="10319004" y="4273915"/>
                </a:cubicBezTo>
                <a:cubicBezTo>
                  <a:pt x="10906415" y="4250750"/>
                  <a:pt x="11484549" y="4158087"/>
                  <a:pt x="12053408" y="3907125"/>
                </a:cubicBezTo>
                <a:lnTo>
                  <a:pt x="12192000" y="3841157"/>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4" name="Picture 4" descr="A picture containing icon&#10;&#10;Description automatically generated">
            <a:extLst>
              <a:ext uri="{FF2B5EF4-FFF2-40B4-BE49-F238E27FC236}">
                <a16:creationId xmlns:a16="http://schemas.microsoft.com/office/drawing/2014/main" id="{2DDBF384-7FDD-FEFB-7C43-5327F1F7E9C3}"/>
              </a:ext>
            </a:extLst>
          </p:cNvPr>
          <p:cNvPicPr>
            <a:picLocks noChangeAspect="1"/>
          </p:cNvPicPr>
          <p:nvPr/>
        </p:nvPicPr>
        <p:blipFill>
          <a:blip r:embed="rId2"/>
          <a:stretch>
            <a:fillRect/>
          </a:stretch>
        </p:blipFill>
        <p:spPr>
          <a:xfrm>
            <a:off x="5324475" y="1279423"/>
            <a:ext cx="6153150" cy="1307544"/>
          </a:xfrm>
          <a:prstGeom prst="rect">
            <a:avLst/>
          </a:prstGeom>
        </p:spPr>
      </p:pic>
      <p:sp>
        <p:nvSpPr>
          <p:cNvPr id="6" name="Title 5">
            <a:extLst>
              <a:ext uri="{FF2B5EF4-FFF2-40B4-BE49-F238E27FC236}">
                <a16:creationId xmlns:a16="http://schemas.microsoft.com/office/drawing/2014/main" id="{800E7CA6-2D04-8F93-D554-598AA88C3579}"/>
              </a:ext>
            </a:extLst>
          </p:cNvPr>
          <p:cNvSpPr>
            <a:spLocks noGrp="1"/>
          </p:cNvSpPr>
          <p:nvPr>
            <p:ph type="ctrTitle"/>
          </p:nvPr>
        </p:nvSpPr>
        <p:spPr>
          <a:xfrm>
            <a:off x="-75126" y="2989799"/>
            <a:ext cx="8714705" cy="1818783"/>
          </a:xfrm>
        </p:spPr>
        <p:txBody>
          <a:bodyPr/>
          <a:lstStyle/>
          <a:p>
            <a:r>
              <a:rPr lang="en-US" dirty="0">
                <a:cs typeface="Calibri Light"/>
              </a:rPr>
              <a:t>Data Science Internship Assessment Submission</a:t>
            </a:r>
            <a:endParaRPr lang="en-US" dirty="0"/>
          </a:p>
        </p:txBody>
      </p:sp>
      <p:sp>
        <p:nvSpPr>
          <p:cNvPr id="10" name="TextBox 9">
            <a:extLst>
              <a:ext uri="{FF2B5EF4-FFF2-40B4-BE49-F238E27FC236}">
                <a16:creationId xmlns:a16="http://schemas.microsoft.com/office/drawing/2014/main" id="{9046B074-D058-29DE-B47B-4CC74ABED76C}"/>
              </a:ext>
            </a:extLst>
          </p:cNvPr>
          <p:cNvSpPr txBox="1"/>
          <p:nvPr/>
        </p:nvSpPr>
        <p:spPr>
          <a:xfrm>
            <a:off x="8022464" y="3581936"/>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TextBox 11">
            <a:extLst>
              <a:ext uri="{FF2B5EF4-FFF2-40B4-BE49-F238E27FC236}">
                <a16:creationId xmlns:a16="http://schemas.microsoft.com/office/drawing/2014/main" id="{F697967C-6695-8627-D72D-0C851C30D5FA}"/>
              </a:ext>
            </a:extLst>
          </p:cNvPr>
          <p:cNvSpPr txBox="1"/>
          <p:nvPr/>
        </p:nvSpPr>
        <p:spPr>
          <a:xfrm>
            <a:off x="8950816" y="5747197"/>
            <a:ext cx="344080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B. Datta Sai Srinivas,</a:t>
            </a:r>
          </a:p>
          <a:p>
            <a:r>
              <a:rPr lang="en-US">
                <a:cs typeface="Calibri"/>
              </a:rPr>
              <a:t>8919009721,</a:t>
            </a:r>
            <a:endParaRPr lang="en-US" dirty="0">
              <a:cs typeface="Calibri"/>
            </a:endParaRPr>
          </a:p>
          <a:p>
            <a:r>
              <a:rPr lang="en-US" dirty="0">
                <a:cs typeface="Calibri"/>
              </a:rPr>
              <a:t>Dssrinivasbaswa@gmail.com</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A70898-6063-CE40-A0E4-1830E41F4430}"/>
              </a:ext>
            </a:extLst>
          </p:cNvPr>
          <p:cNvSpPr>
            <a:spLocks noGrp="1"/>
          </p:cNvSpPr>
          <p:nvPr>
            <p:ph type="title"/>
          </p:nvPr>
        </p:nvSpPr>
        <p:spPr>
          <a:xfrm>
            <a:off x="572493" y="238539"/>
            <a:ext cx="11018520" cy="1434415"/>
          </a:xfrm>
        </p:spPr>
        <p:txBody>
          <a:bodyPr anchor="b">
            <a:normAutofit/>
          </a:bodyPr>
          <a:lstStyle/>
          <a:p>
            <a:r>
              <a:rPr lang="en-US" sz="5400">
                <a:cs typeface="Calibri Light"/>
              </a:rPr>
              <a:t>Insights-5</a:t>
            </a:r>
            <a:endParaRPr lang="en-US" sz="5400"/>
          </a:p>
        </p:txBody>
      </p:sp>
      <p:sp>
        <p:nvSpPr>
          <p:cNvPr id="1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line chart&#10;&#10;Description automatically generated">
            <a:extLst>
              <a:ext uri="{FF2B5EF4-FFF2-40B4-BE49-F238E27FC236}">
                <a16:creationId xmlns:a16="http://schemas.microsoft.com/office/drawing/2014/main" id="{C5BF67EA-BC5F-0099-78D6-A429D4BFE947}"/>
              </a:ext>
            </a:extLst>
          </p:cNvPr>
          <p:cNvPicPr>
            <a:picLocks noChangeAspect="1"/>
          </p:cNvPicPr>
          <p:nvPr/>
        </p:nvPicPr>
        <p:blipFill>
          <a:blip r:embed="rId2"/>
          <a:stretch>
            <a:fillRect/>
          </a:stretch>
        </p:blipFill>
        <p:spPr>
          <a:xfrm>
            <a:off x="5808372" y="2072883"/>
            <a:ext cx="6317087" cy="3581557"/>
          </a:xfrm>
          <a:prstGeom prst="rect">
            <a:avLst/>
          </a:prstGeom>
        </p:spPr>
      </p:pic>
      <p:sp>
        <p:nvSpPr>
          <p:cNvPr id="3" name="Content Placeholder 2">
            <a:extLst>
              <a:ext uri="{FF2B5EF4-FFF2-40B4-BE49-F238E27FC236}">
                <a16:creationId xmlns:a16="http://schemas.microsoft.com/office/drawing/2014/main" id="{7B36AFDC-7BED-5021-24CD-6D0AD6DACA08}"/>
              </a:ext>
            </a:extLst>
          </p:cNvPr>
          <p:cNvSpPr>
            <a:spLocks noGrp="1"/>
          </p:cNvSpPr>
          <p:nvPr>
            <p:ph idx="1"/>
          </p:nvPr>
        </p:nvSpPr>
        <p:spPr>
          <a:xfrm>
            <a:off x="314915" y="2071316"/>
            <a:ext cx="5565186" cy="4119172"/>
          </a:xfrm>
        </p:spPr>
        <p:txBody>
          <a:bodyPr vert="horz" lIns="91440" tIns="45720" rIns="91440" bIns="45720" rtlCol="0" anchor="t">
            <a:normAutofit lnSpcReduction="10000"/>
          </a:bodyPr>
          <a:lstStyle/>
          <a:p>
            <a:r>
              <a:rPr lang="en-US" sz="2000" b="1">
                <a:ea typeface="+mn-lt"/>
                <a:cs typeface="+mn-lt"/>
              </a:rPr>
              <a:t>Monthly Insights</a:t>
            </a:r>
            <a:r>
              <a:rPr lang="en-US" sz="2000">
                <a:ea typeface="+mn-lt"/>
                <a:cs typeface="+mn-lt"/>
              </a:rPr>
              <a:t>:</a:t>
            </a:r>
          </a:p>
          <a:p>
            <a:r>
              <a:rPr lang="en-US" sz="2000">
                <a:ea typeface="+mn-lt"/>
                <a:cs typeface="+mn-lt"/>
              </a:rPr>
              <a:t>The parameters of the cyclone separator exhibit monthly fluctuations, with occasional increases and decreases.</a:t>
            </a:r>
          </a:p>
          <a:p>
            <a:r>
              <a:rPr lang="en-US" sz="2000">
                <a:ea typeface="+mn-lt"/>
                <a:cs typeface="+mn-lt"/>
              </a:rPr>
              <a:t>The Cone Draft, Inlet Draft and Outlet Gas Draft demonstrated a consistent pattern of fluctuations throughout the year. The parameters showed an increase from January to April, followed by a decrease until July. Then, there was a rapid rise until October, followed by a decline in November. However, in December, there was a sudden and significant increase in these measurements and vice versa were Gas Outlet Temperature, Inlet Gas Temperature and Material Temperature.</a:t>
            </a:r>
          </a:p>
          <a:p>
            <a:endParaRPr lang="en-US" sz="2000">
              <a:ea typeface="Calibri"/>
              <a:cs typeface="Calibri"/>
            </a:endParaRPr>
          </a:p>
        </p:txBody>
      </p:sp>
    </p:spTree>
    <p:extLst>
      <p:ext uri="{BB962C8B-B14F-4D97-AF65-F5344CB8AC3E}">
        <p14:creationId xmlns:p14="http://schemas.microsoft.com/office/powerpoint/2010/main" val="2920686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898D91-5251-DC28-F8F6-1871CB1FCC8C}"/>
              </a:ext>
            </a:extLst>
          </p:cNvPr>
          <p:cNvSpPr>
            <a:spLocks noGrp="1"/>
          </p:cNvSpPr>
          <p:nvPr>
            <p:ph type="title"/>
          </p:nvPr>
        </p:nvSpPr>
        <p:spPr>
          <a:xfrm>
            <a:off x="640080" y="325369"/>
            <a:ext cx="4368602" cy="1956841"/>
          </a:xfrm>
        </p:spPr>
        <p:txBody>
          <a:bodyPr anchor="b">
            <a:normAutofit/>
          </a:bodyPr>
          <a:lstStyle/>
          <a:p>
            <a:r>
              <a:rPr lang="en-US" sz="5400">
                <a:cs typeface="Calibri Light"/>
              </a:rPr>
              <a:t>Conclusions</a:t>
            </a:r>
            <a:endParaRPr lang="en-US" sz="540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98F3A95-C5E7-F191-EA31-186CC4789143}"/>
              </a:ext>
            </a:extLst>
          </p:cNvPr>
          <p:cNvSpPr>
            <a:spLocks noGrp="1"/>
          </p:cNvSpPr>
          <p:nvPr>
            <p:ph idx="1"/>
          </p:nvPr>
        </p:nvSpPr>
        <p:spPr>
          <a:xfrm>
            <a:off x="640080" y="2872899"/>
            <a:ext cx="10253324" cy="3320668"/>
          </a:xfrm>
        </p:spPr>
        <p:txBody>
          <a:bodyPr vert="horz" lIns="91440" tIns="45720" rIns="91440" bIns="45720" rtlCol="0" anchor="t">
            <a:normAutofit lnSpcReduction="10000"/>
          </a:bodyPr>
          <a:lstStyle/>
          <a:p>
            <a:r>
              <a:rPr lang="en-US" sz="2200" dirty="0">
                <a:cs typeface="Calibri"/>
              </a:rPr>
              <a:t>Most of the times, Cyclone Separator parameters were highly influencing by the Environmental issues i.e. Temperature, Humidity etc.</a:t>
            </a:r>
          </a:p>
          <a:p>
            <a:r>
              <a:rPr lang="en-US" sz="2200" dirty="0">
                <a:cs typeface="Calibri"/>
              </a:rPr>
              <a:t>Material Temperature in Summer Season is higher compared to Rainy and Winter. The reason is due to </a:t>
            </a:r>
            <a:r>
              <a:rPr lang="en-US" sz="2200" dirty="0">
                <a:ea typeface="+mn-lt"/>
                <a:cs typeface="+mn-lt"/>
              </a:rPr>
              <a:t>Insufficient insulation</a:t>
            </a:r>
            <a:r>
              <a:rPr lang="en-US" sz="2200" dirty="0">
                <a:cs typeface="Calibri"/>
              </a:rPr>
              <a:t>, Ambient Temperature and Heat Transfer.</a:t>
            </a:r>
          </a:p>
          <a:p>
            <a:r>
              <a:rPr lang="en-US" sz="2200" dirty="0">
                <a:cs typeface="Calibri"/>
              </a:rPr>
              <a:t>Inlet Gas and Outlet Gas, Inlet and Outlet Draft are maximum depending on one another in most of the times.</a:t>
            </a:r>
          </a:p>
          <a:p>
            <a:r>
              <a:rPr lang="en-US" sz="2200" dirty="0">
                <a:cs typeface="Calibri"/>
              </a:rPr>
              <a:t>Cone Draft and Gas Outlet Temperature behaving like inversely.</a:t>
            </a:r>
          </a:p>
          <a:p>
            <a:r>
              <a:rPr lang="en-US" sz="2200" dirty="0">
                <a:cs typeface="Calibri"/>
              </a:rPr>
              <a:t>Cone Draft, Inlet Draft and Outlet Gas Draft attaining their highest value at 12:00PM and Inlet Gas Temperature, Gas Outlet Temperature, Material Temperature at 22:00(10:00PM).</a:t>
            </a:r>
          </a:p>
        </p:txBody>
      </p:sp>
    </p:spTree>
    <p:extLst>
      <p:ext uri="{BB962C8B-B14F-4D97-AF65-F5344CB8AC3E}">
        <p14:creationId xmlns:p14="http://schemas.microsoft.com/office/powerpoint/2010/main" val="3237231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ny question marks on black background">
            <a:extLst>
              <a:ext uri="{FF2B5EF4-FFF2-40B4-BE49-F238E27FC236}">
                <a16:creationId xmlns:a16="http://schemas.microsoft.com/office/drawing/2014/main" id="{2AF4A88F-703E-117C-B3B5-9B4DE4C7FEBC}"/>
              </a:ext>
            </a:extLst>
          </p:cNvPr>
          <p:cNvPicPr>
            <a:picLocks noChangeAspect="1"/>
          </p:cNvPicPr>
          <p:nvPr/>
        </p:nvPicPr>
        <p:blipFill rotWithShape="1">
          <a:blip r:embed="rId2"/>
          <a:srcRect l="13898" r="10562"/>
          <a:stretch/>
        </p:blipFill>
        <p:spPr>
          <a:xfrm>
            <a:off x="3696721" y="10"/>
            <a:ext cx="8492897" cy="6858127"/>
          </a:xfrm>
          <a:prstGeom prst="rect">
            <a:avLst/>
          </a:prstGeom>
        </p:spPr>
      </p:pic>
      <p:sp>
        <p:nvSpPr>
          <p:cNvPr id="18" name="Rectangle 1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287BEE-F740-C49B-148E-29504F0B1698}"/>
              </a:ext>
            </a:extLst>
          </p:cNvPr>
          <p:cNvSpPr>
            <a:spLocks noGrp="1"/>
          </p:cNvSpPr>
          <p:nvPr>
            <p:ph type="title"/>
          </p:nvPr>
        </p:nvSpPr>
        <p:spPr>
          <a:xfrm>
            <a:off x="565030" y="2909917"/>
            <a:ext cx="3505888" cy="2302478"/>
          </a:xfrm>
        </p:spPr>
        <p:txBody>
          <a:bodyPr>
            <a:normAutofit/>
          </a:bodyPr>
          <a:lstStyle/>
          <a:p>
            <a:r>
              <a:rPr lang="en-US" sz="5000" b="1" dirty="0">
                <a:cs typeface="Calibri Light"/>
              </a:rPr>
              <a:t>Thank You.</a:t>
            </a:r>
          </a:p>
        </p:txBody>
      </p:sp>
      <p:sp>
        <p:nvSpPr>
          <p:cNvPr id="3" name="Content Placeholder 2">
            <a:extLst>
              <a:ext uri="{FF2B5EF4-FFF2-40B4-BE49-F238E27FC236}">
                <a16:creationId xmlns:a16="http://schemas.microsoft.com/office/drawing/2014/main" id="{7B7F2275-E04B-6E3C-FEAD-B7FC51BE5B1C}"/>
              </a:ext>
            </a:extLst>
          </p:cNvPr>
          <p:cNvSpPr>
            <a:spLocks noGrp="1"/>
          </p:cNvSpPr>
          <p:nvPr>
            <p:ph idx="1"/>
          </p:nvPr>
        </p:nvSpPr>
        <p:spPr>
          <a:xfrm>
            <a:off x="406880" y="1284012"/>
            <a:ext cx="5576226" cy="2290649"/>
          </a:xfrm>
        </p:spPr>
        <p:txBody>
          <a:bodyPr vert="horz" lIns="91440" tIns="45720" rIns="91440" bIns="45720" rtlCol="0">
            <a:normAutofit/>
          </a:bodyPr>
          <a:lstStyle/>
          <a:p>
            <a:pPr marL="0" indent="0">
              <a:buNone/>
            </a:pPr>
            <a:r>
              <a:rPr lang="en-US" sz="2000">
                <a:ea typeface="+mn-lt"/>
                <a:cs typeface="+mn-lt"/>
              </a:rPr>
              <a:t>I have thoroughly explored various methods to extract insights from the provided dataset. I would appreciate your input to ensure that I have not overlooked any valuable insights or if there are alternative approaches that could be implemented more effectively.</a:t>
            </a:r>
            <a:endParaRPr lang="en-US" sz="2000">
              <a:cs typeface="Calibri"/>
            </a:endParaRPr>
          </a:p>
        </p:txBody>
      </p:sp>
      <p:sp>
        <p:nvSpPr>
          <p:cNvPr id="7" name="TextBox 6">
            <a:extLst>
              <a:ext uri="{FF2B5EF4-FFF2-40B4-BE49-F238E27FC236}">
                <a16:creationId xmlns:a16="http://schemas.microsoft.com/office/drawing/2014/main" id="{9DBE3800-E94C-DA19-8DB9-ADCACE5562A1}"/>
              </a:ext>
            </a:extLst>
          </p:cNvPr>
          <p:cNvSpPr txBox="1"/>
          <p:nvPr/>
        </p:nvSpPr>
        <p:spPr>
          <a:xfrm>
            <a:off x="410665" y="5344631"/>
            <a:ext cx="3872125"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cs typeface="Calibri"/>
              </a:rPr>
              <a:t>B. Datta Sai Srinivas,</a:t>
            </a:r>
          </a:p>
          <a:p>
            <a:r>
              <a:rPr lang="en-US" sz="2200" dirty="0">
                <a:cs typeface="Calibri"/>
              </a:rPr>
              <a:t>8919009721,</a:t>
            </a:r>
          </a:p>
          <a:p>
            <a:r>
              <a:rPr lang="en-US" sz="2200" dirty="0">
                <a:cs typeface="Calibri"/>
              </a:rPr>
              <a:t>dssrinivasbaswa@gmail.com.</a:t>
            </a:r>
          </a:p>
        </p:txBody>
      </p:sp>
    </p:spTree>
    <p:extLst>
      <p:ext uri="{BB962C8B-B14F-4D97-AF65-F5344CB8AC3E}">
        <p14:creationId xmlns:p14="http://schemas.microsoft.com/office/powerpoint/2010/main" val="38491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696FAA-F0AB-14DD-D39F-ED6387F45FBB}"/>
              </a:ext>
            </a:extLst>
          </p:cNvPr>
          <p:cNvSpPr>
            <a:spLocks noGrp="1"/>
          </p:cNvSpPr>
          <p:nvPr>
            <p:ph type="title"/>
          </p:nvPr>
        </p:nvSpPr>
        <p:spPr>
          <a:xfrm>
            <a:off x="838200" y="365125"/>
            <a:ext cx="10515600" cy="1325563"/>
          </a:xfrm>
        </p:spPr>
        <p:txBody>
          <a:bodyPr>
            <a:normAutofit/>
          </a:bodyPr>
          <a:lstStyle/>
          <a:p>
            <a:r>
              <a:rPr lang="en-US" sz="5400">
                <a:cs typeface="Calibri Light"/>
              </a:rPr>
              <a:t>Data Preparation</a:t>
            </a:r>
            <a:endParaRPr lang="en-US" sz="5400"/>
          </a:p>
        </p:txBody>
      </p:sp>
      <p:sp>
        <p:nvSpPr>
          <p:cNvPr id="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1D1E2B1-9382-3906-23AA-CDF858669159}"/>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a:ea typeface="+mn-lt"/>
                <a:cs typeface="+mn-lt"/>
              </a:rPr>
              <a:t>There exist a multitude of anomalies (1320) within the dataset, including 'I/O Timeout', 'Not Connect', 'Scan Timeout', 'Configure', 'Comm Fail', and 'Unit Down'.</a:t>
            </a:r>
          </a:p>
          <a:p>
            <a:r>
              <a:rPr lang="en-US" sz="2200">
                <a:cs typeface="Calibri"/>
              </a:rPr>
              <a:t>Dealing with Abnormalities:</a:t>
            </a:r>
            <a:endParaRPr lang="en-US" sz="2200">
              <a:ea typeface="+mn-lt"/>
              <a:cs typeface="+mn-lt"/>
            </a:endParaRPr>
          </a:p>
          <a:p>
            <a:r>
              <a:rPr lang="en-US" sz="2200">
                <a:ea typeface="+mn-lt"/>
                <a:cs typeface="+mn-lt"/>
              </a:rPr>
              <a:t>Handling anomalies in time series data, i.e, Cyclone Separator dataset, requires careful consideration as replacing them with measures of central tendency or simply removing them can disrupt the flow and insights derived from the data.</a:t>
            </a:r>
          </a:p>
          <a:p>
            <a:r>
              <a:rPr lang="en-US" sz="2200">
                <a:cs typeface="Calibri"/>
              </a:rPr>
              <a:t>Therefore implemented the 'Interpolation' method replace the anomalies.</a:t>
            </a:r>
          </a:p>
          <a:p>
            <a:endParaRPr lang="en-US" sz="2200">
              <a:ea typeface="Calibri" panose="020F0502020204030204"/>
              <a:cs typeface="Calibri"/>
            </a:endParaRPr>
          </a:p>
          <a:p>
            <a:endParaRPr lang="en-US" sz="2200">
              <a:cs typeface="Calibri"/>
            </a:endParaRPr>
          </a:p>
          <a:p>
            <a:endParaRPr lang="en-US" sz="2200">
              <a:cs typeface="Calibri"/>
            </a:endParaRPr>
          </a:p>
          <a:p>
            <a:endParaRPr lang="en-US" sz="2200">
              <a:cs typeface="Calibri"/>
            </a:endParaRPr>
          </a:p>
          <a:p>
            <a:endParaRPr lang="en-US" sz="2200">
              <a:ea typeface="Calibri" panose="020F0502020204030204"/>
              <a:cs typeface="Calibri"/>
            </a:endParaRPr>
          </a:p>
        </p:txBody>
      </p:sp>
    </p:spTree>
    <p:extLst>
      <p:ext uri="{BB962C8B-B14F-4D97-AF65-F5344CB8AC3E}">
        <p14:creationId xmlns:p14="http://schemas.microsoft.com/office/powerpoint/2010/main" val="2585897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C37350-B5BD-6CBA-1670-4FBA25A38FDA}"/>
              </a:ext>
            </a:extLst>
          </p:cNvPr>
          <p:cNvSpPr>
            <a:spLocks noGrp="1"/>
          </p:cNvSpPr>
          <p:nvPr>
            <p:ph type="title"/>
          </p:nvPr>
        </p:nvSpPr>
        <p:spPr>
          <a:xfrm>
            <a:off x="572493" y="238539"/>
            <a:ext cx="11018520" cy="1434415"/>
          </a:xfrm>
        </p:spPr>
        <p:txBody>
          <a:bodyPr anchor="b">
            <a:normAutofit/>
          </a:bodyPr>
          <a:lstStyle/>
          <a:p>
            <a:r>
              <a:rPr lang="en-US" sz="5400">
                <a:ea typeface="Calibri Light"/>
                <a:cs typeface="Calibri Light"/>
              </a:rPr>
              <a:t>Reason for Implementing Interpolation:</a:t>
            </a:r>
            <a:endParaRPr lang="en-US" sz="5400"/>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B1EF14-5ED9-A2B9-F69F-2B0305714F29}"/>
              </a:ext>
            </a:extLst>
          </p:cNvPr>
          <p:cNvSpPr>
            <a:spLocks noGrp="1"/>
          </p:cNvSpPr>
          <p:nvPr>
            <p:ph idx="1"/>
          </p:nvPr>
        </p:nvSpPr>
        <p:spPr>
          <a:xfrm>
            <a:off x="572493" y="2071316"/>
            <a:ext cx="6112538" cy="4119172"/>
          </a:xfrm>
        </p:spPr>
        <p:txBody>
          <a:bodyPr vert="horz" lIns="91440" tIns="45720" rIns="91440" bIns="45720" rtlCol="0" anchor="t">
            <a:normAutofit/>
          </a:bodyPr>
          <a:lstStyle/>
          <a:p>
            <a:r>
              <a:rPr lang="en-US" sz="2200" dirty="0">
                <a:ea typeface="+mn-lt"/>
                <a:cs typeface="+mn-lt"/>
              </a:rPr>
              <a:t>Interpolation helps in filling gaps or missing values, ensuring that the dataset is more complete.</a:t>
            </a:r>
          </a:p>
          <a:p>
            <a:r>
              <a:rPr lang="en-US" sz="2200" dirty="0">
                <a:ea typeface="Calibri"/>
                <a:cs typeface="Calibri"/>
              </a:rPr>
              <a:t>Interpolation helps in maintain continuity and integrity of the data.</a:t>
            </a:r>
          </a:p>
          <a:p>
            <a:r>
              <a:rPr lang="en-US" sz="2200" dirty="0">
                <a:ea typeface="Calibri"/>
                <a:cs typeface="Calibri"/>
              </a:rPr>
              <a:t>It </a:t>
            </a:r>
            <a:r>
              <a:rPr lang="en-US" sz="2200" dirty="0">
                <a:ea typeface="+mn-lt"/>
                <a:cs typeface="+mn-lt"/>
              </a:rPr>
              <a:t>estimates values based on the available data, allowing for the preservation of patterns, trends, and relationships that exist within the dataset.</a:t>
            </a:r>
          </a:p>
          <a:p>
            <a:r>
              <a:rPr lang="en-US" sz="2200" dirty="0">
                <a:ea typeface="+mn-lt"/>
                <a:cs typeface="+mn-lt"/>
              </a:rPr>
              <a:t>In the case of time series data, interpolation helps in maintaining the temporal aspect and ensuring that the time-dependent patterns and relationships are preserved.</a:t>
            </a:r>
          </a:p>
          <a:p>
            <a:endParaRPr lang="en-US" sz="2200">
              <a:ea typeface="+mn-lt"/>
              <a:cs typeface="+mn-lt"/>
            </a:endParaRPr>
          </a:p>
        </p:txBody>
      </p:sp>
      <p:pic>
        <p:nvPicPr>
          <p:cNvPr id="5" name="Picture 5" descr="Chart&#10;&#10;Description automatically generated">
            <a:extLst>
              <a:ext uri="{FF2B5EF4-FFF2-40B4-BE49-F238E27FC236}">
                <a16:creationId xmlns:a16="http://schemas.microsoft.com/office/drawing/2014/main" id="{1003B43C-0809-468D-7883-CB654395E8A5}"/>
              </a:ext>
            </a:extLst>
          </p:cNvPr>
          <p:cNvPicPr>
            <a:picLocks noChangeAspect="1"/>
          </p:cNvPicPr>
          <p:nvPr/>
        </p:nvPicPr>
        <p:blipFill>
          <a:blip r:embed="rId2"/>
          <a:stretch>
            <a:fillRect/>
          </a:stretch>
        </p:blipFill>
        <p:spPr>
          <a:xfrm>
            <a:off x="6634767" y="1805500"/>
            <a:ext cx="5512157" cy="4330973"/>
          </a:xfrm>
          <a:prstGeom prst="rect">
            <a:avLst/>
          </a:prstGeom>
        </p:spPr>
      </p:pic>
      <p:sp>
        <p:nvSpPr>
          <p:cNvPr id="6" name="TextBox 5">
            <a:extLst>
              <a:ext uri="{FF2B5EF4-FFF2-40B4-BE49-F238E27FC236}">
                <a16:creationId xmlns:a16="http://schemas.microsoft.com/office/drawing/2014/main" id="{8BDCA130-D8A4-CA42-4CF1-099AB5426B74}"/>
              </a:ext>
            </a:extLst>
          </p:cNvPr>
          <p:cNvSpPr txBox="1"/>
          <p:nvPr/>
        </p:nvSpPr>
        <p:spPr>
          <a:xfrm>
            <a:off x="7488527" y="6200641"/>
            <a:ext cx="4256467" cy="6570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Visualization of Gaps(</a:t>
            </a:r>
            <a:r>
              <a:rPr lang="en-US" dirty="0" err="1">
                <a:ea typeface="Calibri"/>
                <a:cs typeface="Calibri"/>
              </a:rPr>
              <a:t>Anamolies</a:t>
            </a:r>
            <a:r>
              <a:rPr lang="en-US" dirty="0">
                <a:ea typeface="Calibri"/>
                <a:cs typeface="Calibri"/>
              </a:rPr>
              <a:t>) of Material Temperature</a:t>
            </a:r>
          </a:p>
        </p:txBody>
      </p:sp>
    </p:spTree>
    <p:extLst>
      <p:ext uri="{BB962C8B-B14F-4D97-AF65-F5344CB8AC3E}">
        <p14:creationId xmlns:p14="http://schemas.microsoft.com/office/powerpoint/2010/main" val="2913536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4094B5-A7CB-ABBB-4BB3-D88A4D8A02CB}"/>
              </a:ext>
            </a:extLst>
          </p:cNvPr>
          <p:cNvSpPr>
            <a:spLocks noGrp="1"/>
          </p:cNvSpPr>
          <p:nvPr>
            <p:ph type="title"/>
          </p:nvPr>
        </p:nvSpPr>
        <p:spPr>
          <a:xfrm>
            <a:off x="838200" y="365125"/>
            <a:ext cx="10515600" cy="1325563"/>
          </a:xfrm>
        </p:spPr>
        <p:txBody>
          <a:bodyPr>
            <a:normAutofit/>
          </a:bodyPr>
          <a:lstStyle/>
          <a:p>
            <a:r>
              <a:rPr lang="en-US" sz="5400" dirty="0">
                <a:ea typeface="Calibri Light"/>
                <a:cs typeface="Calibri Light"/>
              </a:rPr>
              <a:t>Analysis Strategy-1</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C5F4F7D-ADE3-BCF6-628F-7B231C073EAE}"/>
              </a:ext>
            </a:extLst>
          </p:cNvPr>
          <p:cNvSpPr>
            <a:spLocks noGrp="1"/>
          </p:cNvSpPr>
          <p:nvPr>
            <p:ph idx="1"/>
          </p:nvPr>
        </p:nvSpPr>
        <p:spPr>
          <a:xfrm>
            <a:off x="838200" y="1929384"/>
            <a:ext cx="5675291" cy="4251960"/>
          </a:xfrm>
        </p:spPr>
        <p:txBody>
          <a:bodyPr vert="horz" lIns="91440" tIns="45720" rIns="91440" bIns="45720" rtlCol="0" anchor="t">
            <a:normAutofit lnSpcReduction="10000"/>
          </a:bodyPr>
          <a:lstStyle/>
          <a:p>
            <a:r>
              <a:rPr lang="en-US" sz="2200" b="1" dirty="0">
                <a:ea typeface="Calibri"/>
                <a:cs typeface="Calibri"/>
              </a:rPr>
              <a:t>Data Preprocessing</a:t>
            </a:r>
            <a:r>
              <a:rPr lang="en-US" sz="2200" dirty="0">
                <a:ea typeface="Calibri"/>
                <a:cs typeface="Calibri"/>
              </a:rPr>
              <a:t>: Handled the Anomalies by implementing Interpolation. Removed two rows which cant affect the dataset while insights.</a:t>
            </a:r>
            <a:endParaRPr lang="en-US" sz="2200">
              <a:ea typeface="Calibri"/>
              <a:cs typeface="Calibri"/>
            </a:endParaRPr>
          </a:p>
          <a:p>
            <a:r>
              <a:rPr lang="en-US" sz="2200" b="1" dirty="0">
                <a:ea typeface="Calibri"/>
                <a:cs typeface="Calibri"/>
              </a:rPr>
              <a:t>Exploratory Data Analysis(EDA)</a:t>
            </a:r>
            <a:r>
              <a:rPr lang="en-US" sz="2200" dirty="0">
                <a:ea typeface="Calibri"/>
                <a:cs typeface="Calibri"/>
              </a:rPr>
              <a:t>: Visualized the Parameters in order to find the gaps of anomalies and outliers of all the parameters i.e. </a:t>
            </a:r>
            <a:r>
              <a:rPr lang="en-US" sz="2200" dirty="0">
                <a:ea typeface="+mn-lt"/>
                <a:cs typeface="+mn-lt"/>
              </a:rPr>
              <a:t>'Gas_Temperature', '</a:t>
            </a:r>
            <a:r>
              <a:rPr lang="en-US" sz="2200" dirty="0" err="1">
                <a:ea typeface="+mn-lt"/>
                <a:cs typeface="+mn-lt"/>
              </a:rPr>
              <a:t>Material_Temperature</a:t>
            </a:r>
            <a:r>
              <a:rPr lang="en-US" sz="2200" dirty="0">
                <a:ea typeface="+mn-lt"/>
                <a:cs typeface="+mn-lt"/>
              </a:rPr>
              <a:t>', </a:t>
            </a:r>
            <a:r>
              <a:rPr lang="en-US" sz="2200" dirty="0" err="1">
                <a:ea typeface="+mn-lt"/>
                <a:cs typeface="+mn-lt"/>
              </a:rPr>
              <a:t>Outlet_Gas_draft</a:t>
            </a:r>
            <a:r>
              <a:rPr lang="en-US" sz="2200" dirty="0">
                <a:ea typeface="+mn-lt"/>
                <a:cs typeface="+mn-lt"/>
              </a:rPr>
              <a:t>', '</a:t>
            </a:r>
            <a:r>
              <a:rPr lang="en-US" sz="2200" dirty="0" err="1">
                <a:ea typeface="+mn-lt"/>
                <a:cs typeface="+mn-lt"/>
              </a:rPr>
              <a:t>Cone_draft</a:t>
            </a:r>
            <a:r>
              <a:rPr lang="en-US" sz="2200" dirty="0">
                <a:ea typeface="+mn-lt"/>
                <a:cs typeface="+mn-lt"/>
              </a:rPr>
              <a:t>', '</a:t>
            </a:r>
            <a:r>
              <a:rPr lang="en-US" sz="2200" dirty="0" err="1">
                <a:ea typeface="+mn-lt"/>
                <a:cs typeface="+mn-lt"/>
              </a:rPr>
              <a:t>Gas_Outlet_Temp</a:t>
            </a:r>
            <a:r>
              <a:rPr lang="en-US" sz="2200" dirty="0">
                <a:ea typeface="+mn-lt"/>
                <a:cs typeface="+mn-lt"/>
              </a:rPr>
              <a:t>', '</a:t>
            </a:r>
            <a:r>
              <a:rPr lang="en-US" sz="2200" dirty="0" err="1">
                <a:ea typeface="+mn-lt"/>
                <a:cs typeface="+mn-lt"/>
              </a:rPr>
              <a:t>Inlet_Draft</a:t>
            </a:r>
            <a:r>
              <a:rPr lang="en-US" sz="2200" dirty="0">
                <a:ea typeface="+mn-lt"/>
                <a:cs typeface="+mn-lt"/>
              </a:rPr>
              <a:t>' and also analyzed the mean, std, min, max and percentiles of the each parameter. Counted the number of values above and below maxima and minima for each feature.</a:t>
            </a:r>
          </a:p>
        </p:txBody>
      </p:sp>
      <p:pic>
        <p:nvPicPr>
          <p:cNvPr id="4" name="Picture 4" descr="Chart, box and whisker chart&#10;&#10;Description automatically generated">
            <a:extLst>
              <a:ext uri="{FF2B5EF4-FFF2-40B4-BE49-F238E27FC236}">
                <a16:creationId xmlns:a16="http://schemas.microsoft.com/office/drawing/2014/main" id="{9AAB98C5-A3AC-3709-799E-84278B803A5B}"/>
              </a:ext>
            </a:extLst>
          </p:cNvPr>
          <p:cNvPicPr>
            <a:picLocks noChangeAspect="1"/>
          </p:cNvPicPr>
          <p:nvPr/>
        </p:nvPicPr>
        <p:blipFill>
          <a:blip r:embed="rId2"/>
          <a:stretch>
            <a:fillRect/>
          </a:stretch>
        </p:blipFill>
        <p:spPr>
          <a:xfrm>
            <a:off x="6452316" y="1860417"/>
            <a:ext cx="5533621" cy="4618235"/>
          </a:xfrm>
          <a:prstGeom prst="rect">
            <a:avLst/>
          </a:prstGeom>
        </p:spPr>
      </p:pic>
    </p:spTree>
    <p:extLst>
      <p:ext uri="{BB962C8B-B14F-4D97-AF65-F5344CB8AC3E}">
        <p14:creationId xmlns:p14="http://schemas.microsoft.com/office/powerpoint/2010/main" val="348048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4FB782-275B-FE8C-958C-0A0E3EC01EC7}"/>
              </a:ext>
            </a:extLst>
          </p:cNvPr>
          <p:cNvSpPr>
            <a:spLocks noGrp="1"/>
          </p:cNvSpPr>
          <p:nvPr>
            <p:ph type="title"/>
          </p:nvPr>
        </p:nvSpPr>
        <p:spPr>
          <a:xfrm>
            <a:off x="838200" y="365125"/>
            <a:ext cx="10515600" cy="1325563"/>
          </a:xfrm>
        </p:spPr>
        <p:txBody>
          <a:bodyPr>
            <a:normAutofit/>
          </a:bodyPr>
          <a:lstStyle/>
          <a:p>
            <a:r>
              <a:rPr lang="en-US" sz="5400" dirty="0">
                <a:ea typeface="Calibri Light"/>
                <a:cs typeface="Calibri Light"/>
              </a:rPr>
              <a:t>Analysis Strategy-2</a:t>
            </a:r>
            <a:endParaRPr lang="en-US"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E59F851-D9DA-4813-B284-85078AD6141D}"/>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2200" b="1" dirty="0">
                <a:ea typeface="Calibri"/>
                <a:cs typeface="Calibri"/>
              </a:rPr>
              <a:t>Feature Engineering: </a:t>
            </a:r>
            <a:r>
              <a:rPr lang="en-US" sz="2200" dirty="0">
                <a:ea typeface="+mn-lt"/>
                <a:cs typeface="+mn-lt"/>
              </a:rPr>
              <a:t>Feature engineering was performed on the 'time' feature, which originally had a datetime data type, resulting in the derivation of additional features including 'day', 'month', 'year', 'season', 'weekday', '</a:t>
            </a:r>
            <a:r>
              <a:rPr lang="en-US" sz="2200" dirty="0" err="1">
                <a:ea typeface="+mn-lt"/>
                <a:cs typeface="+mn-lt"/>
              </a:rPr>
              <a:t>hour_of_day</a:t>
            </a:r>
            <a:r>
              <a:rPr lang="en-US" sz="2200" dirty="0">
                <a:ea typeface="+mn-lt"/>
                <a:cs typeface="+mn-lt"/>
              </a:rPr>
              <a:t>', '</a:t>
            </a:r>
            <a:r>
              <a:rPr lang="en-US" sz="2200" dirty="0" err="1">
                <a:ea typeface="+mn-lt"/>
                <a:cs typeface="+mn-lt"/>
              </a:rPr>
              <a:t>day_of_year</a:t>
            </a:r>
            <a:r>
              <a:rPr lang="en-US" sz="2200" dirty="0">
                <a:ea typeface="+mn-lt"/>
                <a:cs typeface="+mn-lt"/>
              </a:rPr>
              <a:t>', 'date', and '</a:t>
            </a:r>
            <a:r>
              <a:rPr lang="en-US" sz="2200" dirty="0" err="1">
                <a:ea typeface="+mn-lt"/>
                <a:cs typeface="+mn-lt"/>
              </a:rPr>
              <a:t>time_category</a:t>
            </a:r>
            <a:r>
              <a:rPr lang="en-US" sz="2200" dirty="0">
                <a:ea typeface="+mn-lt"/>
                <a:cs typeface="+mn-lt"/>
              </a:rPr>
              <a:t>'. These derived features were meticulously crafted to facilitate further data analysis and enable deeper insights into the dataset.</a:t>
            </a:r>
          </a:p>
          <a:p>
            <a:r>
              <a:rPr lang="en-US" sz="2200" b="1" dirty="0">
                <a:ea typeface="+mn-lt"/>
                <a:cs typeface="+mn-lt"/>
              </a:rPr>
              <a:t>Time Series Decomposition:</a:t>
            </a:r>
            <a:r>
              <a:rPr lang="en-US" sz="2200" dirty="0">
                <a:ea typeface="+mn-lt"/>
                <a:cs typeface="+mn-lt"/>
              </a:rPr>
              <a:t> Data was decomposed into components, such as trend, seasonality and residual. This decomposition helped in understanding the underlying patterns and extracting meaningful information from the data.</a:t>
            </a:r>
            <a:endParaRPr lang="en-US" sz="2200" dirty="0">
              <a:ea typeface="Calibri"/>
              <a:cs typeface="Calibri"/>
            </a:endParaRPr>
          </a:p>
          <a:p>
            <a:r>
              <a:rPr lang="en-US" sz="2200" b="1" dirty="0">
                <a:ea typeface="Calibri"/>
                <a:cs typeface="Calibri"/>
              </a:rPr>
              <a:t>Interpretation and Insights</a:t>
            </a:r>
            <a:r>
              <a:rPr lang="en-US" sz="2200" dirty="0">
                <a:ea typeface="Calibri"/>
                <a:cs typeface="Calibri"/>
              </a:rPr>
              <a:t>: </a:t>
            </a:r>
            <a:r>
              <a:rPr lang="en-US" sz="2200" dirty="0">
                <a:ea typeface="+mn-lt"/>
                <a:cs typeface="+mn-lt"/>
              </a:rPr>
              <a:t>Data visualization and analysis of patterns and abnormalities were performed using Power BI. The tool allowed for clear visual representations of the dataset, aiding in the identification of insights and anomalies.</a:t>
            </a:r>
          </a:p>
        </p:txBody>
      </p:sp>
    </p:spTree>
    <p:extLst>
      <p:ext uri="{BB962C8B-B14F-4D97-AF65-F5344CB8AC3E}">
        <p14:creationId xmlns:p14="http://schemas.microsoft.com/office/powerpoint/2010/main" val="2510066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509252-098E-FB3B-EEA4-61D529205E23}"/>
              </a:ext>
            </a:extLst>
          </p:cNvPr>
          <p:cNvSpPr>
            <a:spLocks noGrp="1"/>
          </p:cNvSpPr>
          <p:nvPr>
            <p:ph type="title"/>
          </p:nvPr>
        </p:nvSpPr>
        <p:spPr>
          <a:xfrm>
            <a:off x="838200" y="365125"/>
            <a:ext cx="10515600" cy="1325563"/>
          </a:xfrm>
        </p:spPr>
        <p:txBody>
          <a:bodyPr>
            <a:normAutofit/>
          </a:bodyPr>
          <a:lstStyle/>
          <a:p>
            <a:r>
              <a:rPr lang="en-US" sz="5400" dirty="0">
                <a:ea typeface="Calibri Light"/>
                <a:cs typeface="Calibri Light"/>
              </a:rPr>
              <a:t>Insights-1</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880B579-2ACE-EFCC-490A-5CE92BCF1E1A}"/>
              </a:ext>
            </a:extLst>
          </p:cNvPr>
          <p:cNvSpPr>
            <a:spLocks noGrp="1"/>
          </p:cNvSpPr>
          <p:nvPr>
            <p:ph idx="1"/>
          </p:nvPr>
        </p:nvSpPr>
        <p:spPr>
          <a:xfrm>
            <a:off x="838200" y="1929384"/>
            <a:ext cx="6136785" cy="4251960"/>
          </a:xfrm>
        </p:spPr>
        <p:txBody>
          <a:bodyPr vert="horz" lIns="91440" tIns="45720" rIns="91440" bIns="45720" rtlCol="0" anchor="t">
            <a:normAutofit fontScale="92500" lnSpcReduction="10000"/>
          </a:bodyPr>
          <a:lstStyle/>
          <a:p>
            <a:r>
              <a:rPr lang="en-US" sz="2300" b="1" dirty="0">
                <a:ea typeface="Calibri"/>
                <a:cs typeface="Calibri"/>
              </a:rPr>
              <a:t>Parameters vs Environment:</a:t>
            </a:r>
          </a:p>
          <a:p>
            <a:r>
              <a:rPr lang="en-US" sz="2200" b="1" dirty="0">
                <a:ea typeface="Calibri"/>
                <a:cs typeface="Calibri"/>
              </a:rPr>
              <a:t>Seasons</a:t>
            </a:r>
            <a:r>
              <a:rPr lang="en-US" sz="2200" dirty="0">
                <a:ea typeface="Calibri"/>
                <a:cs typeface="Calibri"/>
              </a:rPr>
              <a:t>: </a:t>
            </a:r>
            <a:r>
              <a:rPr lang="en-US" sz="2200" dirty="0">
                <a:ea typeface="+mn-lt"/>
                <a:cs typeface="+mn-lt"/>
              </a:rPr>
              <a:t>Parameters like Gas Outlet Temperature, Inlet Gas Temperature, and Material Temperature, exhibit correlations with each other. Specifically, these correlations demonstrate a linear relationship during the winter season, while indicating a rapid increase during the transition from </a:t>
            </a:r>
            <a:r>
              <a:rPr lang="en-US" sz="2200">
                <a:ea typeface="+mn-lt"/>
                <a:cs typeface="+mn-lt"/>
              </a:rPr>
              <a:t>rainy to </a:t>
            </a:r>
            <a:r>
              <a:rPr lang="en-US" sz="2200" dirty="0">
                <a:ea typeface="+mn-lt"/>
                <a:cs typeface="+mn-lt"/>
              </a:rPr>
              <a:t>summer seasons.</a:t>
            </a:r>
          </a:p>
          <a:p>
            <a:r>
              <a:rPr lang="en-US" sz="2200" dirty="0">
                <a:ea typeface="+mn-lt"/>
                <a:cs typeface="+mn-lt"/>
              </a:rPr>
              <a:t>In Winter season, these temperature parameters maintain a consistent linear relationship. As one temperature increases or decreases, the other temperatures tend to change in a proportional and predictable manner.</a:t>
            </a:r>
          </a:p>
          <a:p>
            <a:r>
              <a:rPr lang="en-US" sz="2200" dirty="0">
                <a:ea typeface="+mn-lt"/>
                <a:cs typeface="+mn-lt"/>
              </a:rPr>
              <a:t>Seasons transition from </a:t>
            </a:r>
            <a:r>
              <a:rPr lang="en-US" sz="2200">
                <a:ea typeface="+mn-lt"/>
                <a:cs typeface="+mn-lt"/>
              </a:rPr>
              <a:t>rainy to </a:t>
            </a:r>
            <a:r>
              <a:rPr lang="en-US" sz="2200" dirty="0">
                <a:ea typeface="+mn-lt"/>
                <a:cs typeface="+mn-lt"/>
              </a:rPr>
              <a:t>summer, there is a notable deviation from the linear relationship.</a:t>
            </a:r>
          </a:p>
        </p:txBody>
      </p:sp>
      <p:pic>
        <p:nvPicPr>
          <p:cNvPr id="5" name="Picture 5" descr="Graphical user interface, text, application&#10;&#10;Description automatically generated">
            <a:extLst>
              <a:ext uri="{FF2B5EF4-FFF2-40B4-BE49-F238E27FC236}">
                <a16:creationId xmlns:a16="http://schemas.microsoft.com/office/drawing/2014/main" id="{4B8005BA-1DEC-EFA7-2BF7-69DF69000C70}"/>
              </a:ext>
            </a:extLst>
          </p:cNvPr>
          <p:cNvPicPr>
            <a:picLocks noChangeAspect="1"/>
          </p:cNvPicPr>
          <p:nvPr/>
        </p:nvPicPr>
        <p:blipFill>
          <a:blip r:embed="rId2"/>
          <a:stretch>
            <a:fillRect/>
          </a:stretch>
        </p:blipFill>
        <p:spPr>
          <a:xfrm>
            <a:off x="6970750" y="1795918"/>
            <a:ext cx="4964806" cy="4295281"/>
          </a:xfrm>
          <a:prstGeom prst="rect">
            <a:avLst/>
          </a:prstGeom>
        </p:spPr>
      </p:pic>
    </p:spTree>
    <p:extLst>
      <p:ext uri="{BB962C8B-B14F-4D97-AF65-F5344CB8AC3E}">
        <p14:creationId xmlns:p14="http://schemas.microsoft.com/office/powerpoint/2010/main" val="751602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B6139D-16E9-C1B3-7C09-A3DA0943C70A}"/>
              </a:ext>
            </a:extLst>
          </p:cNvPr>
          <p:cNvSpPr>
            <a:spLocks noGrp="1"/>
          </p:cNvSpPr>
          <p:nvPr>
            <p:ph type="title"/>
          </p:nvPr>
        </p:nvSpPr>
        <p:spPr>
          <a:xfrm>
            <a:off x="838200" y="365125"/>
            <a:ext cx="10515600" cy="1325563"/>
          </a:xfrm>
        </p:spPr>
        <p:txBody>
          <a:bodyPr>
            <a:normAutofit/>
          </a:bodyPr>
          <a:lstStyle/>
          <a:p>
            <a:r>
              <a:rPr lang="en-US" sz="5400">
                <a:ea typeface="Calibri Light"/>
                <a:cs typeface="Calibri Light"/>
              </a:rPr>
              <a:t>Insights-2</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ACA4173-38FD-12B3-C39F-B8D2EE707A21}"/>
              </a:ext>
            </a:extLst>
          </p:cNvPr>
          <p:cNvSpPr>
            <a:spLocks noGrp="1"/>
          </p:cNvSpPr>
          <p:nvPr>
            <p:ph idx="1"/>
          </p:nvPr>
        </p:nvSpPr>
        <p:spPr>
          <a:xfrm>
            <a:off x="838200" y="1929384"/>
            <a:ext cx="11266395" cy="2817606"/>
          </a:xfrm>
        </p:spPr>
        <p:txBody>
          <a:bodyPr vert="horz" lIns="91440" tIns="45720" rIns="91440" bIns="45720" rtlCol="0" anchor="t">
            <a:normAutofit lnSpcReduction="10000"/>
          </a:bodyPr>
          <a:lstStyle/>
          <a:p>
            <a:r>
              <a:rPr lang="en-US" sz="2200" dirty="0">
                <a:ea typeface="Calibri"/>
                <a:cs typeface="Calibri"/>
              </a:rPr>
              <a:t>As well as features like Cyclone cone draft, Inlet Draft, Outlet Gas Draft as correlated to each other. They </a:t>
            </a:r>
            <a:r>
              <a:rPr lang="en-US" sz="2200" dirty="0">
                <a:ea typeface="+mn-lt"/>
                <a:cs typeface="+mn-lt"/>
              </a:rPr>
              <a:t>exhibit a consistent linear relationship with each other during the winter season. This linear relationship suggests that changes in one draft variable are accompanied by proportional changes in the other draft variables.</a:t>
            </a:r>
          </a:p>
          <a:p>
            <a:r>
              <a:rPr lang="en-US" sz="2200" dirty="0">
                <a:ea typeface="+mn-lt"/>
                <a:cs typeface="+mn-lt"/>
              </a:rPr>
              <a:t>A noteworthy observation is the pronounced and swift decline in the graph when transitioning from the rainy</a:t>
            </a:r>
            <a:r>
              <a:rPr lang="en-US" sz="2200">
                <a:ea typeface="+mn-lt"/>
                <a:cs typeface="+mn-lt"/>
              </a:rPr>
              <a:t> to summer</a:t>
            </a:r>
            <a:r>
              <a:rPr lang="en-US" sz="2200" dirty="0">
                <a:ea typeface="+mn-lt"/>
                <a:cs typeface="+mn-lt"/>
              </a:rPr>
              <a:t> seasons.</a:t>
            </a:r>
          </a:p>
          <a:p>
            <a:r>
              <a:rPr lang="en-US" sz="2200" dirty="0">
                <a:ea typeface="+mn-lt"/>
                <a:cs typeface="+mn-lt"/>
              </a:rPr>
              <a:t>By recognizing this deviation in the graph, it becomes evident that external factors related to weather patterns have a significant impact on the cyclone draft, material, inlet and outlet components.</a:t>
            </a:r>
            <a:endParaRPr lang="en-US" sz="2200" dirty="0">
              <a:ea typeface="Calibri"/>
              <a:cs typeface="Calibri"/>
            </a:endParaRPr>
          </a:p>
          <a:p>
            <a:endParaRPr lang="en-US" sz="2200" dirty="0">
              <a:ea typeface="Calibri"/>
              <a:cs typeface="Calibri"/>
            </a:endParaRPr>
          </a:p>
          <a:p>
            <a:endParaRPr lang="en-US" sz="2200">
              <a:ea typeface="Calibri"/>
              <a:cs typeface="Calibri"/>
            </a:endParaRPr>
          </a:p>
        </p:txBody>
      </p:sp>
      <p:sp>
        <p:nvSpPr>
          <p:cNvPr id="5" name="TextBox 4">
            <a:extLst>
              <a:ext uri="{FF2B5EF4-FFF2-40B4-BE49-F238E27FC236}">
                <a16:creationId xmlns:a16="http://schemas.microsoft.com/office/drawing/2014/main" id="{56B6CDCD-BBBE-BC78-76D8-A3926DA7CA89}"/>
              </a:ext>
            </a:extLst>
          </p:cNvPr>
          <p:cNvSpPr txBox="1"/>
          <p:nvPr/>
        </p:nvSpPr>
        <p:spPr>
          <a:xfrm>
            <a:off x="843242" y="4885764"/>
            <a:ext cx="579680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en-US" sz="2000" dirty="0">
                <a:ea typeface="Calibri"/>
                <a:cs typeface="Calibri"/>
              </a:rPr>
              <a:t>The material temperature exhibits variations with the changing of seasons</a:t>
            </a:r>
          </a:p>
          <a:p>
            <a:pPr algn="l"/>
            <a:endParaRPr lang="en-US" dirty="0">
              <a:ea typeface="Calibri"/>
              <a:cs typeface="Calibri"/>
            </a:endParaRPr>
          </a:p>
        </p:txBody>
      </p:sp>
      <p:pic>
        <p:nvPicPr>
          <p:cNvPr id="6" name="Picture 6" descr="Chart, bar chart&#10;&#10;Description automatically generated">
            <a:extLst>
              <a:ext uri="{FF2B5EF4-FFF2-40B4-BE49-F238E27FC236}">
                <a16:creationId xmlns:a16="http://schemas.microsoft.com/office/drawing/2014/main" id="{C59CB9CF-1AFF-EE56-A550-5D96383A6110}"/>
              </a:ext>
            </a:extLst>
          </p:cNvPr>
          <p:cNvPicPr>
            <a:picLocks noChangeAspect="1"/>
          </p:cNvPicPr>
          <p:nvPr/>
        </p:nvPicPr>
        <p:blipFill rotWithShape="1">
          <a:blip r:embed="rId2"/>
          <a:srcRect t="1942" r="-194" b="1456"/>
          <a:stretch/>
        </p:blipFill>
        <p:spPr>
          <a:xfrm>
            <a:off x="6359452" y="4495992"/>
            <a:ext cx="5565836" cy="2129099"/>
          </a:xfrm>
          <a:prstGeom prst="rect">
            <a:avLst/>
          </a:prstGeom>
        </p:spPr>
      </p:pic>
    </p:spTree>
    <p:extLst>
      <p:ext uri="{BB962C8B-B14F-4D97-AF65-F5344CB8AC3E}">
        <p14:creationId xmlns:p14="http://schemas.microsoft.com/office/powerpoint/2010/main" val="512319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E7B221-6E47-E60A-C6E2-09B77CE7A954}"/>
              </a:ext>
            </a:extLst>
          </p:cNvPr>
          <p:cNvSpPr>
            <a:spLocks noGrp="1"/>
          </p:cNvSpPr>
          <p:nvPr>
            <p:ph type="title"/>
          </p:nvPr>
        </p:nvSpPr>
        <p:spPr>
          <a:xfrm>
            <a:off x="838200" y="365125"/>
            <a:ext cx="10515600" cy="1325563"/>
          </a:xfrm>
        </p:spPr>
        <p:txBody>
          <a:bodyPr>
            <a:normAutofit/>
          </a:bodyPr>
          <a:lstStyle/>
          <a:p>
            <a:r>
              <a:rPr lang="en-US" sz="5400">
                <a:ea typeface="Calibri Light"/>
                <a:cs typeface="Calibri Light"/>
              </a:rPr>
              <a:t>Insights-3</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4A78274-6465-26C0-3114-3C99F2DF67A5}"/>
              </a:ext>
            </a:extLst>
          </p:cNvPr>
          <p:cNvSpPr>
            <a:spLocks noGrp="1"/>
          </p:cNvSpPr>
          <p:nvPr>
            <p:ph idx="1"/>
          </p:nvPr>
        </p:nvSpPr>
        <p:spPr>
          <a:xfrm>
            <a:off x="838200" y="1929384"/>
            <a:ext cx="6167718" cy="4767430"/>
          </a:xfrm>
        </p:spPr>
        <p:txBody>
          <a:bodyPr vert="horz" lIns="91440" tIns="45720" rIns="91440" bIns="45720" rtlCol="0" anchor="t">
            <a:normAutofit/>
          </a:bodyPr>
          <a:lstStyle/>
          <a:p>
            <a:r>
              <a:rPr lang="en-US" sz="2200" b="1" dirty="0">
                <a:ea typeface="Calibri"/>
                <a:cs typeface="Calibri"/>
              </a:rPr>
              <a:t>Parameters vs Time Category in Day</a:t>
            </a:r>
            <a:r>
              <a:rPr lang="en-US" sz="2200" dirty="0">
                <a:ea typeface="Calibri"/>
                <a:cs typeface="Calibri"/>
              </a:rPr>
              <a:t>:</a:t>
            </a:r>
          </a:p>
          <a:p>
            <a:r>
              <a:rPr lang="en-US" sz="2200" dirty="0">
                <a:ea typeface="+mn-lt"/>
                <a:cs typeface="+mn-lt"/>
              </a:rPr>
              <a:t>The highest values of Cyclone Cone Draft, Inlet Draft, and Outlet Gas Draft in the evening can be attributed to increased air movement and ventilation requirements during that time.</a:t>
            </a:r>
          </a:p>
          <a:p>
            <a:r>
              <a:rPr lang="en-US" sz="2200" dirty="0">
                <a:ea typeface="+mn-lt"/>
                <a:cs typeface="+mn-lt"/>
              </a:rPr>
              <a:t>Conversely, the rapid decrease in draft values during the afternoon, morning, and night can be explained by reduced air flow, changes in operational processes or decreased ventilation needs during those periods and vice versa for Gas Outlet Temperature, Inlet Gas Temperature, and Material Temperature.</a:t>
            </a:r>
          </a:p>
        </p:txBody>
      </p:sp>
      <p:pic>
        <p:nvPicPr>
          <p:cNvPr id="4" name="Picture 4" descr="Graphical user interface, chart, line chart&#10;&#10;Description automatically generated">
            <a:extLst>
              <a:ext uri="{FF2B5EF4-FFF2-40B4-BE49-F238E27FC236}">
                <a16:creationId xmlns:a16="http://schemas.microsoft.com/office/drawing/2014/main" id="{095A17FF-E8A5-23FE-5540-25DA3DD9A049}"/>
              </a:ext>
            </a:extLst>
          </p:cNvPr>
          <p:cNvPicPr>
            <a:picLocks noChangeAspect="1"/>
          </p:cNvPicPr>
          <p:nvPr/>
        </p:nvPicPr>
        <p:blipFill>
          <a:blip r:embed="rId2"/>
          <a:stretch>
            <a:fillRect/>
          </a:stretch>
        </p:blipFill>
        <p:spPr>
          <a:xfrm>
            <a:off x="7066431" y="444990"/>
            <a:ext cx="5130052" cy="6416254"/>
          </a:xfrm>
          <a:prstGeom prst="rect">
            <a:avLst/>
          </a:prstGeom>
        </p:spPr>
      </p:pic>
    </p:spTree>
    <p:extLst>
      <p:ext uri="{BB962C8B-B14F-4D97-AF65-F5344CB8AC3E}">
        <p14:creationId xmlns:p14="http://schemas.microsoft.com/office/powerpoint/2010/main" val="1569007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A70898-6063-CE40-A0E4-1830E41F4430}"/>
              </a:ext>
            </a:extLst>
          </p:cNvPr>
          <p:cNvSpPr>
            <a:spLocks noGrp="1"/>
          </p:cNvSpPr>
          <p:nvPr>
            <p:ph type="title"/>
          </p:nvPr>
        </p:nvSpPr>
        <p:spPr>
          <a:xfrm>
            <a:off x="838200" y="365125"/>
            <a:ext cx="10515600" cy="1325563"/>
          </a:xfrm>
        </p:spPr>
        <p:txBody>
          <a:bodyPr>
            <a:normAutofit/>
          </a:bodyPr>
          <a:lstStyle/>
          <a:p>
            <a:r>
              <a:rPr lang="en-US" sz="5400">
                <a:ea typeface="Calibri Light"/>
                <a:cs typeface="Calibri Light"/>
              </a:rPr>
              <a:t>Insights-4</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B36AFDC-7BED-5021-24CD-6D0AD6DACA08}"/>
              </a:ext>
            </a:extLst>
          </p:cNvPr>
          <p:cNvSpPr>
            <a:spLocks noGrp="1"/>
          </p:cNvSpPr>
          <p:nvPr>
            <p:ph idx="1"/>
          </p:nvPr>
        </p:nvSpPr>
        <p:spPr>
          <a:xfrm>
            <a:off x="401171" y="1929384"/>
            <a:ext cx="4464424" cy="4251960"/>
          </a:xfrm>
        </p:spPr>
        <p:txBody>
          <a:bodyPr vert="horz" lIns="91440" tIns="45720" rIns="91440" bIns="45720" rtlCol="0">
            <a:normAutofit fontScale="92500" lnSpcReduction="20000"/>
          </a:bodyPr>
          <a:lstStyle/>
          <a:p>
            <a:r>
              <a:rPr lang="en-US" sz="2200">
                <a:ea typeface="+mn-lt"/>
                <a:cs typeface="+mn-lt"/>
              </a:rPr>
              <a:t>From 2017 to 2018, there was a consistent linear decrease in the values of Cone Draft, Inlet Draft, and Outlet Gas Draft. However, a sudden change occurred in 2018, leading to an increase in these variables. Subsequently, from 2019 to 2020, there was a further slight change is observed.</a:t>
            </a:r>
          </a:p>
          <a:p>
            <a:r>
              <a:rPr lang="en-US" sz="2200">
                <a:ea typeface="+mn-lt"/>
                <a:cs typeface="+mn-lt"/>
              </a:rPr>
              <a:t>The evolution of Gas Outlet Temperature, Inlet Gas Temperature and Material Temperature followed a similar pattern. Initially, from 2017 to 2018, there was an increase in linearity. However, starting from 2018, these temperatures showed a decrease that continued until 2020.</a:t>
            </a:r>
            <a:endParaRPr lang="en-US" sz="2200">
              <a:ea typeface="Calibri"/>
              <a:cs typeface="Calibri"/>
            </a:endParaRPr>
          </a:p>
        </p:txBody>
      </p:sp>
      <p:pic>
        <p:nvPicPr>
          <p:cNvPr id="4" name="Picture 4" descr="Chart, line chart&#10;&#10;Description automatically generated">
            <a:extLst>
              <a:ext uri="{FF2B5EF4-FFF2-40B4-BE49-F238E27FC236}">
                <a16:creationId xmlns:a16="http://schemas.microsoft.com/office/drawing/2014/main" id="{7C6EA9A7-2DF8-64EC-5BC2-17B01ACD4E20}"/>
              </a:ext>
            </a:extLst>
          </p:cNvPr>
          <p:cNvPicPr>
            <a:picLocks noChangeAspect="1"/>
          </p:cNvPicPr>
          <p:nvPr/>
        </p:nvPicPr>
        <p:blipFill>
          <a:blip r:embed="rId2"/>
          <a:stretch>
            <a:fillRect/>
          </a:stretch>
        </p:blipFill>
        <p:spPr>
          <a:xfrm>
            <a:off x="4914900" y="816646"/>
            <a:ext cx="7247964" cy="5101441"/>
          </a:xfrm>
          <a:prstGeom prst="rect">
            <a:avLst/>
          </a:prstGeom>
        </p:spPr>
      </p:pic>
    </p:spTree>
    <p:extLst>
      <p:ext uri="{BB962C8B-B14F-4D97-AF65-F5344CB8AC3E}">
        <p14:creationId xmlns:p14="http://schemas.microsoft.com/office/powerpoint/2010/main" val="36748996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Data Science Internship Assessment Submission</vt:lpstr>
      <vt:lpstr>Data Preparation</vt:lpstr>
      <vt:lpstr>Reason for Implementing Interpolation:</vt:lpstr>
      <vt:lpstr>Analysis Strategy-1</vt:lpstr>
      <vt:lpstr>Analysis Strategy-2</vt:lpstr>
      <vt:lpstr>Insights-1</vt:lpstr>
      <vt:lpstr>Insights-2</vt:lpstr>
      <vt:lpstr>Insights-3</vt:lpstr>
      <vt:lpstr>Insights-4</vt:lpstr>
      <vt:lpstr>Insights-5</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620</cp:revision>
  <dcterms:created xsi:type="dcterms:W3CDTF">2023-06-19T10:35:18Z</dcterms:created>
  <dcterms:modified xsi:type="dcterms:W3CDTF">2023-06-19T18:57:51Z</dcterms:modified>
</cp:coreProperties>
</file>