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Dosis"/>
      <p:regular r:id="rId18"/>
      <p:bold r:id="rId19"/>
    </p:embeddedFont>
    <p:embeddedFont>
      <p:font typeface="Average"/>
      <p:regular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Sruthi Tallur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2EE5CF5-8488-472F-914B-E3F7A571A94C}">
  <a:tblStyle styleId="{82EE5CF5-8488-472F-914B-E3F7A571A94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5.xml"/><Relationship Id="rId22" Type="http://schemas.openxmlformats.org/officeDocument/2006/relationships/font" Target="fonts/Oswald-bold.fntdata"/><Relationship Id="rId10" Type="http://schemas.openxmlformats.org/officeDocument/2006/relationships/slide" Target="slides/slide4.xml"/><Relationship Id="rId21" Type="http://schemas.openxmlformats.org/officeDocument/2006/relationships/font" Target="fonts/Oswald-regular.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Dosis-bold.fntdata"/><Relationship Id="rId6" Type="http://schemas.openxmlformats.org/officeDocument/2006/relationships/notesMaster" Target="notesMasters/notesMaster1.xml"/><Relationship Id="rId18" Type="http://schemas.openxmlformats.org/officeDocument/2006/relationships/font" Target="fonts/Dosis-regular.fntdata"/><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15-11-18T02:13:00.664">
    <p:pos x="422" y="624"/>
    <p:text>Overall bahut mast hai</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435649e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435649e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447c52f9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447c52f9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739ddc0fa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39ddc0f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73b008c0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3b008c0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447c52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447c52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412f959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412f959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412f95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412f95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412f959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412f959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412f959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412f959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412f959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412f959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jpg"/><Relationship Id="rId4"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jpg"/><Relationship Id="rId4" Type="http://schemas.openxmlformats.org/officeDocument/2006/relationships/image" Target="../media/image2.jpg"/><Relationship Id="rId5" Type="http://schemas.openxmlformats.org/officeDocument/2006/relationships/image" Target="../media/image10.png"/><Relationship Id="rId6"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image" Target="../media/image12.jpg"/><Relationship Id="rId5" Type="http://schemas.openxmlformats.org/officeDocument/2006/relationships/image" Target="../media/image5.jpg"/><Relationship Id="rId6" Type="http://schemas.openxmlformats.org/officeDocument/2006/relationships/image" Target="../media/image1.jpg"/><Relationship Id="rId7" Type="http://schemas.openxmlformats.org/officeDocument/2006/relationships/image" Target="../media/image11.jpg"/><Relationship Id="rId8"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Canny Edge Detector</a:t>
            </a:r>
            <a:endParaRPr/>
          </a:p>
        </p:txBody>
      </p:sp>
      <p:sp>
        <p:nvSpPr>
          <p:cNvPr id="60" name="Google Shape;60;p13"/>
          <p:cNvSpPr txBox="1"/>
          <p:nvPr>
            <p:ph idx="1" type="subTitle"/>
          </p:nvPr>
        </p:nvSpPr>
        <p:spPr>
          <a:xfrm>
            <a:off x="671250" y="3163621"/>
            <a:ext cx="7801500" cy="79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800"/>
              <a:t>Roshani Narasimhan(2013011104)</a:t>
            </a:r>
            <a:endParaRPr sz="1800"/>
          </a:p>
          <a:p>
            <a:pPr indent="0" lvl="0" marL="0" rtl="0" algn="r">
              <a:spcBef>
                <a:spcPts val="0"/>
              </a:spcBef>
              <a:spcAft>
                <a:spcPts val="0"/>
              </a:spcAft>
              <a:buNone/>
            </a:pPr>
            <a:r>
              <a:rPr lang="en" sz="1800"/>
              <a:t>Sai Sruthi Talluri(201301143)</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303900"/>
            <a:ext cx="85206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Dosis"/>
                <a:ea typeface="Dosis"/>
                <a:cs typeface="Dosis"/>
                <a:sym typeface="Dosis"/>
              </a:rPr>
              <a:t>Karp Flatt Metric:</a:t>
            </a:r>
            <a:endParaRPr sz="2400">
              <a:latin typeface="Dosis"/>
              <a:ea typeface="Dosis"/>
              <a:cs typeface="Dosis"/>
              <a:sym typeface="Dosis"/>
            </a:endParaRPr>
          </a:p>
        </p:txBody>
      </p:sp>
      <p:sp>
        <p:nvSpPr>
          <p:cNvPr id="126" name="Google Shape;126;p22"/>
          <p:cNvSpPr txBox="1"/>
          <p:nvPr>
            <p:ph idx="1" type="body"/>
          </p:nvPr>
        </p:nvSpPr>
        <p:spPr>
          <a:xfrm>
            <a:off x="311700" y="911650"/>
            <a:ext cx="8520600" cy="365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Dosis"/>
                <a:ea typeface="Dosis"/>
                <a:cs typeface="Dosis"/>
                <a:sym typeface="Dosis"/>
              </a:rPr>
              <a:t>The Karp Flatt Metric is the measure of fraction of experimentally determined serial portion in parallelized code.</a:t>
            </a:r>
            <a:endParaRPr sz="1400">
              <a:solidFill>
                <a:schemeClr val="dk1"/>
              </a:solidFill>
              <a:latin typeface="Dosis"/>
              <a:ea typeface="Dosis"/>
              <a:cs typeface="Dosis"/>
              <a:sym typeface="Dosis"/>
            </a:endParaRPr>
          </a:p>
          <a:p>
            <a:pPr indent="0" lvl="0" marL="0" rtl="0" algn="l">
              <a:spcBef>
                <a:spcPts val="1600"/>
              </a:spcBef>
              <a:spcAft>
                <a:spcPts val="0"/>
              </a:spcAft>
              <a:buNone/>
            </a:pPr>
            <a:r>
              <a:rPr lang="en" sz="1400">
                <a:solidFill>
                  <a:schemeClr val="dk1"/>
                </a:solidFill>
                <a:latin typeface="Dosis"/>
                <a:ea typeface="Dosis"/>
                <a:cs typeface="Dosis"/>
                <a:sym typeface="Dosis"/>
              </a:rPr>
              <a:t>The value of the e almost remains constant.  The slight increase in the beginning states that the parallel overhead is of considerable magnitude as compared to the serial and parallel time. However, it becomes constant later, stating that the poor speedup is due to inherently serial code.</a:t>
            </a:r>
            <a:endParaRPr sz="1400">
              <a:solidFill>
                <a:schemeClr val="dk1"/>
              </a:solidFill>
              <a:latin typeface="Dosis"/>
              <a:ea typeface="Dosis"/>
              <a:cs typeface="Dosis"/>
              <a:sym typeface="Dosis"/>
            </a:endParaRPr>
          </a:p>
          <a:p>
            <a:pPr indent="0" lvl="0" marL="0" rtl="0" algn="l">
              <a:lnSpc>
                <a:spcPct val="130000"/>
              </a:lnSpc>
              <a:spcBef>
                <a:spcPts val="1600"/>
              </a:spcBef>
              <a:spcAft>
                <a:spcPts val="0"/>
              </a:spcAft>
              <a:buNone/>
            </a:pPr>
            <a:r>
              <a:rPr lang="en" sz="1400">
                <a:solidFill>
                  <a:schemeClr val="dk1"/>
                </a:solidFill>
                <a:latin typeface="Dosis"/>
                <a:ea typeface="Dosis"/>
                <a:cs typeface="Dosis"/>
                <a:sym typeface="Dosis"/>
              </a:rPr>
              <a:t>The formula used for calculation of e,  where p is the number of threads and </a:t>
            </a:r>
            <a:r>
              <a:rPr lang="en" sz="1400">
                <a:solidFill>
                  <a:schemeClr val="dk1"/>
                </a:solidFill>
                <a:highlight>
                  <a:schemeClr val="lt1"/>
                </a:highlight>
                <a:latin typeface="Dosis"/>
                <a:ea typeface="Dosis"/>
                <a:cs typeface="Dosis"/>
                <a:sym typeface="Dosis"/>
              </a:rPr>
              <a:t>ψ </a:t>
            </a:r>
            <a:r>
              <a:rPr lang="en" sz="1400">
                <a:solidFill>
                  <a:schemeClr val="dk1"/>
                </a:solidFill>
                <a:latin typeface="Dosis"/>
                <a:ea typeface="Dosis"/>
                <a:cs typeface="Dosis"/>
                <a:sym typeface="Dosis"/>
              </a:rPr>
              <a:t>is the speedup obtained. </a:t>
            </a:r>
            <a:endParaRPr sz="1400">
              <a:solidFill>
                <a:schemeClr val="dk1"/>
              </a:solidFill>
              <a:latin typeface="Dosis"/>
              <a:ea typeface="Dosis"/>
              <a:cs typeface="Dosis"/>
              <a:sym typeface="Dosis"/>
            </a:endParaRPr>
          </a:p>
          <a:p>
            <a:pPr indent="0" lvl="0" marL="0" rtl="0" algn="l">
              <a:lnSpc>
                <a:spcPct val="130000"/>
              </a:lnSpc>
              <a:spcBef>
                <a:spcPts val="0"/>
              </a:spcBef>
              <a:spcAft>
                <a:spcPts val="0"/>
              </a:spcAft>
              <a:buNone/>
            </a:pPr>
            <a:r>
              <a:rPr lang="en" sz="1400">
                <a:solidFill>
                  <a:schemeClr val="dk1"/>
                </a:solidFill>
                <a:highlight>
                  <a:schemeClr val="lt1"/>
                </a:highlight>
                <a:latin typeface="Dosis"/>
                <a:ea typeface="Dosis"/>
                <a:cs typeface="Dosis"/>
                <a:sym typeface="Dosis"/>
              </a:rPr>
              <a:t>e=(1/ψ-1/p)/1-1/p </a:t>
            </a:r>
            <a:endParaRPr sz="1400">
              <a:solidFill>
                <a:schemeClr val="dk1"/>
              </a:solidFill>
              <a:highlight>
                <a:schemeClr val="lt1"/>
              </a:highlight>
              <a:latin typeface="Dosis"/>
              <a:ea typeface="Dosis"/>
              <a:cs typeface="Dosis"/>
              <a:sym typeface="Dosis"/>
            </a:endParaRPr>
          </a:p>
          <a:p>
            <a:pPr indent="0" lvl="0" marL="0" rtl="0" algn="l">
              <a:spcBef>
                <a:spcPts val="0"/>
              </a:spcBef>
              <a:spcAft>
                <a:spcPts val="0"/>
              </a:spcAft>
              <a:buNone/>
            </a:pPr>
            <a:r>
              <a:rPr lang="en" sz="1400">
                <a:solidFill>
                  <a:schemeClr val="dk1"/>
                </a:solidFill>
                <a:latin typeface="Dosis"/>
                <a:ea typeface="Dosis"/>
                <a:cs typeface="Dosis"/>
                <a:sym typeface="Dosis"/>
              </a:rPr>
              <a:t>Here we have calculated the value of the serial fraction in the Non-Maximal Suppression for fixed problem size and different number of threads.</a:t>
            </a:r>
            <a:endParaRPr sz="1400">
              <a:solidFill>
                <a:schemeClr val="dk1"/>
              </a:solidFill>
              <a:latin typeface="Dosis"/>
              <a:ea typeface="Dosis"/>
              <a:cs typeface="Dosis"/>
              <a:sym typeface="Dosis"/>
            </a:endParaRPr>
          </a:p>
          <a:p>
            <a:pPr indent="0" lvl="0" marL="0" rtl="0" algn="l">
              <a:spcBef>
                <a:spcPts val="1600"/>
              </a:spcBef>
              <a:spcAft>
                <a:spcPts val="0"/>
              </a:spcAft>
              <a:buNone/>
            </a:pPr>
            <a:r>
              <a:rPr lang="en" sz="1400">
                <a:solidFill>
                  <a:schemeClr val="dk1"/>
                </a:solidFill>
                <a:latin typeface="Dosis"/>
                <a:ea typeface="Dosis"/>
                <a:cs typeface="Dosis"/>
                <a:sym typeface="Dosis"/>
              </a:rPr>
              <a:t>		n=2				n=4				n=8</a:t>
            </a:r>
            <a:endParaRPr sz="1400">
              <a:solidFill>
                <a:schemeClr val="dk1"/>
              </a:solidFill>
              <a:latin typeface="Dosis"/>
              <a:ea typeface="Dosis"/>
              <a:cs typeface="Dosis"/>
              <a:sym typeface="Dosis"/>
            </a:endParaRPr>
          </a:p>
          <a:p>
            <a:pPr indent="0" lvl="0" marL="0" rtl="0" algn="l">
              <a:lnSpc>
                <a:spcPct val="100000"/>
              </a:lnSpc>
              <a:spcBef>
                <a:spcPts val="1600"/>
              </a:spcBef>
              <a:spcAft>
                <a:spcPts val="0"/>
              </a:spcAft>
              <a:buNone/>
            </a:pPr>
            <a:r>
              <a:rPr lang="en" sz="1400">
                <a:solidFill>
                  <a:schemeClr val="dk1"/>
                </a:solidFill>
                <a:latin typeface="Dosis"/>
                <a:ea typeface="Dosis"/>
                <a:cs typeface="Dosis"/>
                <a:sym typeface="Dosis"/>
              </a:rPr>
              <a:t>Value of e 	0.02794117634		0.04366830068		0.0419817927</a:t>
            </a:r>
            <a:endParaRPr sz="1400">
              <a:solidFill>
                <a:schemeClr val="dk1"/>
              </a:solidFill>
              <a:latin typeface="Dosis"/>
              <a:ea typeface="Dosis"/>
              <a:cs typeface="Dosis"/>
              <a:sym typeface="Dosis"/>
            </a:endParaRPr>
          </a:p>
          <a:p>
            <a:pPr indent="0" lvl="0" marL="0" rtl="0" algn="l">
              <a:spcBef>
                <a:spcPts val="0"/>
              </a:spcBef>
              <a:spcAft>
                <a:spcPts val="1600"/>
              </a:spcAft>
              <a:buNone/>
            </a:pPr>
            <a:r>
              <a:t/>
            </a:r>
            <a:endParaRPr sz="1400">
              <a:solidFill>
                <a:schemeClr val="dk1"/>
              </a:solidFill>
              <a:latin typeface="Dosis"/>
              <a:ea typeface="Dosis"/>
              <a:cs typeface="Dosis"/>
              <a:sym typeface="Dosi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281800" y="159500"/>
            <a:ext cx="8520600" cy="52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Dosis"/>
                <a:ea typeface="Dosis"/>
                <a:cs typeface="Dosis"/>
                <a:sym typeface="Dosis"/>
              </a:rPr>
              <a:t>Conclusions</a:t>
            </a:r>
            <a:endParaRPr>
              <a:latin typeface="Dosis"/>
              <a:ea typeface="Dosis"/>
              <a:cs typeface="Dosis"/>
              <a:sym typeface="Dosis"/>
            </a:endParaRPr>
          </a:p>
        </p:txBody>
      </p:sp>
      <p:sp>
        <p:nvSpPr>
          <p:cNvPr id="132" name="Google Shape;132;p23"/>
          <p:cNvSpPr txBox="1"/>
          <p:nvPr>
            <p:ph idx="1" type="body"/>
          </p:nvPr>
        </p:nvSpPr>
        <p:spPr>
          <a:xfrm>
            <a:off x="311700" y="667850"/>
            <a:ext cx="8520600" cy="2322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Dosis"/>
              <a:buAutoNum type="arabicPeriod"/>
            </a:pPr>
            <a:r>
              <a:rPr lang="en" sz="1400">
                <a:latin typeface="Dosis"/>
                <a:ea typeface="Dosis"/>
                <a:cs typeface="Dosis"/>
                <a:sym typeface="Dosis"/>
              </a:rPr>
              <a:t>The scope of parallelization increases with the increase in problem size as there is more work that could be done concurrently by the threads, hence for a fixed number of cores, the speedup increases with increase in problem size.</a:t>
            </a:r>
            <a:endParaRPr sz="1400">
              <a:latin typeface="Dosis"/>
              <a:ea typeface="Dosis"/>
              <a:cs typeface="Dosis"/>
              <a:sym typeface="Dosis"/>
            </a:endParaRPr>
          </a:p>
          <a:p>
            <a:pPr indent="-317500" lvl="0" marL="457200" rtl="0" algn="l">
              <a:spcBef>
                <a:spcPts val="0"/>
              </a:spcBef>
              <a:spcAft>
                <a:spcPts val="0"/>
              </a:spcAft>
              <a:buSzPts val="1400"/>
              <a:buFont typeface="Dosis"/>
              <a:buAutoNum type="arabicPeriod"/>
            </a:pPr>
            <a:r>
              <a:rPr lang="en" sz="1400">
                <a:latin typeface="Dosis"/>
                <a:ea typeface="Dosis"/>
                <a:cs typeface="Dosis"/>
                <a:sym typeface="Dosis"/>
              </a:rPr>
              <a:t>An optimal chunk size must be chosen for scheduling in order to avoid large overheads due to context switching and synchronization among threads. We have used 8 as the chunk size.</a:t>
            </a:r>
            <a:endParaRPr sz="1400">
              <a:latin typeface="Dosis"/>
              <a:ea typeface="Dosis"/>
              <a:cs typeface="Dosis"/>
              <a:sym typeface="Dosis"/>
            </a:endParaRPr>
          </a:p>
          <a:p>
            <a:pPr indent="-317500" lvl="0" marL="457200" rtl="0" algn="l">
              <a:spcBef>
                <a:spcPts val="0"/>
              </a:spcBef>
              <a:spcAft>
                <a:spcPts val="0"/>
              </a:spcAft>
              <a:buSzPts val="1400"/>
              <a:buFont typeface="Dosis"/>
              <a:buAutoNum type="arabicPeriod"/>
            </a:pPr>
            <a:r>
              <a:rPr lang="en" sz="1400">
                <a:latin typeface="Dosis"/>
                <a:ea typeface="Dosis"/>
                <a:cs typeface="Dosis"/>
                <a:sym typeface="Dosis"/>
              </a:rPr>
              <a:t>Increasing the value of sigma increases the kernel size thereby creating a very smooth version of the original image causing loss of edges during gradient computation. Thus an optimal value of sigma must be chosen.</a:t>
            </a:r>
            <a:endParaRPr sz="1400">
              <a:latin typeface="Dosis"/>
              <a:ea typeface="Dosis"/>
              <a:cs typeface="Dosis"/>
              <a:sym typeface="Dosis"/>
            </a:endParaRPr>
          </a:p>
          <a:p>
            <a:pPr indent="0" lvl="0" marL="0" rtl="0" algn="l">
              <a:spcBef>
                <a:spcPts val="1600"/>
              </a:spcBef>
              <a:spcAft>
                <a:spcPts val="1600"/>
              </a:spcAft>
              <a:buNone/>
            </a:pPr>
            <a:r>
              <a:t/>
            </a:r>
            <a:endParaRPr sz="1400">
              <a:latin typeface="Dosis"/>
              <a:ea typeface="Dosis"/>
              <a:cs typeface="Dosis"/>
              <a:sym typeface="Dosis"/>
            </a:endParaRPr>
          </a:p>
        </p:txBody>
      </p:sp>
      <p:pic>
        <p:nvPicPr>
          <p:cNvPr descr="hysterisis.jpg" id="133" name="Google Shape;133;p23"/>
          <p:cNvPicPr preferRelativeResize="0"/>
          <p:nvPr/>
        </p:nvPicPr>
        <p:blipFill>
          <a:blip r:embed="rId3">
            <a:alphaModFix/>
          </a:blip>
          <a:stretch>
            <a:fillRect/>
          </a:stretch>
        </p:blipFill>
        <p:spPr>
          <a:xfrm>
            <a:off x="1607700" y="2833700"/>
            <a:ext cx="2080550" cy="2080550"/>
          </a:xfrm>
          <a:prstGeom prst="rect">
            <a:avLst/>
          </a:prstGeom>
          <a:noFill/>
          <a:ln>
            <a:noFill/>
          </a:ln>
        </p:spPr>
      </p:pic>
      <p:pic>
        <p:nvPicPr>
          <p:cNvPr descr="out_2.jpg" id="134" name="Google Shape;134;p23"/>
          <p:cNvPicPr preferRelativeResize="0"/>
          <p:nvPr/>
        </p:nvPicPr>
        <p:blipFill>
          <a:blip r:embed="rId4">
            <a:alphaModFix/>
          </a:blip>
          <a:stretch>
            <a:fillRect/>
          </a:stretch>
        </p:blipFill>
        <p:spPr>
          <a:xfrm>
            <a:off x="4986900" y="2833700"/>
            <a:ext cx="2125300" cy="2125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0"/>
            <a:ext cx="8520600" cy="4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Dosis"/>
                <a:ea typeface="Dosis"/>
                <a:cs typeface="Dosis"/>
                <a:sym typeface="Dosis"/>
              </a:rPr>
              <a:t>Problem Description:</a:t>
            </a:r>
            <a:endParaRPr sz="1800">
              <a:latin typeface="Dosis"/>
              <a:ea typeface="Dosis"/>
              <a:cs typeface="Dosis"/>
              <a:sym typeface="Dosis"/>
            </a:endParaRPr>
          </a:p>
          <a:p>
            <a:pPr indent="0" lvl="0" marL="0" rtl="0" algn="l">
              <a:spcBef>
                <a:spcPts val="0"/>
              </a:spcBef>
              <a:spcAft>
                <a:spcPts val="0"/>
              </a:spcAft>
              <a:buNone/>
            </a:pPr>
            <a:r>
              <a:t/>
            </a:r>
            <a:endParaRPr>
              <a:latin typeface="Dosis"/>
              <a:ea typeface="Dosis"/>
              <a:cs typeface="Dosis"/>
              <a:sym typeface="Dosis"/>
            </a:endParaRPr>
          </a:p>
        </p:txBody>
      </p:sp>
      <p:sp>
        <p:nvSpPr>
          <p:cNvPr id="66" name="Google Shape;66;p14"/>
          <p:cNvSpPr txBox="1"/>
          <p:nvPr>
            <p:ph idx="1" type="body"/>
          </p:nvPr>
        </p:nvSpPr>
        <p:spPr>
          <a:xfrm>
            <a:off x="338600" y="338275"/>
            <a:ext cx="6562200" cy="3005100"/>
          </a:xfrm>
          <a:prstGeom prst="rect">
            <a:avLst/>
          </a:prstGeom>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lang="en" sz="900">
                <a:solidFill>
                  <a:schemeClr val="dk1"/>
                </a:solidFill>
                <a:latin typeface="Dosis"/>
                <a:ea typeface="Dosis"/>
                <a:cs typeface="Dosis"/>
                <a:sym typeface="Dosis"/>
              </a:rPr>
              <a:t>The canny edge detection is a process which uses  multiple steps to  detect  the edges of an image .The multiple steps are:</a:t>
            </a:r>
            <a:endParaRPr sz="900">
              <a:solidFill>
                <a:schemeClr val="dk1"/>
              </a:solidFill>
              <a:latin typeface="Dosis"/>
              <a:ea typeface="Dosis"/>
              <a:cs typeface="Dosis"/>
              <a:sym typeface="Dosis"/>
            </a:endParaRPr>
          </a:p>
          <a:p>
            <a:pPr indent="-285750" lvl="0" marL="457200" rtl="0" algn="l">
              <a:lnSpc>
                <a:spcPct val="156000"/>
              </a:lnSpc>
              <a:spcBef>
                <a:spcPts val="0"/>
              </a:spcBef>
              <a:spcAft>
                <a:spcPts val="0"/>
              </a:spcAft>
              <a:buClr>
                <a:schemeClr val="dk1"/>
              </a:buClr>
              <a:buSzPts val="900"/>
              <a:buFont typeface="Dosis"/>
              <a:buChar char="●"/>
            </a:pPr>
            <a:r>
              <a:rPr lang="en" sz="900">
                <a:solidFill>
                  <a:schemeClr val="dk1"/>
                </a:solidFill>
                <a:latin typeface="Dosis"/>
                <a:ea typeface="Dosis"/>
                <a:cs typeface="Dosis"/>
                <a:sym typeface="Dosis"/>
              </a:rPr>
              <a:t>Smoothen with Gaussian filter- A gaussian kernel is used to remove high frequency noise from the image. The equation of the kernel  is : 				    	 </a:t>
            </a:r>
            <a:endParaRPr sz="900">
              <a:solidFill>
                <a:schemeClr val="dk1"/>
              </a:solidFill>
              <a:latin typeface="Dosis"/>
              <a:ea typeface="Dosis"/>
              <a:cs typeface="Dosis"/>
              <a:sym typeface="Dosis"/>
            </a:endParaRPr>
          </a:p>
          <a:p>
            <a:pPr indent="0" lvl="0" marL="457200" rtl="0" algn="l">
              <a:lnSpc>
                <a:spcPct val="156000"/>
              </a:lnSpc>
              <a:spcBef>
                <a:spcPts val="0"/>
              </a:spcBef>
              <a:spcAft>
                <a:spcPts val="0"/>
              </a:spcAft>
              <a:buNone/>
            </a:pPr>
            <a:r>
              <a:rPr lang="en" sz="900">
                <a:solidFill>
                  <a:schemeClr val="dk1"/>
                </a:solidFill>
                <a:latin typeface="Dosis"/>
                <a:ea typeface="Dosis"/>
                <a:cs typeface="Dosis"/>
                <a:sym typeface="Dosis"/>
              </a:rPr>
              <a:t>where kernel size= 2 * int(2*sigma) + 3. The image is convolved with this kernel matrix. We have chosen sigma as 1.0 thereby getting a kernel of size  7 x 7.</a:t>
            </a:r>
            <a:endParaRPr sz="900">
              <a:solidFill>
                <a:schemeClr val="dk1"/>
              </a:solidFill>
              <a:latin typeface="Dosis"/>
              <a:ea typeface="Dosis"/>
              <a:cs typeface="Dosis"/>
              <a:sym typeface="Dosis"/>
            </a:endParaRPr>
          </a:p>
          <a:p>
            <a:pPr indent="-285750" lvl="0" marL="457200" rtl="0" algn="l">
              <a:lnSpc>
                <a:spcPct val="156000"/>
              </a:lnSpc>
              <a:spcBef>
                <a:spcPts val="0"/>
              </a:spcBef>
              <a:spcAft>
                <a:spcPts val="0"/>
              </a:spcAft>
              <a:buClr>
                <a:schemeClr val="dk1"/>
              </a:buClr>
              <a:buSzPts val="900"/>
              <a:buFont typeface="Dosis"/>
              <a:buChar char="●"/>
            </a:pPr>
            <a:r>
              <a:rPr lang="en" sz="900">
                <a:solidFill>
                  <a:schemeClr val="dk1"/>
                </a:solidFill>
                <a:latin typeface="Dosis"/>
                <a:ea typeface="Dosis"/>
                <a:cs typeface="Dosis"/>
                <a:sym typeface="Dosis"/>
              </a:rPr>
              <a:t>Compute horizontal and vertical gradients- Gradient is the first-order derivative of image in each direction by computing the central difference.   deltaX(x,y) = [(x+1, y) - (x-1, y)] / 2    and   deltaY(x,y) = [(x, y+1) - (x, y-1)] / 2</a:t>
            </a:r>
            <a:endParaRPr sz="900">
              <a:solidFill>
                <a:schemeClr val="dk1"/>
              </a:solidFill>
              <a:latin typeface="Dosis"/>
              <a:ea typeface="Dosis"/>
              <a:cs typeface="Dosis"/>
              <a:sym typeface="Dosis"/>
            </a:endParaRPr>
          </a:p>
          <a:p>
            <a:pPr indent="-285750" lvl="0" marL="457200" rtl="0" algn="l">
              <a:lnSpc>
                <a:spcPct val="156000"/>
              </a:lnSpc>
              <a:spcBef>
                <a:spcPts val="0"/>
              </a:spcBef>
              <a:spcAft>
                <a:spcPts val="0"/>
              </a:spcAft>
              <a:buClr>
                <a:schemeClr val="dk1"/>
              </a:buClr>
              <a:buSzPts val="900"/>
              <a:buFont typeface="Dosis"/>
              <a:buChar char="●"/>
            </a:pPr>
            <a:r>
              <a:rPr lang="en" sz="900">
                <a:solidFill>
                  <a:schemeClr val="dk1"/>
                </a:solidFill>
                <a:latin typeface="Dosis"/>
                <a:ea typeface="Dosis"/>
                <a:cs typeface="Dosis"/>
                <a:sym typeface="Dosis"/>
              </a:rPr>
              <a:t>Compute magnitude of gradient  (Sobel operator)- Magnitude of gradient is computed as follows			</a:t>
            </a:r>
            <a:endParaRPr sz="900">
              <a:solidFill>
                <a:schemeClr val="dk1"/>
              </a:solidFill>
              <a:latin typeface="Dosis"/>
              <a:ea typeface="Dosis"/>
              <a:cs typeface="Dosis"/>
              <a:sym typeface="Dosis"/>
            </a:endParaRPr>
          </a:p>
          <a:p>
            <a:pPr indent="0" lvl="0" marL="0" rtl="0" algn="l">
              <a:lnSpc>
                <a:spcPct val="156000"/>
              </a:lnSpc>
              <a:spcBef>
                <a:spcPts val="0"/>
              </a:spcBef>
              <a:spcAft>
                <a:spcPts val="0"/>
              </a:spcAft>
              <a:buNone/>
            </a:pPr>
            <a:r>
              <a:rPr lang="en" sz="900">
                <a:solidFill>
                  <a:schemeClr val="dk1"/>
                </a:solidFill>
                <a:latin typeface="Dosis"/>
                <a:ea typeface="Dosis"/>
                <a:cs typeface="Dosis"/>
                <a:sym typeface="Dosis"/>
              </a:rPr>
              <a:t>	Edge points are the points which assume a local maximum in the direct of the gradient.</a:t>
            </a:r>
            <a:endParaRPr sz="900">
              <a:solidFill>
                <a:schemeClr val="dk1"/>
              </a:solidFill>
              <a:latin typeface="Dosis"/>
              <a:ea typeface="Dosis"/>
              <a:cs typeface="Dosis"/>
              <a:sym typeface="Dosis"/>
            </a:endParaRPr>
          </a:p>
          <a:p>
            <a:pPr indent="-285750" lvl="0" marL="457200" rtl="0" algn="l">
              <a:lnSpc>
                <a:spcPct val="156000"/>
              </a:lnSpc>
              <a:spcBef>
                <a:spcPts val="0"/>
              </a:spcBef>
              <a:spcAft>
                <a:spcPts val="0"/>
              </a:spcAft>
              <a:buClr>
                <a:schemeClr val="dk1"/>
              </a:buClr>
              <a:buSzPts val="900"/>
              <a:buFont typeface="Dosis"/>
              <a:buChar char="●"/>
            </a:pPr>
            <a:r>
              <a:rPr lang="en" sz="900">
                <a:solidFill>
                  <a:schemeClr val="dk1"/>
                </a:solidFill>
                <a:latin typeface="Dosis"/>
                <a:ea typeface="Dosis"/>
                <a:cs typeface="Dosis"/>
                <a:sym typeface="Dosis"/>
              </a:rPr>
              <a:t>Perform Non-Maximal Suppression- This is an edge-thinning algorithm. It requires h/v gradients and the magnitude of gradients. One-pixel wide edges are generated as a result of this process, by comparison of the values of the neighbouring pixels. If the value of the current pixel is not greater than the neighbouring pixels in all the eight directions, then it does not belong to an edge.</a:t>
            </a:r>
            <a:endParaRPr sz="900">
              <a:solidFill>
                <a:schemeClr val="dk1"/>
              </a:solidFill>
              <a:latin typeface="Dosis"/>
              <a:ea typeface="Dosis"/>
              <a:cs typeface="Dosis"/>
              <a:sym typeface="Dosis"/>
            </a:endParaRPr>
          </a:p>
          <a:p>
            <a:pPr indent="-285750" lvl="0" marL="457200" rtl="0" algn="l">
              <a:lnSpc>
                <a:spcPct val="156000"/>
              </a:lnSpc>
              <a:spcBef>
                <a:spcPts val="0"/>
              </a:spcBef>
              <a:spcAft>
                <a:spcPts val="0"/>
              </a:spcAft>
              <a:buClr>
                <a:schemeClr val="dk1"/>
              </a:buClr>
              <a:buSzPts val="900"/>
              <a:buFont typeface="Dosis"/>
              <a:buChar char="●"/>
            </a:pPr>
            <a:r>
              <a:rPr lang="en" sz="900">
                <a:solidFill>
                  <a:schemeClr val="dk1"/>
                </a:solidFill>
                <a:latin typeface="Dosis"/>
                <a:ea typeface="Dosis"/>
                <a:cs typeface="Dosis"/>
                <a:sym typeface="Dosis"/>
              </a:rPr>
              <a:t>Perform Hysteresis Threshold- This process removes weak edges and connects the splitted edges. If a pixel value is greater than a high threshold value and all its neighbours are greater than a low threshold value then the pixel belongs to an edge.</a:t>
            </a:r>
            <a:endParaRPr sz="900">
              <a:solidFill>
                <a:schemeClr val="dk1"/>
              </a:solidFill>
              <a:latin typeface="Dosis"/>
              <a:ea typeface="Dosis"/>
              <a:cs typeface="Dosis"/>
              <a:sym typeface="Dosis"/>
            </a:endParaRPr>
          </a:p>
          <a:p>
            <a:pPr indent="0" lvl="0" marL="0" rtl="0" algn="l">
              <a:lnSpc>
                <a:spcPct val="156000"/>
              </a:lnSpc>
              <a:spcBef>
                <a:spcPts val="0"/>
              </a:spcBef>
              <a:spcAft>
                <a:spcPts val="0"/>
              </a:spcAft>
              <a:buNone/>
            </a:pPr>
            <a:r>
              <a:t/>
            </a:r>
            <a:endParaRPr sz="900">
              <a:solidFill>
                <a:schemeClr val="dk1"/>
              </a:solidFill>
              <a:latin typeface="Dosis"/>
              <a:ea typeface="Dosis"/>
              <a:cs typeface="Dosis"/>
              <a:sym typeface="Dosis"/>
            </a:endParaRPr>
          </a:p>
        </p:txBody>
      </p:sp>
      <p:pic>
        <p:nvPicPr>
          <p:cNvPr descr="hysterisis/Outparallel.jpg" id="67" name="Google Shape;67;p14"/>
          <p:cNvPicPr preferRelativeResize="0"/>
          <p:nvPr/>
        </p:nvPicPr>
        <p:blipFill>
          <a:blip r:embed="rId3">
            <a:alphaModFix/>
          </a:blip>
          <a:stretch>
            <a:fillRect/>
          </a:stretch>
        </p:blipFill>
        <p:spPr>
          <a:xfrm>
            <a:off x="7009388" y="3138375"/>
            <a:ext cx="1566775" cy="1566775"/>
          </a:xfrm>
          <a:prstGeom prst="rect">
            <a:avLst/>
          </a:prstGeom>
          <a:noFill/>
          <a:ln>
            <a:noFill/>
          </a:ln>
        </p:spPr>
      </p:pic>
      <p:pic>
        <p:nvPicPr>
          <p:cNvPr descr="lena512.bmp" id="68" name="Google Shape;68;p14"/>
          <p:cNvPicPr preferRelativeResize="0"/>
          <p:nvPr/>
        </p:nvPicPr>
        <p:blipFill>
          <a:blip r:embed="rId4">
            <a:alphaModFix/>
          </a:blip>
          <a:stretch>
            <a:fillRect/>
          </a:stretch>
        </p:blipFill>
        <p:spPr>
          <a:xfrm>
            <a:off x="7009375" y="899675"/>
            <a:ext cx="1566775" cy="1566775"/>
          </a:xfrm>
          <a:prstGeom prst="rect">
            <a:avLst/>
          </a:prstGeom>
          <a:noFill/>
          <a:ln>
            <a:noFill/>
          </a:ln>
        </p:spPr>
      </p:pic>
      <p:cxnSp>
        <p:nvCxnSpPr>
          <p:cNvPr id="69" name="Google Shape;69;p14"/>
          <p:cNvCxnSpPr/>
          <p:nvPr/>
        </p:nvCxnSpPr>
        <p:spPr>
          <a:xfrm flipH="1">
            <a:off x="7786312" y="2466450"/>
            <a:ext cx="12900" cy="727800"/>
          </a:xfrm>
          <a:prstGeom prst="straightConnector1">
            <a:avLst/>
          </a:prstGeom>
          <a:noFill/>
          <a:ln cap="flat" cmpd="sng" w="9525">
            <a:solidFill>
              <a:schemeClr val="dk2"/>
            </a:solidFill>
            <a:prstDash val="solid"/>
            <a:round/>
            <a:headEnd len="med" w="med" type="none"/>
            <a:tailEnd len="med" w="med" type="triangle"/>
          </a:ln>
        </p:spPr>
      </p:cxnSp>
      <p:pic>
        <p:nvPicPr>
          <p:cNvPr descr="H_{ij}= \frac{1}{2\pi\sigma^2}\exp(-\frac{(i-k-1)^2+(j-k-1)^2}{2\sigma^2})" id="70" name="Google Shape;70;p14"/>
          <p:cNvPicPr preferRelativeResize="0"/>
          <p:nvPr/>
        </p:nvPicPr>
        <p:blipFill>
          <a:blip r:embed="rId5">
            <a:alphaModFix/>
          </a:blip>
          <a:stretch>
            <a:fillRect/>
          </a:stretch>
        </p:blipFill>
        <p:spPr>
          <a:xfrm>
            <a:off x="2454050" y="814450"/>
            <a:ext cx="2006525" cy="242350"/>
          </a:xfrm>
          <a:prstGeom prst="rect">
            <a:avLst/>
          </a:prstGeom>
          <a:noFill/>
          <a:ln>
            <a:noFill/>
          </a:ln>
        </p:spPr>
      </p:pic>
      <p:pic>
        <p:nvPicPr>
          <p:cNvPr id="71" name="Google Shape;71;p14"/>
          <p:cNvPicPr preferRelativeResize="0"/>
          <p:nvPr/>
        </p:nvPicPr>
        <p:blipFill>
          <a:blip r:embed="rId6">
            <a:alphaModFix/>
          </a:blip>
          <a:stretch>
            <a:fillRect/>
          </a:stretch>
        </p:blipFill>
        <p:spPr>
          <a:xfrm>
            <a:off x="5128150" y="1885900"/>
            <a:ext cx="1189625" cy="242350"/>
          </a:xfrm>
          <a:prstGeom prst="rect">
            <a:avLst/>
          </a:prstGeom>
          <a:noFill/>
          <a:ln>
            <a:noFill/>
          </a:ln>
        </p:spPr>
      </p:pic>
      <p:sp>
        <p:nvSpPr>
          <p:cNvPr id="72" name="Google Shape;72;p14"/>
          <p:cNvSpPr txBox="1"/>
          <p:nvPr/>
        </p:nvSpPr>
        <p:spPr>
          <a:xfrm>
            <a:off x="572000" y="3565650"/>
            <a:ext cx="6095400" cy="1467600"/>
          </a:xfrm>
          <a:prstGeom prst="rect">
            <a:avLst/>
          </a:prstGeom>
          <a:noFill/>
          <a:ln>
            <a:noFill/>
          </a:ln>
        </p:spPr>
        <p:txBody>
          <a:bodyPr anchorCtr="0" anchor="t" bIns="91425" lIns="91425" spcFirstLastPara="1" rIns="91425" wrap="square" tIns="91425">
            <a:noAutofit/>
          </a:bodyPr>
          <a:lstStyle/>
          <a:p>
            <a:pPr indent="0" lvl="0" marL="0" rtl="0" algn="l">
              <a:lnSpc>
                <a:spcPct val="156000"/>
              </a:lnSpc>
              <a:spcBef>
                <a:spcPts val="0"/>
              </a:spcBef>
              <a:spcAft>
                <a:spcPts val="0"/>
              </a:spcAft>
              <a:buNone/>
            </a:pPr>
            <a:r>
              <a:rPr lang="en" sz="900">
                <a:solidFill>
                  <a:schemeClr val="dk1"/>
                </a:solidFill>
                <a:latin typeface="Dosis"/>
                <a:ea typeface="Dosis"/>
                <a:cs typeface="Dosis"/>
                <a:sym typeface="Dosis"/>
              </a:rPr>
              <a:t>The problem thus mainly consists of the following parts: </a:t>
            </a:r>
            <a:endParaRPr sz="900">
              <a:solidFill>
                <a:schemeClr val="dk1"/>
              </a:solidFill>
              <a:latin typeface="Dosis"/>
              <a:ea typeface="Dosis"/>
              <a:cs typeface="Dosis"/>
              <a:sym typeface="Dosis"/>
            </a:endParaRPr>
          </a:p>
          <a:p>
            <a:pPr indent="-285750" lvl="0" marL="457200" rtl="0" algn="l">
              <a:lnSpc>
                <a:spcPct val="156000"/>
              </a:lnSpc>
              <a:spcBef>
                <a:spcPts val="0"/>
              </a:spcBef>
              <a:spcAft>
                <a:spcPts val="0"/>
              </a:spcAft>
              <a:buClr>
                <a:schemeClr val="dk1"/>
              </a:buClr>
              <a:buSzPts val="900"/>
              <a:buFont typeface="Dosis"/>
              <a:buChar char="●"/>
            </a:pPr>
            <a:r>
              <a:rPr lang="en" sz="900">
                <a:solidFill>
                  <a:schemeClr val="dk1"/>
                </a:solidFill>
                <a:latin typeface="Dosis"/>
                <a:ea typeface="Dosis"/>
                <a:cs typeface="Dosis"/>
                <a:sym typeface="Dosis"/>
              </a:rPr>
              <a:t>Loading of the image</a:t>
            </a:r>
            <a:endParaRPr sz="900">
              <a:solidFill>
                <a:schemeClr val="dk1"/>
              </a:solidFill>
              <a:latin typeface="Dosis"/>
              <a:ea typeface="Dosis"/>
              <a:cs typeface="Dosis"/>
              <a:sym typeface="Dosis"/>
            </a:endParaRPr>
          </a:p>
          <a:p>
            <a:pPr indent="-285750" lvl="0" marL="457200" rtl="0" algn="l">
              <a:lnSpc>
                <a:spcPct val="156000"/>
              </a:lnSpc>
              <a:spcBef>
                <a:spcPts val="0"/>
              </a:spcBef>
              <a:spcAft>
                <a:spcPts val="0"/>
              </a:spcAft>
              <a:buClr>
                <a:schemeClr val="dk1"/>
              </a:buClr>
              <a:buSzPts val="900"/>
              <a:buFont typeface="Dosis"/>
              <a:buChar char="●"/>
            </a:pPr>
            <a:r>
              <a:rPr lang="en" sz="900">
                <a:solidFill>
                  <a:schemeClr val="dk1"/>
                </a:solidFill>
                <a:latin typeface="Dosis"/>
                <a:ea typeface="Dosis"/>
                <a:cs typeface="Dosis"/>
                <a:sym typeface="Dosis"/>
              </a:rPr>
              <a:t>Construction of a kernel and  convolution with the image. (Gaussian  filter)</a:t>
            </a:r>
            <a:endParaRPr sz="900">
              <a:solidFill>
                <a:schemeClr val="dk1"/>
              </a:solidFill>
              <a:latin typeface="Dosis"/>
              <a:ea typeface="Dosis"/>
              <a:cs typeface="Dosis"/>
              <a:sym typeface="Dosis"/>
            </a:endParaRPr>
          </a:p>
          <a:p>
            <a:pPr indent="-285750" lvl="0" marL="457200" rtl="0" algn="l">
              <a:lnSpc>
                <a:spcPct val="156000"/>
              </a:lnSpc>
              <a:spcBef>
                <a:spcPts val="0"/>
              </a:spcBef>
              <a:spcAft>
                <a:spcPts val="0"/>
              </a:spcAft>
              <a:buClr>
                <a:schemeClr val="dk1"/>
              </a:buClr>
              <a:buSzPts val="900"/>
              <a:buFont typeface="Dosis"/>
              <a:buChar char="●"/>
            </a:pPr>
            <a:r>
              <a:rPr lang="en" sz="900">
                <a:solidFill>
                  <a:schemeClr val="dk1"/>
                </a:solidFill>
                <a:latin typeface="Dosis"/>
                <a:ea typeface="Dosis"/>
                <a:cs typeface="Dosis"/>
                <a:sym typeface="Dosis"/>
              </a:rPr>
              <a:t>Computation of gradient and its magnitude.(Sobel operator)</a:t>
            </a:r>
            <a:endParaRPr sz="900">
              <a:solidFill>
                <a:schemeClr val="dk1"/>
              </a:solidFill>
              <a:latin typeface="Dosis"/>
              <a:ea typeface="Dosis"/>
              <a:cs typeface="Dosis"/>
              <a:sym typeface="Dosis"/>
            </a:endParaRPr>
          </a:p>
          <a:p>
            <a:pPr indent="-285750" lvl="0" marL="457200" rtl="0" algn="l">
              <a:lnSpc>
                <a:spcPct val="156000"/>
              </a:lnSpc>
              <a:spcBef>
                <a:spcPts val="0"/>
              </a:spcBef>
              <a:spcAft>
                <a:spcPts val="0"/>
              </a:spcAft>
              <a:buClr>
                <a:schemeClr val="dk1"/>
              </a:buClr>
              <a:buSzPts val="900"/>
              <a:buFont typeface="Dosis"/>
              <a:buChar char="●"/>
            </a:pPr>
            <a:r>
              <a:rPr lang="en" sz="900">
                <a:solidFill>
                  <a:schemeClr val="dk1"/>
                </a:solidFill>
                <a:latin typeface="Dosis"/>
                <a:ea typeface="Dosis"/>
                <a:cs typeface="Dosis"/>
                <a:sym typeface="Dosis"/>
              </a:rPr>
              <a:t>Edge-thinning</a:t>
            </a:r>
            <a:endParaRPr sz="900">
              <a:solidFill>
                <a:schemeClr val="dk1"/>
              </a:solidFill>
              <a:latin typeface="Dosis"/>
              <a:ea typeface="Dosis"/>
              <a:cs typeface="Dosis"/>
              <a:sym typeface="Dosis"/>
            </a:endParaRPr>
          </a:p>
          <a:p>
            <a:pPr indent="-285750" lvl="0" marL="457200" rtl="0" algn="l">
              <a:lnSpc>
                <a:spcPct val="156000"/>
              </a:lnSpc>
              <a:spcBef>
                <a:spcPts val="0"/>
              </a:spcBef>
              <a:spcAft>
                <a:spcPts val="0"/>
              </a:spcAft>
              <a:buClr>
                <a:schemeClr val="dk1"/>
              </a:buClr>
              <a:buSzPts val="900"/>
              <a:buFont typeface="Dosis"/>
              <a:buChar char="●"/>
            </a:pPr>
            <a:r>
              <a:rPr lang="en" sz="900">
                <a:solidFill>
                  <a:schemeClr val="dk1"/>
                </a:solidFill>
                <a:latin typeface="Dosis"/>
                <a:ea typeface="Dosis"/>
                <a:cs typeface="Dosis"/>
                <a:sym typeface="Dosis"/>
              </a:rPr>
              <a:t>Removal of weak edges and edge tracking by hysteresis.</a:t>
            </a:r>
            <a:endParaRPr sz="900">
              <a:solidFill>
                <a:schemeClr val="dk1"/>
              </a:solidFill>
              <a:latin typeface="Dosis"/>
              <a:ea typeface="Dosis"/>
              <a:cs typeface="Dosis"/>
              <a:sym typeface="Dosis"/>
            </a:endParaRPr>
          </a:p>
          <a:p>
            <a:pPr indent="-285750" lvl="0" marL="457200" rtl="0" algn="l">
              <a:lnSpc>
                <a:spcPct val="156000"/>
              </a:lnSpc>
              <a:spcBef>
                <a:spcPts val="0"/>
              </a:spcBef>
              <a:spcAft>
                <a:spcPts val="0"/>
              </a:spcAft>
              <a:buClr>
                <a:schemeClr val="dk1"/>
              </a:buClr>
              <a:buSzPts val="900"/>
              <a:buFont typeface="Dosis"/>
              <a:buChar char="●"/>
            </a:pPr>
            <a:r>
              <a:rPr lang="en" sz="900">
                <a:solidFill>
                  <a:schemeClr val="dk1"/>
                </a:solidFill>
                <a:latin typeface="Dosis"/>
                <a:ea typeface="Dosis"/>
                <a:cs typeface="Dosis"/>
                <a:sym typeface="Dosis"/>
              </a:rPr>
              <a:t>Creating an image of the strong edges.</a:t>
            </a:r>
            <a:endParaRPr sz="900">
              <a:solidFill>
                <a:schemeClr val="dk1"/>
              </a:solidFill>
              <a:latin typeface="Dosis"/>
              <a:ea typeface="Dosis"/>
              <a:cs typeface="Dosis"/>
              <a:sym typeface="Dosis"/>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idx="1" type="body"/>
          </p:nvPr>
        </p:nvSpPr>
        <p:spPr>
          <a:xfrm>
            <a:off x="311700" y="292625"/>
            <a:ext cx="8520600" cy="42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descr="gradientx.bmp" id="78" name="Google Shape;78;p15"/>
          <p:cNvPicPr preferRelativeResize="0"/>
          <p:nvPr/>
        </p:nvPicPr>
        <p:blipFill>
          <a:blip r:embed="rId3">
            <a:alphaModFix/>
          </a:blip>
          <a:stretch>
            <a:fillRect/>
          </a:stretch>
        </p:blipFill>
        <p:spPr>
          <a:xfrm>
            <a:off x="5901500" y="258000"/>
            <a:ext cx="2233004" cy="2197900"/>
          </a:xfrm>
          <a:prstGeom prst="rect">
            <a:avLst/>
          </a:prstGeom>
          <a:noFill/>
          <a:ln>
            <a:noFill/>
          </a:ln>
        </p:spPr>
      </p:pic>
      <p:pic>
        <p:nvPicPr>
          <p:cNvPr descr="gradienty.bmp" id="79" name="Google Shape;79;p15"/>
          <p:cNvPicPr preferRelativeResize="0"/>
          <p:nvPr/>
        </p:nvPicPr>
        <p:blipFill>
          <a:blip r:embed="rId4">
            <a:alphaModFix/>
          </a:blip>
          <a:stretch>
            <a:fillRect/>
          </a:stretch>
        </p:blipFill>
        <p:spPr>
          <a:xfrm>
            <a:off x="848825" y="2575250"/>
            <a:ext cx="2274051" cy="2274051"/>
          </a:xfrm>
          <a:prstGeom prst="rect">
            <a:avLst/>
          </a:prstGeom>
          <a:noFill/>
          <a:ln>
            <a:noFill/>
          </a:ln>
        </p:spPr>
      </p:pic>
      <p:pic>
        <p:nvPicPr>
          <p:cNvPr descr="nonmax.bmp" id="80" name="Google Shape;80;p15"/>
          <p:cNvPicPr preferRelativeResize="0"/>
          <p:nvPr/>
        </p:nvPicPr>
        <p:blipFill>
          <a:blip r:embed="rId5">
            <a:alphaModFix/>
          </a:blip>
          <a:stretch>
            <a:fillRect/>
          </a:stretch>
        </p:blipFill>
        <p:spPr>
          <a:xfrm>
            <a:off x="3450625" y="2613350"/>
            <a:ext cx="2197850" cy="2197850"/>
          </a:xfrm>
          <a:prstGeom prst="rect">
            <a:avLst/>
          </a:prstGeom>
          <a:noFill/>
          <a:ln>
            <a:noFill/>
          </a:ln>
        </p:spPr>
      </p:pic>
      <p:pic>
        <p:nvPicPr>
          <p:cNvPr descr="lena512.bmp" id="81" name="Google Shape;81;p15"/>
          <p:cNvPicPr preferRelativeResize="0"/>
          <p:nvPr/>
        </p:nvPicPr>
        <p:blipFill rotWithShape="1">
          <a:blip r:embed="rId6">
            <a:alphaModFix/>
          </a:blip>
          <a:srcRect b="-3469" l="0" r="0" t="3469"/>
          <a:stretch/>
        </p:blipFill>
        <p:spPr>
          <a:xfrm>
            <a:off x="848825" y="258025"/>
            <a:ext cx="2274051" cy="2274051"/>
          </a:xfrm>
          <a:prstGeom prst="rect">
            <a:avLst/>
          </a:prstGeom>
          <a:noFill/>
          <a:ln>
            <a:noFill/>
          </a:ln>
        </p:spPr>
      </p:pic>
      <p:pic>
        <p:nvPicPr>
          <p:cNvPr descr="smooth(2.0).bmp" id="82" name="Google Shape;82;p15"/>
          <p:cNvPicPr preferRelativeResize="0"/>
          <p:nvPr/>
        </p:nvPicPr>
        <p:blipFill>
          <a:blip r:embed="rId7">
            <a:alphaModFix/>
          </a:blip>
          <a:stretch>
            <a:fillRect/>
          </a:stretch>
        </p:blipFill>
        <p:spPr>
          <a:xfrm>
            <a:off x="3408913" y="258025"/>
            <a:ext cx="2197850" cy="2197850"/>
          </a:xfrm>
          <a:prstGeom prst="rect">
            <a:avLst/>
          </a:prstGeom>
          <a:noFill/>
          <a:ln>
            <a:noFill/>
          </a:ln>
        </p:spPr>
      </p:pic>
      <p:pic>
        <p:nvPicPr>
          <p:cNvPr descr="hysterisis/Outparallel.jpg" id="83" name="Google Shape;83;p15"/>
          <p:cNvPicPr preferRelativeResize="0"/>
          <p:nvPr/>
        </p:nvPicPr>
        <p:blipFill>
          <a:blip r:embed="rId8">
            <a:alphaModFix/>
          </a:blip>
          <a:stretch>
            <a:fillRect/>
          </a:stretch>
        </p:blipFill>
        <p:spPr>
          <a:xfrm>
            <a:off x="5941350" y="2651413"/>
            <a:ext cx="2197850" cy="219787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135475"/>
            <a:ext cx="8520600" cy="5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Dosis"/>
                <a:ea typeface="Dosis"/>
                <a:cs typeface="Dosis"/>
                <a:sym typeface="Dosis"/>
              </a:rPr>
              <a:t>Scope of Parallelization	</a:t>
            </a:r>
            <a:endParaRPr>
              <a:latin typeface="Dosis"/>
              <a:ea typeface="Dosis"/>
              <a:cs typeface="Dosis"/>
              <a:sym typeface="Dosis"/>
            </a:endParaRPr>
          </a:p>
        </p:txBody>
      </p:sp>
      <p:sp>
        <p:nvSpPr>
          <p:cNvPr id="89" name="Google Shape;89;p16"/>
          <p:cNvSpPr txBox="1"/>
          <p:nvPr>
            <p:ph idx="1" type="body"/>
          </p:nvPr>
        </p:nvSpPr>
        <p:spPr>
          <a:xfrm>
            <a:off x="311700" y="652675"/>
            <a:ext cx="8520600" cy="431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Dosis"/>
                <a:ea typeface="Dosis"/>
                <a:cs typeface="Dosis"/>
                <a:sym typeface="Dosis"/>
              </a:rPr>
              <a:t>1. Reading / Writing into the bmp file is a serial process.</a:t>
            </a:r>
            <a:endParaRPr sz="1200">
              <a:solidFill>
                <a:schemeClr val="dk1"/>
              </a:solidFill>
              <a:latin typeface="Dosis"/>
              <a:ea typeface="Dosis"/>
              <a:cs typeface="Dosis"/>
              <a:sym typeface="Dosis"/>
            </a:endParaRPr>
          </a:p>
          <a:p>
            <a:pPr indent="0" lvl="0" marL="0" rtl="0" algn="l">
              <a:spcBef>
                <a:spcPts val="1600"/>
              </a:spcBef>
              <a:spcAft>
                <a:spcPts val="0"/>
              </a:spcAft>
              <a:buNone/>
            </a:pPr>
            <a:r>
              <a:rPr lang="en" sz="1200">
                <a:solidFill>
                  <a:schemeClr val="dk1"/>
                </a:solidFill>
                <a:latin typeface="Dosis"/>
                <a:ea typeface="Dosis"/>
                <a:cs typeface="Dosis"/>
                <a:sym typeface="Dosis"/>
              </a:rPr>
              <a:t>2. Construction of Kernel is a serial process since there are data dependencies. However the convolution process is highly parallelizable. Each of the threads gets a few rows of pixels to convolve with the kernel. There are no data dependencies in convolution. Thus smoothening consists of a serial and a parallel portions. </a:t>
            </a:r>
            <a:endParaRPr sz="1200">
              <a:solidFill>
                <a:schemeClr val="dk1"/>
              </a:solidFill>
              <a:latin typeface="Dosis"/>
              <a:ea typeface="Dosis"/>
              <a:cs typeface="Dosis"/>
              <a:sym typeface="Dosis"/>
            </a:endParaRPr>
          </a:p>
          <a:p>
            <a:pPr indent="0" lvl="0" marL="0" rtl="0" algn="l">
              <a:spcBef>
                <a:spcPts val="1600"/>
              </a:spcBef>
              <a:spcAft>
                <a:spcPts val="0"/>
              </a:spcAft>
              <a:buNone/>
            </a:pPr>
            <a:r>
              <a:rPr lang="en" sz="1200">
                <a:solidFill>
                  <a:schemeClr val="dk1"/>
                </a:solidFill>
                <a:latin typeface="Dosis"/>
                <a:ea typeface="Dosis"/>
                <a:cs typeface="Dosis"/>
                <a:sym typeface="Dosis"/>
              </a:rPr>
              <a:t>3. Computation of gradient is a fairly parallelizable process since the calculation of gradient for each pixel is independent of the calculation of values of other pixels. Thus each thread gets a set of rows of pixels for which it has to compute the gradient by considering 3 pixels at a time. The computation of magnitude is similarly parallelizable.</a:t>
            </a:r>
            <a:endParaRPr sz="1200">
              <a:solidFill>
                <a:schemeClr val="dk1"/>
              </a:solidFill>
              <a:latin typeface="Dosis"/>
              <a:ea typeface="Dosis"/>
              <a:cs typeface="Dosis"/>
              <a:sym typeface="Dosis"/>
            </a:endParaRPr>
          </a:p>
          <a:p>
            <a:pPr indent="0" lvl="0" marL="0" rtl="0" algn="l">
              <a:spcBef>
                <a:spcPts val="1600"/>
              </a:spcBef>
              <a:spcAft>
                <a:spcPts val="0"/>
              </a:spcAft>
              <a:buNone/>
            </a:pPr>
            <a:r>
              <a:rPr lang="en" sz="1200">
                <a:solidFill>
                  <a:schemeClr val="dk1"/>
                </a:solidFill>
                <a:latin typeface="Dosis"/>
                <a:ea typeface="Dosis"/>
                <a:cs typeface="Dosis"/>
                <a:sym typeface="Dosis"/>
              </a:rPr>
              <a:t>4. Non-maximal suppression process is parallelizable since it considers eight of the neighbouring pixels at a time and find out whether the given pixel is maximum within its neighbours. If the given pixel is maximum among its neighbours, it is included in the edge set else it is set to the colour black. The inclusion and exclusion of each pixel is independent of that of other pixels. Again, each thread gets a set of rows of pixels to work upon.</a:t>
            </a:r>
            <a:endParaRPr sz="1200">
              <a:solidFill>
                <a:schemeClr val="dk1"/>
              </a:solidFill>
              <a:latin typeface="Dosis"/>
              <a:ea typeface="Dosis"/>
              <a:cs typeface="Dosis"/>
              <a:sym typeface="Dosis"/>
            </a:endParaRPr>
          </a:p>
          <a:p>
            <a:pPr indent="0" lvl="0" marL="0" rtl="0" algn="l">
              <a:spcBef>
                <a:spcPts val="1600"/>
              </a:spcBef>
              <a:spcAft>
                <a:spcPts val="0"/>
              </a:spcAft>
              <a:buNone/>
            </a:pPr>
            <a:r>
              <a:rPr lang="en" sz="1200">
                <a:solidFill>
                  <a:schemeClr val="dk1"/>
                </a:solidFill>
                <a:latin typeface="Dosis"/>
                <a:ea typeface="Dosis"/>
                <a:cs typeface="Dosis"/>
                <a:sym typeface="Dosis"/>
              </a:rPr>
              <a:t>5. The edge-tracking process by hysteresis simply compares the value of each pixel with a threshold maximum brightness and a threshold minimum brightness and decides whether a pixel has to be included or not. Since this task is fairly straight-forward, creation of threads merely increases the overhead. Hence we have kept this portion serial.</a:t>
            </a:r>
            <a:endParaRPr sz="1200">
              <a:solidFill>
                <a:schemeClr val="dk1"/>
              </a:solidFill>
              <a:latin typeface="Dosis"/>
              <a:ea typeface="Dosis"/>
              <a:cs typeface="Dosis"/>
              <a:sym typeface="Dosis"/>
            </a:endParaRPr>
          </a:p>
          <a:p>
            <a:pPr indent="0" lvl="0" marL="0" rtl="0" algn="l">
              <a:spcBef>
                <a:spcPts val="1600"/>
              </a:spcBef>
              <a:spcAft>
                <a:spcPts val="0"/>
              </a:spcAft>
              <a:buNone/>
            </a:pPr>
            <a:r>
              <a:t/>
            </a:r>
            <a:endParaRPr sz="1200">
              <a:latin typeface="Dosis"/>
              <a:ea typeface="Dosis"/>
              <a:cs typeface="Dosis"/>
              <a:sym typeface="Dosis"/>
            </a:endParaRPr>
          </a:p>
          <a:p>
            <a:pPr indent="0" lvl="0" marL="0" rtl="0" algn="l">
              <a:spcBef>
                <a:spcPts val="1600"/>
              </a:spcBef>
              <a:spcAft>
                <a:spcPts val="1600"/>
              </a:spcAft>
              <a:buNone/>
            </a:pPr>
            <a:r>
              <a:t/>
            </a:r>
            <a:endParaRPr sz="1200">
              <a:latin typeface="Dosis"/>
              <a:ea typeface="Dosis"/>
              <a:cs typeface="Dosis"/>
              <a:sym typeface="Dosi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197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Convolution:</a:t>
            </a:r>
            <a:endParaRPr sz="2400"/>
          </a:p>
        </p:txBody>
      </p:sp>
      <p:pic>
        <p:nvPicPr>
          <p:cNvPr id="95" name="Google Shape;95;p17"/>
          <p:cNvPicPr preferRelativeResize="0"/>
          <p:nvPr/>
        </p:nvPicPr>
        <p:blipFill rotWithShape="1">
          <a:blip r:embed="rId3">
            <a:alphaModFix/>
          </a:blip>
          <a:srcRect b="4311" l="5604" r="6959" t="8421"/>
          <a:stretch/>
        </p:blipFill>
        <p:spPr>
          <a:xfrm>
            <a:off x="2318525" y="1114550"/>
            <a:ext cx="4400651" cy="3128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208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Calculation of Gradient:</a:t>
            </a:r>
            <a:endParaRPr sz="2400"/>
          </a:p>
          <a:p>
            <a:pPr indent="0" lvl="0" marL="0" rtl="0" algn="l">
              <a:spcBef>
                <a:spcPts val="0"/>
              </a:spcBef>
              <a:spcAft>
                <a:spcPts val="0"/>
              </a:spcAft>
              <a:buNone/>
            </a:pPr>
            <a:r>
              <a:t/>
            </a:r>
            <a:endParaRPr/>
          </a:p>
        </p:txBody>
      </p:sp>
      <p:pic>
        <p:nvPicPr>
          <p:cNvPr id="101" name="Google Shape;101;p18"/>
          <p:cNvPicPr preferRelativeResize="0"/>
          <p:nvPr/>
        </p:nvPicPr>
        <p:blipFill rotWithShape="1">
          <a:blip r:embed="rId3">
            <a:alphaModFix/>
          </a:blip>
          <a:srcRect b="3874" l="5013" r="7344" t="8857"/>
          <a:stretch/>
        </p:blipFill>
        <p:spPr>
          <a:xfrm>
            <a:off x="2496713" y="1181775"/>
            <a:ext cx="4150575" cy="3230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208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Non-Maximal Suppression:</a:t>
            </a:r>
            <a:endParaRPr sz="2400"/>
          </a:p>
        </p:txBody>
      </p:sp>
      <p:pic>
        <p:nvPicPr>
          <p:cNvPr id="107" name="Google Shape;107;p19"/>
          <p:cNvPicPr preferRelativeResize="0"/>
          <p:nvPr/>
        </p:nvPicPr>
        <p:blipFill rotWithShape="1">
          <a:blip r:embed="rId3">
            <a:alphaModFix/>
          </a:blip>
          <a:srcRect b="3515" l="6286" r="6277" t="6806"/>
          <a:stretch/>
        </p:blipFill>
        <p:spPr>
          <a:xfrm>
            <a:off x="2550175" y="1215550"/>
            <a:ext cx="4043650" cy="3106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315150"/>
            <a:ext cx="8520600" cy="5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Total Speedup:</a:t>
            </a:r>
            <a:endParaRPr sz="2400"/>
          </a:p>
        </p:txBody>
      </p:sp>
      <p:pic>
        <p:nvPicPr>
          <p:cNvPr id="113" name="Google Shape;113;p20"/>
          <p:cNvPicPr preferRelativeResize="0"/>
          <p:nvPr/>
        </p:nvPicPr>
        <p:blipFill rotWithShape="1">
          <a:blip r:embed="rId3">
            <a:alphaModFix/>
          </a:blip>
          <a:srcRect b="3990" l="4820" r="6557" t="14899"/>
          <a:stretch/>
        </p:blipFill>
        <p:spPr>
          <a:xfrm>
            <a:off x="2501100" y="1170525"/>
            <a:ext cx="4141800" cy="2967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585250" y="116100"/>
            <a:ext cx="8247000" cy="5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Dosis"/>
                <a:ea typeface="Dosis"/>
                <a:cs typeface="Dosis"/>
                <a:sym typeface="Dosis"/>
              </a:rPr>
              <a:t>Scheduling:</a:t>
            </a:r>
            <a:endParaRPr sz="2400">
              <a:latin typeface="Dosis"/>
              <a:ea typeface="Dosis"/>
              <a:cs typeface="Dosis"/>
              <a:sym typeface="Dosis"/>
            </a:endParaRPr>
          </a:p>
          <a:p>
            <a:pPr indent="0" lvl="0" marL="0" rtl="0" algn="l">
              <a:spcBef>
                <a:spcPts val="0"/>
              </a:spcBef>
              <a:spcAft>
                <a:spcPts val="0"/>
              </a:spcAft>
              <a:buNone/>
            </a:pPr>
            <a:r>
              <a:t/>
            </a:r>
            <a:endParaRPr>
              <a:latin typeface="Dosis"/>
              <a:ea typeface="Dosis"/>
              <a:cs typeface="Dosis"/>
              <a:sym typeface="Dosis"/>
            </a:endParaRPr>
          </a:p>
        </p:txBody>
      </p:sp>
      <p:graphicFrame>
        <p:nvGraphicFramePr>
          <p:cNvPr id="119" name="Google Shape;119;p21"/>
          <p:cNvGraphicFramePr/>
          <p:nvPr/>
        </p:nvGraphicFramePr>
        <p:xfrm>
          <a:off x="952500" y="3044650"/>
          <a:ext cx="3000000" cy="3000000"/>
        </p:xfrm>
        <a:graphic>
          <a:graphicData uri="http://schemas.openxmlformats.org/drawingml/2006/table">
            <a:tbl>
              <a:tblPr>
                <a:noFill/>
                <a:tableStyleId>{82EE5CF5-8488-472F-914B-E3F7A571A94C}</a:tableStyleId>
              </a:tblPr>
              <a:tblGrid>
                <a:gridCol w="1809750"/>
                <a:gridCol w="1809750"/>
                <a:gridCol w="1809750"/>
                <a:gridCol w="1809750"/>
              </a:tblGrid>
              <a:tr h="363975">
                <a:tc>
                  <a:txBody>
                    <a:bodyPr/>
                    <a:lstStyle/>
                    <a:p>
                      <a:pPr indent="0" lvl="0" marL="0" rtl="0" algn="r">
                        <a:lnSpc>
                          <a:spcPct val="115000"/>
                        </a:lnSpc>
                        <a:spcBef>
                          <a:spcPts val="0"/>
                        </a:spcBef>
                        <a:spcAft>
                          <a:spcPts val="0"/>
                        </a:spcAft>
                        <a:buNone/>
                      </a:pPr>
                      <a:r>
                        <a:rPr b="1" lang="en" sz="1000">
                          <a:solidFill>
                            <a:schemeClr val="dk1"/>
                          </a:solidFill>
                          <a:latin typeface="Dosis"/>
                          <a:ea typeface="Dosis"/>
                          <a:cs typeface="Dosis"/>
                          <a:sym typeface="Dosis"/>
                        </a:rPr>
                        <a:t>Schedule</a:t>
                      </a:r>
                      <a:endParaRPr b="1" sz="1000">
                        <a:solidFill>
                          <a:schemeClr val="dk1"/>
                        </a:solidFill>
                        <a:latin typeface="Dosis"/>
                        <a:ea typeface="Dosis"/>
                        <a:cs typeface="Dosis"/>
                        <a:sym typeface="Dosis"/>
                      </a:endParaRPr>
                    </a:p>
                  </a:txBody>
                  <a:tcPr marT="19050" marB="19050" marR="28575" marL="28575" anchor="b"/>
                </a:tc>
                <a:tc>
                  <a:txBody>
                    <a:bodyPr/>
                    <a:lstStyle/>
                    <a:p>
                      <a:pPr indent="0" lvl="0" marL="0" rtl="0" algn="r">
                        <a:lnSpc>
                          <a:spcPct val="115000"/>
                        </a:lnSpc>
                        <a:spcBef>
                          <a:spcPts val="0"/>
                        </a:spcBef>
                        <a:spcAft>
                          <a:spcPts val="0"/>
                        </a:spcAft>
                        <a:buNone/>
                      </a:pPr>
                      <a:r>
                        <a:rPr b="1" lang="en" sz="1000">
                          <a:solidFill>
                            <a:schemeClr val="dk1"/>
                          </a:solidFill>
                          <a:latin typeface="Dosis"/>
                          <a:ea typeface="Dosis"/>
                          <a:cs typeface="Dosis"/>
                          <a:sym typeface="Dosis"/>
                        </a:rPr>
                        <a:t>n=2</a:t>
                      </a:r>
                      <a:endParaRPr b="1" sz="1000">
                        <a:solidFill>
                          <a:schemeClr val="dk1"/>
                        </a:solidFill>
                        <a:latin typeface="Dosis"/>
                        <a:ea typeface="Dosis"/>
                        <a:cs typeface="Dosis"/>
                        <a:sym typeface="Dosis"/>
                      </a:endParaRPr>
                    </a:p>
                  </a:txBody>
                  <a:tcPr marT="19050" marB="19050" marR="28575" marL="28575" anchor="b"/>
                </a:tc>
                <a:tc>
                  <a:txBody>
                    <a:bodyPr/>
                    <a:lstStyle/>
                    <a:p>
                      <a:pPr indent="0" lvl="0" marL="0" rtl="0" algn="r">
                        <a:lnSpc>
                          <a:spcPct val="115000"/>
                        </a:lnSpc>
                        <a:spcBef>
                          <a:spcPts val="0"/>
                        </a:spcBef>
                        <a:spcAft>
                          <a:spcPts val="0"/>
                        </a:spcAft>
                        <a:buNone/>
                      </a:pPr>
                      <a:r>
                        <a:rPr b="1" lang="en" sz="1000">
                          <a:solidFill>
                            <a:schemeClr val="dk1"/>
                          </a:solidFill>
                          <a:latin typeface="Dosis"/>
                          <a:ea typeface="Dosis"/>
                          <a:cs typeface="Dosis"/>
                          <a:sym typeface="Dosis"/>
                        </a:rPr>
                        <a:t>n=4</a:t>
                      </a:r>
                      <a:endParaRPr b="1" sz="1000">
                        <a:solidFill>
                          <a:schemeClr val="dk1"/>
                        </a:solidFill>
                        <a:latin typeface="Dosis"/>
                        <a:ea typeface="Dosis"/>
                        <a:cs typeface="Dosis"/>
                        <a:sym typeface="Dosis"/>
                      </a:endParaRPr>
                    </a:p>
                  </a:txBody>
                  <a:tcPr marT="19050" marB="19050" marR="28575" marL="28575" anchor="b"/>
                </a:tc>
                <a:tc>
                  <a:txBody>
                    <a:bodyPr/>
                    <a:lstStyle/>
                    <a:p>
                      <a:pPr indent="0" lvl="0" marL="0" rtl="0" algn="r">
                        <a:lnSpc>
                          <a:spcPct val="115000"/>
                        </a:lnSpc>
                        <a:spcBef>
                          <a:spcPts val="0"/>
                        </a:spcBef>
                        <a:spcAft>
                          <a:spcPts val="0"/>
                        </a:spcAft>
                        <a:buNone/>
                      </a:pPr>
                      <a:r>
                        <a:rPr b="1" lang="en" sz="1000">
                          <a:solidFill>
                            <a:schemeClr val="dk1"/>
                          </a:solidFill>
                          <a:latin typeface="Dosis"/>
                          <a:ea typeface="Dosis"/>
                          <a:cs typeface="Dosis"/>
                          <a:sym typeface="Dosis"/>
                        </a:rPr>
                        <a:t>n=8</a:t>
                      </a:r>
                      <a:endParaRPr b="1" sz="1000">
                        <a:solidFill>
                          <a:schemeClr val="dk1"/>
                        </a:solidFill>
                        <a:latin typeface="Dosis"/>
                        <a:ea typeface="Dosis"/>
                        <a:cs typeface="Dosis"/>
                        <a:sym typeface="Dosis"/>
                      </a:endParaRPr>
                    </a:p>
                  </a:txBody>
                  <a:tcPr marT="19050" marB="19050" marR="28575" marL="28575" anchor="b"/>
                </a:tc>
              </a:tr>
              <a:tr h="363975">
                <a:tc>
                  <a:txBody>
                    <a:bodyPr/>
                    <a:lstStyle/>
                    <a:p>
                      <a:pPr indent="0" lvl="0" marL="0" rtl="0" algn="r">
                        <a:lnSpc>
                          <a:spcPct val="115000"/>
                        </a:lnSpc>
                        <a:spcBef>
                          <a:spcPts val="0"/>
                        </a:spcBef>
                        <a:spcAft>
                          <a:spcPts val="0"/>
                        </a:spcAft>
                        <a:buNone/>
                      </a:pPr>
                      <a:r>
                        <a:rPr lang="en" sz="1000">
                          <a:solidFill>
                            <a:schemeClr val="dk1"/>
                          </a:solidFill>
                          <a:latin typeface="Dosis"/>
                          <a:ea typeface="Dosis"/>
                          <a:cs typeface="Dosis"/>
                          <a:sym typeface="Dosis"/>
                        </a:rPr>
                        <a:t>Static</a:t>
                      </a:r>
                      <a:endParaRPr sz="1000">
                        <a:solidFill>
                          <a:schemeClr val="dk1"/>
                        </a:solidFill>
                        <a:latin typeface="Dosis"/>
                        <a:ea typeface="Dosis"/>
                        <a:cs typeface="Dosis"/>
                        <a:sym typeface="Dosis"/>
                      </a:endParaRPr>
                    </a:p>
                  </a:txBody>
                  <a:tcPr marT="19050" marB="19050" marR="28575" marL="28575" anchor="b"/>
                </a:tc>
                <a:tc>
                  <a:txBody>
                    <a:bodyPr/>
                    <a:lstStyle/>
                    <a:p>
                      <a:pPr indent="0" lvl="0" marL="0" rtl="0" algn="r">
                        <a:lnSpc>
                          <a:spcPct val="115000"/>
                        </a:lnSpc>
                        <a:spcBef>
                          <a:spcPts val="0"/>
                        </a:spcBef>
                        <a:spcAft>
                          <a:spcPts val="0"/>
                        </a:spcAft>
                        <a:buNone/>
                      </a:pPr>
                      <a:r>
                        <a:rPr lang="en" sz="1000">
                          <a:solidFill>
                            <a:schemeClr val="dk1"/>
                          </a:solidFill>
                          <a:latin typeface="Dosis"/>
                          <a:ea typeface="Dosis"/>
                          <a:cs typeface="Dosis"/>
                          <a:sym typeface="Dosis"/>
                        </a:rPr>
                        <a:t>0.016776</a:t>
                      </a:r>
                      <a:endParaRPr sz="1000">
                        <a:solidFill>
                          <a:schemeClr val="dk1"/>
                        </a:solidFill>
                        <a:latin typeface="Dosis"/>
                        <a:ea typeface="Dosis"/>
                        <a:cs typeface="Dosis"/>
                        <a:sym typeface="Dosis"/>
                      </a:endParaRPr>
                    </a:p>
                  </a:txBody>
                  <a:tcPr marT="19050" marB="19050" marR="28575" marL="28575" anchor="b"/>
                </a:tc>
                <a:tc>
                  <a:txBody>
                    <a:bodyPr/>
                    <a:lstStyle/>
                    <a:p>
                      <a:pPr indent="0" lvl="0" marL="0" rtl="0" algn="r">
                        <a:lnSpc>
                          <a:spcPct val="115000"/>
                        </a:lnSpc>
                        <a:spcBef>
                          <a:spcPts val="0"/>
                        </a:spcBef>
                        <a:spcAft>
                          <a:spcPts val="0"/>
                        </a:spcAft>
                        <a:buNone/>
                      </a:pPr>
                      <a:r>
                        <a:rPr lang="en" sz="1000">
                          <a:solidFill>
                            <a:schemeClr val="dk1"/>
                          </a:solidFill>
                          <a:latin typeface="Dosis"/>
                          <a:ea typeface="Dosis"/>
                          <a:cs typeface="Dosis"/>
                          <a:sym typeface="Dosis"/>
                        </a:rPr>
                        <a:t>0.009229</a:t>
                      </a:r>
                      <a:endParaRPr sz="1000">
                        <a:solidFill>
                          <a:schemeClr val="dk1"/>
                        </a:solidFill>
                        <a:latin typeface="Dosis"/>
                        <a:ea typeface="Dosis"/>
                        <a:cs typeface="Dosis"/>
                        <a:sym typeface="Dosis"/>
                      </a:endParaRPr>
                    </a:p>
                  </a:txBody>
                  <a:tcPr marT="19050" marB="19050" marR="28575" marL="28575" anchor="b"/>
                </a:tc>
                <a:tc>
                  <a:txBody>
                    <a:bodyPr/>
                    <a:lstStyle/>
                    <a:p>
                      <a:pPr indent="0" lvl="0" marL="0" rtl="0" algn="r">
                        <a:lnSpc>
                          <a:spcPct val="115000"/>
                        </a:lnSpc>
                        <a:spcBef>
                          <a:spcPts val="0"/>
                        </a:spcBef>
                        <a:spcAft>
                          <a:spcPts val="0"/>
                        </a:spcAft>
                        <a:buNone/>
                      </a:pPr>
                      <a:r>
                        <a:rPr lang="en" sz="1000">
                          <a:solidFill>
                            <a:schemeClr val="dk1"/>
                          </a:solidFill>
                          <a:latin typeface="Dosis"/>
                          <a:ea typeface="Dosis"/>
                          <a:cs typeface="Dosis"/>
                          <a:sym typeface="Dosis"/>
                        </a:rPr>
                        <a:t>0.005279</a:t>
                      </a:r>
                      <a:endParaRPr sz="1000">
                        <a:solidFill>
                          <a:schemeClr val="dk1"/>
                        </a:solidFill>
                        <a:latin typeface="Dosis"/>
                        <a:ea typeface="Dosis"/>
                        <a:cs typeface="Dosis"/>
                        <a:sym typeface="Dosis"/>
                      </a:endParaRPr>
                    </a:p>
                  </a:txBody>
                  <a:tcPr marT="19050" marB="19050" marR="28575" marL="28575" anchor="b"/>
                </a:tc>
              </a:tr>
              <a:tr h="363975">
                <a:tc>
                  <a:txBody>
                    <a:bodyPr/>
                    <a:lstStyle/>
                    <a:p>
                      <a:pPr indent="0" lvl="0" marL="0" rtl="0" algn="r">
                        <a:lnSpc>
                          <a:spcPct val="115000"/>
                        </a:lnSpc>
                        <a:spcBef>
                          <a:spcPts val="0"/>
                        </a:spcBef>
                        <a:spcAft>
                          <a:spcPts val="0"/>
                        </a:spcAft>
                        <a:buNone/>
                      </a:pPr>
                      <a:r>
                        <a:rPr lang="en" sz="1000">
                          <a:solidFill>
                            <a:schemeClr val="dk1"/>
                          </a:solidFill>
                          <a:latin typeface="Dosis"/>
                          <a:ea typeface="Dosis"/>
                          <a:cs typeface="Dosis"/>
                          <a:sym typeface="Dosis"/>
                        </a:rPr>
                        <a:t>Dynamic</a:t>
                      </a:r>
                      <a:endParaRPr sz="1000">
                        <a:solidFill>
                          <a:schemeClr val="dk1"/>
                        </a:solidFill>
                        <a:latin typeface="Dosis"/>
                        <a:ea typeface="Dosis"/>
                        <a:cs typeface="Dosis"/>
                        <a:sym typeface="Dosis"/>
                      </a:endParaRPr>
                    </a:p>
                  </a:txBody>
                  <a:tcPr marT="19050" marB="19050" marR="28575" marL="28575" anchor="b"/>
                </a:tc>
                <a:tc>
                  <a:txBody>
                    <a:bodyPr/>
                    <a:lstStyle/>
                    <a:p>
                      <a:pPr indent="0" lvl="0" marL="0" rtl="0" algn="r">
                        <a:lnSpc>
                          <a:spcPct val="115000"/>
                        </a:lnSpc>
                        <a:spcBef>
                          <a:spcPts val="0"/>
                        </a:spcBef>
                        <a:spcAft>
                          <a:spcPts val="0"/>
                        </a:spcAft>
                        <a:buNone/>
                      </a:pPr>
                      <a:r>
                        <a:rPr lang="en" sz="1000">
                          <a:solidFill>
                            <a:schemeClr val="dk1"/>
                          </a:solidFill>
                          <a:latin typeface="Dosis"/>
                          <a:ea typeface="Dosis"/>
                          <a:cs typeface="Dosis"/>
                          <a:sym typeface="Dosis"/>
                        </a:rPr>
                        <a:t>0.017663</a:t>
                      </a:r>
                      <a:endParaRPr sz="1000">
                        <a:solidFill>
                          <a:schemeClr val="dk1"/>
                        </a:solidFill>
                        <a:latin typeface="Dosis"/>
                        <a:ea typeface="Dosis"/>
                        <a:cs typeface="Dosis"/>
                        <a:sym typeface="Dosis"/>
                      </a:endParaRPr>
                    </a:p>
                  </a:txBody>
                  <a:tcPr marT="19050" marB="19050" marR="28575" marL="28575" anchor="b"/>
                </a:tc>
                <a:tc>
                  <a:txBody>
                    <a:bodyPr/>
                    <a:lstStyle/>
                    <a:p>
                      <a:pPr indent="0" lvl="0" marL="0" rtl="0" algn="r">
                        <a:lnSpc>
                          <a:spcPct val="115000"/>
                        </a:lnSpc>
                        <a:spcBef>
                          <a:spcPts val="0"/>
                        </a:spcBef>
                        <a:spcAft>
                          <a:spcPts val="0"/>
                        </a:spcAft>
                        <a:buNone/>
                      </a:pPr>
                      <a:r>
                        <a:rPr lang="en" sz="1000">
                          <a:solidFill>
                            <a:schemeClr val="dk1"/>
                          </a:solidFill>
                          <a:latin typeface="Dosis"/>
                          <a:ea typeface="Dosis"/>
                          <a:cs typeface="Dosis"/>
                          <a:sym typeface="Dosis"/>
                        </a:rPr>
                        <a:t>0.009657</a:t>
                      </a:r>
                      <a:endParaRPr sz="1000">
                        <a:solidFill>
                          <a:schemeClr val="dk1"/>
                        </a:solidFill>
                        <a:latin typeface="Dosis"/>
                        <a:ea typeface="Dosis"/>
                        <a:cs typeface="Dosis"/>
                        <a:sym typeface="Dosis"/>
                      </a:endParaRPr>
                    </a:p>
                  </a:txBody>
                  <a:tcPr marT="19050" marB="19050" marR="28575" marL="28575" anchor="b"/>
                </a:tc>
                <a:tc>
                  <a:txBody>
                    <a:bodyPr/>
                    <a:lstStyle/>
                    <a:p>
                      <a:pPr indent="0" lvl="0" marL="0" rtl="0" algn="r">
                        <a:lnSpc>
                          <a:spcPct val="115000"/>
                        </a:lnSpc>
                        <a:spcBef>
                          <a:spcPts val="0"/>
                        </a:spcBef>
                        <a:spcAft>
                          <a:spcPts val="0"/>
                        </a:spcAft>
                        <a:buNone/>
                      </a:pPr>
                      <a:r>
                        <a:rPr lang="en" sz="1000">
                          <a:solidFill>
                            <a:schemeClr val="dk1"/>
                          </a:solidFill>
                          <a:latin typeface="Dosis"/>
                          <a:ea typeface="Dosis"/>
                          <a:cs typeface="Dosis"/>
                          <a:sym typeface="Dosis"/>
                        </a:rPr>
                        <a:t>0.005527</a:t>
                      </a:r>
                      <a:endParaRPr sz="1000">
                        <a:solidFill>
                          <a:schemeClr val="dk1"/>
                        </a:solidFill>
                        <a:latin typeface="Dosis"/>
                        <a:ea typeface="Dosis"/>
                        <a:cs typeface="Dosis"/>
                        <a:sym typeface="Dosis"/>
                      </a:endParaRPr>
                    </a:p>
                  </a:txBody>
                  <a:tcPr marT="19050" marB="19050" marR="28575" marL="28575" anchor="b"/>
                </a:tc>
              </a:tr>
              <a:tr h="363975">
                <a:tc>
                  <a:txBody>
                    <a:bodyPr/>
                    <a:lstStyle/>
                    <a:p>
                      <a:pPr indent="0" lvl="0" marL="0" rtl="0" algn="r">
                        <a:lnSpc>
                          <a:spcPct val="115000"/>
                        </a:lnSpc>
                        <a:spcBef>
                          <a:spcPts val="0"/>
                        </a:spcBef>
                        <a:spcAft>
                          <a:spcPts val="0"/>
                        </a:spcAft>
                        <a:buNone/>
                      </a:pPr>
                      <a:r>
                        <a:rPr lang="en" sz="1000">
                          <a:solidFill>
                            <a:schemeClr val="dk1"/>
                          </a:solidFill>
                          <a:latin typeface="Dosis"/>
                          <a:ea typeface="Dosis"/>
                          <a:cs typeface="Dosis"/>
                          <a:sym typeface="Dosis"/>
                        </a:rPr>
                        <a:t>Guided</a:t>
                      </a:r>
                      <a:endParaRPr sz="1000">
                        <a:solidFill>
                          <a:schemeClr val="dk1"/>
                        </a:solidFill>
                        <a:latin typeface="Dosis"/>
                        <a:ea typeface="Dosis"/>
                        <a:cs typeface="Dosis"/>
                        <a:sym typeface="Dosis"/>
                      </a:endParaRPr>
                    </a:p>
                  </a:txBody>
                  <a:tcPr marT="19050" marB="19050" marR="28575" marL="28575" anchor="b"/>
                </a:tc>
                <a:tc>
                  <a:txBody>
                    <a:bodyPr/>
                    <a:lstStyle/>
                    <a:p>
                      <a:pPr indent="0" lvl="0" marL="0" rtl="0" algn="r">
                        <a:lnSpc>
                          <a:spcPct val="115000"/>
                        </a:lnSpc>
                        <a:spcBef>
                          <a:spcPts val="0"/>
                        </a:spcBef>
                        <a:spcAft>
                          <a:spcPts val="0"/>
                        </a:spcAft>
                        <a:buNone/>
                      </a:pPr>
                      <a:r>
                        <a:rPr lang="en" sz="1000">
                          <a:solidFill>
                            <a:schemeClr val="dk1"/>
                          </a:solidFill>
                          <a:latin typeface="Dosis"/>
                          <a:ea typeface="Dosis"/>
                          <a:cs typeface="Dosis"/>
                          <a:sym typeface="Dosis"/>
                        </a:rPr>
                        <a:t>0.016925</a:t>
                      </a:r>
                      <a:endParaRPr sz="1000">
                        <a:solidFill>
                          <a:schemeClr val="dk1"/>
                        </a:solidFill>
                        <a:latin typeface="Dosis"/>
                        <a:ea typeface="Dosis"/>
                        <a:cs typeface="Dosis"/>
                        <a:sym typeface="Dosis"/>
                      </a:endParaRPr>
                    </a:p>
                  </a:txBody>
                  <a:tcPr marT="19050" marB="19050" marR="28575" marL="28575" anchor="b"/>
                </a:tc>
                <a:tc>
                  <a:txBody>
                    <a:bodyPr/>
                    <a:lstStyle/>
                    <a:p>
                      <a:pPr indent="0" lvl="0" marL="0" rtl="0" algn="r">
                        <a:lnSpc>
                          <a:spcPct val="115000"/>
                        </a:lnSpc>
                        <a:spcBef>
                          <a:spcPts val="0"/>
                        </a:spcBef>
                        <a:spcAft>
                          <a:spcPts val="0"/>
                        </a:spcAft>
                        <a:buNone/>
                      </a:pPr>
                      <a:r>
                        <a:rPr lang="en" sz="1000">
                          <a:solidFill>
                            <a:schemeClr val="dk1"/>
                          </a:solidFill>
                          <a:latin typeface="Dosis"/>
                          <a:ea typeface="Dosis"/>
                          <a:cs typeface="Dosis"/>
                          <a:sym typeface="Dosis"/>
                        </a:rPr>
                        <a:t>0.009200</a:t>
                      </a:r>
                      <a:endParaRPr sz="1000">
                        <a:solidFill>
                          <a:schemeClr val="dk1"/>
                        </a:solidFill>
                        <a:latin typeface="Dosis"/>
                        <a:ea typeface="Dosis"/>
                        <a:cs typeface="Dosis"/>
                        <a:sym typeface="Dosis"/>
                      </a:endParaRPr>
                    </a:p>
                  </a:txBody>
                  <a:tcPr marT="19050" marB="19050" marR="28575" marL="28575" anchor="b"/>
                </a:tc>
                <a:tc>
                  <a:txBody>
                    <a:bodyPr/>
                    <a:lstStyle/>
                    <a:p>
                      <a:pPr indent="0" lvl="0" marL="0" rtl="0" algn="r">
                        <a:lnSpc>
                          <a:spcPct val="115000"/>
                        </a:lnSpc>
                        <a:spcBef>
                          <a:spcPts val="0"/>
                        </a:spcBef>
                        <a:spcAft>
                          <a:spcPts val="0"/>
                        </a:spcAft>
                        <a:buNone/>
                      </a:pPr>
                      <a:r>
                        <a:rPr lang="en" sz="1000">
                          <a:solidFill>
                            <a:schemeClr val="dk1"/>
                          </a:solidFill>
                          <a:latin typeface="Dosis"/>
                          <a:ea typeface="Dosis"/>
                          <a:cs typeface="Dosis"/>
                          <a:sym typeface="Dosis"/>
                        </a:rPr>
                        <a:t>0.005260</a:t>
                      </a:r>
                      <a:endParaRPr sz="1000">
                        <a:solidFill>
                          <a:schemeClr val="dk1"/>
                        </a:solidFill>
                        <a:latin typeface="Dosis"/>
                        <a:ea typeface="Dosis"/>
                        <a:cs typeface="Dosis"/>
                        <a:sym typeface="Dosis"/>
                      </a:endParaRPr>
                    </a:p>
                  </a:txBody>
                  <a:tcPr marT="19050" marB="19050" marR="28575" marL="28575" anchor="b"/>
                </a:tc>
              </a:tr>
            </a:tbl>
          </a:graphicData>
        </a:graphic>
      </p:graphicFrame>
      <p:sp>
        <p:nvSpPr>
          <p:cNvPr id="120" name="Google Shape;120;p21"/>
          <p:cNvSpPr txBox="1"/>
          <p:nvPr/>
        </p:nvSpPr>
        <p:spPr>
          <a:xfrm>
            <a:off x="635100" y="656100"/>
            <a:ext cx="7606200" cy="224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highlight>
                  <a:schemeClr val="lt1"/>
                </a:highlight>
                <a:latin typeface="Dosis"/>
                <a:ea typeface="Dosis"/>
                <a:cs typeface="Dosis"/>
                <a:sym typeface="Dosis"/>
              </a:rPr>
              <a:t>The basic idea of scheduling is to keep the cores busy as much as possible by giving almost equal work to all the cores as this would maximize parallelism and improve the efficiency.</a:t>
            </a:r>
            <a:endParaRPr sz="1200">
              <a:solidFill>
                <a:schemeClr val="dk1"/>
              </a:solidFill>
              <a:highlight>
                <a:schemeClr val="lt1"/>
              </a:highlight>
              <a:latin typeface="Dosis"/>
              <a:ea typeface="Dosis"/>
              <a:cs typeface="Dosis"/>
              <a:sym typeface="Dosis"/>
            </a:endParaRPr>
          </a:p>
          <a:p>
            <a:pPr indent="0" lvl="0" marL="0" rtl="0" algn="l">
              <a:lnSpc>
                <a:spcPct val="115000"/>
              </a:lnSpc>
              <a:spcBef>
                <a:spcPts val="0"/>
              </a:spcBef>
              <a:spcAft>
                <a:spcPts val="0"/>
              </a:spcAft>
              <a:buNone/>
            </a:pPr>
            <a:r>
              <a:rPr lang="en" sz="1200">
                <a:solidFill>
                  <a:schemeClr val="dk1"/>
                </a:solidFill>
                <a:highlight>
                  <a:schemeClr val="lt1"/>
                </a:highlight>
                <a:latin typeface="Dosis"/>
                <a:ea typeface="Dosis"/>
                <a:cs typeface="Dosis"/>
                <a:sym typeface="Dosis"/>
              </a:rPr>
              <a:t>The time taken for each procedure shows that guided scheduling works better than static and dynamic scheduling. This is because of the fact that the guided scheduling is characterized by the fewest number of synchronizations and the work-load is most efficiently balanced among the cores , starting with bigger chunk size and gradually decreasing it. We observed that dynamic takes more time because each thread has to take chunk-size amount of iterations from the work queue . Thus there is a lot of overhead due to context switching, locking of the resources and synchronization. Static scheduling is the better than dynamic to avoid memory conflicts since better cache efficiency is ensured although it has poor load balancing, also most of the dividing work is done during compile time itself.</a:t>
            </a:r>
            <a:endParaRPr sz="1200">
              <a:solidFill>
                <a:schemeClr val="dk1"/>
              </a:solidFill>
              <a:highlight>
                <a:schemeClr val="lt1"/>
              </a:highlight>
              <a:latin typeface="Dosis"/>
              <a:ea typeface="Dosis"/>
              <a:cs typeface="Dosis"/>
              <a:sym typeface="Dosis"/>
            </a:endParaRPr>
          </a:p>
          <a:p>
            <a:pPr indent="0" lvl="0" marL="0" rtl="0" algn="l">
              <a:spcBef>
                <a:spcPts val="0"/>
              </a:spcBef>
              <a:spcAft>
                <a:spcPts val="0"/>
              </a:spcAft>
              <a:buNone/>
            </a:pPr>
            <a:r>
              <a:rPr lang="en" sz="1200">
                <a:solidFill>
                  <a:schemeClr val="dk1"/>
                </a:solidFill>
                <a:highlight>
                  <a:schemeClr val="lt1"/>
                </a:highlight>
                <a:latin typeface="Dosis"/>
                <a:ea typeface="Dosis"/>
                <a:cs typeface="Dosis"/>
                <a:sym typeface="Dosis"/>
              </a:rPr>
              <a:t>The values for time taken in Non-Maximal Suppression for image of size 512x512 and a chunk size of 8 :</a:t>
            </a:r>
            <a:endParaRPr sz="1200">
              <a:solidFill>
                <a:schemeClr val="dk1"/>
              </a:solidFill>
              <a:highlight>
                <a:schemeClr val="lt1"/>
              </a:highlight>
              <a:latin typeface="Dosis"/>
              <a:ea typeface="Dosis"/>
              <a:cs typeface="Dosis"/>
              <a:sym typeface="Dosis"/>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