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899" cy="3645899"/>
          </a:xfrm>
          <a:prstGeom prst="rect">
            <a:avLst/>
          </a:prstGeom>
          <a:solidFill>
            <a:srgbClr val="28AB7D"/>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399" cy="1584300"/>
          </a:xfrm>
          <a:prstGeom prst="rect">
            <a:avLst/>
          </a:prstGeom>
        </p:spPr>
        <p:txBody>
          <a:bodyPr anchorCtr="0" anchor="ctr" bIns="91425" lIns="91425" rIns="91425"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399" cy="701399"/>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rgbClr val="28AB7D"/>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599" cy="1610100"/>
          </a:xfrm>
          <a:prstGeom prst="rect">
            <a:avLst/>
          </a:prstGeom>
        </p:spPr>
        <p:txBody>
          <a:bodyPr anchorCtr="0" anchor="b" bIns="91425" lIns="91425" rIns="91425"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28AB7D"/>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199"/>
          </a:xfrm>
          <a:prstGeom prst="rect">
            <a:avLst/>
          </a:prstGeom>
        </p:spPr>
        <p:txBody>
          <a:bodyPr anchorCtr="0" anchor="ctr" bIns="91425" lIns="91425" rIns="91425"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rgbClr val="28AB7D"/>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rgbClr val="28AB7D"/>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199" cy="1683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599" cy="626100"/>
          </a:xfrm>
          <a:prstGeom prst="rect">
            <a:avLst/>
          </a:prstGeom>
          <a:noFill/>
          <a:ln cap="flat" cmpd="sng" w="9525">
            <a:solidFill>
              <a:srgbClr val="28AB7D"/>
            </a:solidFill>
            <a:prstDash val="solid"/>
            <a:round/>
            <a:headEnd len="med" w="med" type="none"/>
            <a:tailEnd len="med" w="med" type="none"/>
          </a:ln>
        </p:spPr>
        <p:txBody>
          <a:bodyPr anchorCtr="0" anchor="t" bIns="91425" lIns="91425" rIns="91425" tIns="91425"/>
          <a:lstStyle>
            <a:lvl1pPr lvl="0">
              <a:spcBef>
                <a:spcPts val="0"/>
              </a:spcBef>
              <a:buClr>
                <a:srgbClr val="28AB7D"/>
              </a:buClr>
              <a:buSzPct val="100000"/>
              <a:buFont typeface="Playfair Display"/>
              <a:buNone/>
              <a:defRPr b="1" sz="3200">
                <a:solidFill>
                  <a:srgbClr val="28AB7D"/>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627200"/>
            <a:ext cx="2951399" cy="1584300"/>
          </a:xfrm>
          <a:prstGeom prst="rect">
            <a:avLst/>
          </a:prstGeom>
        </p:spPr>
        <p:txBody>
          <a:bodyPr anchorCtr="0" anchor="ctr" bIns="91425" lIns="91425" rIns="91425" tIns="91425">
            <a:noAutofit/>
          </a:bodyPr>
          <a:lstStyle/>
          <a:p>
            <a:pPr lvl="0">
              <a:spcBef>
                <a:spcPts val="0"/>
              </a:spcBef>
              <a:buNone/>
            </a:pPr>
            <a:r>
              <a:rPr lang="en" sz="2600"/>
              <a:t>Music Recommendation ChatBot</a:t>
            </a:r>
          </a:p>
        </p:txBody>
      </p:sp>
      <p:sp>
        <p:nvSpPr>
          <p:cNvPr id="60" name="Shape 60"/>
          <p:cNvSpPr txBox="1"/>
          <p:nvPr>
            <p:ph idx="1" type="subTitle"/>
          </p:nvPr>
        </p:nvSpPr>
        <p:spPr>
          <a:xfrm>
            <a:off x="3096362" y="3266930"/>
            <a:ext cx="2951399" cy="701399"/>
          </a:xfrm>
          <a:prstGeom prst="rect">
            <a:avLst/>
          </a:prstGeom>
        </p:spPr>
        <p:txBody>
          <a:bodyPr anchorCtr="0" anchor="b" bIns="91425" lIns="91425" rIns="91425" tIns="91425">
            <a:noAutofit/>
          </a:bodyPr>
          <a:lstStyle/>
          <a:p>
            <a:pPr lvl="0">
              <a:spcBef>
                <a:spcPts val="0"/>
              </a:spcBef>
              <a:buNone/>
            </a:pPr>
            <a:r>
              <a:rPr lang="en"/>
              <a:t>By Team 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91350"/>
            <a:ext cx="8520599" cy="6261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66" name="Shape 6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a:t>The music recommendation chatbot is assistant that helps you find songs that are similar to taste of the user. </a:t>
            </a:r>
          </a:p>
          <a:p>
            <a:pPr lvl="0">
              <a:spcBef>
                <a:spcPts val="0"/>
              </a:spcBef>
              <a:buNone/>
            </a:pPr>
            <a:r>
              <a:rPr lang="en"/>
              <a:t>The songs are recommended according to artist, genres, songs and also mood.</a:t>
            </a:r>
          </a:p>
          <a:p>
            <a:pPr lvl="0">
              <a:spcBef>
                <a:spcPts val="0"/>
              </a:spcBef>
              <a:buNone/>
            </a:pPr>
            <a:r>
              <a:rPr lang="en"/>
              <a:t>The chatbot helps the user with his fuzzy queries when the user is not sure as to what he wants to listen or simply wants to know about songs similar to his likes.</a:t>
            </a:r>
          </a:p>
          <a:p>
            <a:pPr lvl="0">
              <a:spcBef>
                <a:spcPts val="0"/>
              </a:spcBef>
              <a:buNone/>
            </a:pPr>
            <a:r>
              <a:rPr lang="en"/>
              <a:t>The chatbot helps in these areas giving the user an easy access and constantly learning from his feedback.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509550" y="1423875"/>
            <a:ext cx="8124900" cy="1798199"/>
          </a:xfrm>
          <a:prstGeom prst="rect">
            <a:avLst/>
          </a:prstGeom>
        </p:spPr>
        <p:txBody>
          <a:bodyPr anchorCtr="0" anchor="ctr" bIns="91425" lIns="91425" rIns="91425" tIns="91425">
            <a:noAutofit/>
          </a:bodyPr>
          <a:lstStyle/>
          <a:p>
            <a:pPr lvl="0">
              <a:spcBef>
                <a:spcPts val="0"/>
              </a:spcBef>
              <a:buNone/>
            </a:pPr>
            <a:r>
              <a:rPr lang="en"/>
              <a:t>Segments of the Problem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265500" y="1107950"/>
            <a:ext cx="4045199" cy="1683600"/>
          </a:xfrm>
          <a:prstGeom prst="rect">
            <a:avLst/>
          </a:prstGeom>
        </p:spPr>
        <p:txBody>
          <a:bodyPr anchorCtr="0" anchor="b" bIns="91425" lIns="91425" rIns="91425" tIns="91425">
            <a:noAutofit/>
          </a:bodyPr>
          <a:lstStyle/>
          <a:p>
            <a:pPr lvl="0">
              <a:spcBef>
                <a:spcPts val="0"/>
              </a:spcBef>
              <a:buNone/>
            </a:pPr>
            <a:r>
              <a:rPr lang="en"/>
              <a:t>Initial</a:t>
            </a:r>
          </a:p>
          <a:p>
            <a:pPr lvl="0">
              <a:spcBef>
                <a:spcPts val="0"/>
              </a:spcBef>
              <a:buNone/>
            </a:pPr>
            <a:r>
              <a:rPr lang="en"/>
              <a:t>Suggestions</a:t>
            </a:r>
          </a:p>
        </p:txBody>
      </p:sp>
      <p:sp>
        <p:nvSpPr>
          <p:cNvPr id="77" name="Shape 77"/>
          <p:cNvSpPr txBox="1"/>
          <p:nvPr>
            <p:ph idx="1" type="subTitle"/>
          </p:nvPr>
        </p:nvSpPr>
        <p:spPr>
          <a:xfrm>
            <a:off x="265500" y="2845200"/>
            <a:ext cx="4045199" cy="1345500"/>
          </a:xfrm>
          <a:prstGeom prst="rect">
            <a:avLst/>
          </a:prstGeom>
        </p:spPr>
        <p:txBody>
          <a:bodyPr anchorCtr="0" anchor="t" bIns="91425" lIns="91425" rIns="91425" tIns="91425">
            <a:noAutofit/>
          </a:bodyPr>
          <a:lstStyle/>
          <a:p>
            <a:pPr lvl="0">
              <a:spcBef>
                <a:spcPts val="0"/>
              </a:spcBef>
              <a:buNone/>
            </a:pPr>
            <a:r>
              <a:rPr lang="en"/>
              <a:t>Initial Setup and Recommendations</a:t>
            </a:r>
          </a:p>
          <a:p>
            <a:pPr lvl="0">
              <a:spcBef>
                <a:spcPts val="0"/>
              </a:spcBef>
              <a:buNone/>
            </a:pPr>
            <a:r>
              <a:t/>
            </a:r>
            <a:endParaRPr/>
          </a:p>
        </p:txBody>
      </p:sp>
      <p:sp>
        <p:nvSpPr>
          <p:cNvPr id="78" name="Shape 78"/>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rtl="0">
              <a:spcBef>
                <a:spcPts val="0"/>
              </a:spcBef>
              <a:spcAft>
                <a:spcPts val="800"/>
              </a:spcAft>
              <a:buNone/>
            </a:pPr>
            <a:r>
              <a:rPr lang="en" sz="2400"/>
              <a:t>Initial Step: Import Playlist from the system </a:t>
            </a:r>
          </a:p>
          <a:p>
            <a:pPr lvl="0" rtl="0">
              <a:spcBef>
                <a:spcPts val="0"/>
              </a:spcBef>
              <a:spcAft>
                <a:spcPts val="800"/>
              </a:spcAft>
              <a:buNone/>
            </a:pPr>
            <a:r>
              <a:rPr lang="en" sz="2400"/>
              <a:t>Initial Suggestions: Based on playlist, New and popular release.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265500" y="1107950"/>
            <a:ext cx="4045200" cy="1683600"/>
          </a:xfrm>
          <a:prstGeom prst="rect">
            <a:avLst/>
          </a:prstGeom>
        </p:spPr>
        <p:txBody>
          <a:bodyPr anchorCtr="0" anchor="b" bIns="91425" lIns="91425" rIns="91425" tIns="91425">
            <a:noAutofit/>
          </a:bodyPr>
          <a:lstStyle/>
          <a:p>
            <a:pPr lvl="0" rtl="0">
              <a:spcBef>
                <a:spcPts val="0"/>
              </a:spcBef>
              <a:buNone/>
            </a:pPr>
            <a:r>
              <a:rPr lang="en"/>
              <a:t>Artist/ Genre/ or New Release</a:t>
            </a:r>
          </a:p>
        </p:txBody>
      </p:sp>
      <p:sp>
        <p:nvSpPr>
          <p:cNvPr id="84" name="Shape 84"/>
          <p:cNvSpPr txBox="1"/>
          <p:nvPr>
            <p:ph idx="1" type="subTitle"/>
          </p:nvPr>
        </p:nvSpPr>
        <p:spPr>
          <a:xfrm>
            <a:off x="265500" y="2845200"/>
            <a:ext cx="4045200" cy="1345500"/>
          </a:xfrm>
          <a:prstGeom prst="rect">
            <a:avLst/>
          </a:prstGeom>
        </p:spPr>
        <p:txBody>
          <a:bodyPr anchorCtr="0" anchor="t" bIns="91425" lIns="91425" rIns="91425" tIns="91425">
            <a:noAutofit/>
          </a:bodyPr>
          <a:lstStyle/>
          <a:p>
            <a:pPr lvl="0" rtl="0">
              <a:spcBef>
                <a:spcPts val="0"/>
              </a:spcBef>
              <a:buNone/>
            </a:pPr>
            <a:r>
              <a:rPr lang="en"/>
              <a:t>Recommendations</a:t>
            </a:r>
          </a:p>
        </p:txBody>
      </p:sp>
      <p:sp>
        <p:nvSpPr>
          <p:cNvPr id="85" name="Shape 85"/>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spcAft>
                <a:spcPts val="800"/>
              </a:spcAft>
              <a:buNone/>
            </a:pPr>
            <a:r>
              <a:rPr lang="en" sz="2400"/>
              <a:t>The basic recommendations of the songs are done on the principles of item  to item collaboration. </a:t>
            </a:r>
          </a:p>
          <a:p>
            <a:pPr lvl="0" rtl="0">
              <a:spcBef>
                <a:spcPts val="0"/>
              </a:spcBef>
              <a:spcAft>
                <a:spcPts val="800"/>
              </a:spcAft>
              <a:buNone/>
            </a:pPr>
            <a:r>
              <a:rPr lang="en" sz="2400"/>
              <a:t>The user’s feedback for each song is further used for recommendation.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265500" y="1107950"/>
            <a:ext cx="4045200" cy="1683600"/>
          </a:xfrm>
          <a:prstGeom prst="rect">
            <a:avLst/>
          </a:prstGeom>
        </p:spPr>
        <p:txBody>
          <a:bodyPr anchorCtr="0" anchor="b" bIns="91425" lIns="91425" rIns="91425" tIns="91425">
            <a:noAutofit/>
          </a:bodyPr>
          <a:lstStyle/>
          <a:p>
            <a:pPr lvl="0">
              <a:spcBef>
                <a:spcPts val="0"/>
              </a:spcBef>
              <a:buNone/>
            </a:pPr>
            <a:r>
              <a:rPr lang="en"/>
              <a:t>Mood Based </a:t>
            </a:r>
          </a:p>
        </p:txBody>
      </p:sp>
      <p:sp>
        <p:nvSpPr>
          <p:cNvPr id="91" name="Shape 91"/>
          <p:cNvSpPr txBox="1"/>
          <p:nvPr>
            <p:ph idx="1" type="subTitle"/>
          </p:nvPr>
        </p:nvSpPr>
        <p:spPr>
          <a:xfrm>
            <a:off x="265500" y="2845200"/>
            <a:ext cx="4045200" cy="1345500"/>
          </a:xfrm>
          <a:prstGeom prst="rect">
            <a:avLst/>
          </a:prstGeom>
        </p:spPr>
        <p:txBody>
          <a:bodyPr anchorCtr="0" anchor="t" bIns="91425" lIns="91425" rIns="91425" tIns="91425">
            <a:noAutofit/>
          </a:bodyPr>
          <a:lstStyle/>
          <a:p>
            <a:pPr lvl="0">
              <a:spcBef>
                <a:spcPts val="0"/>
              </a:spcBef>
              <a:buNone/>
            </a:pPr>
            <a:r>
              <a:rPr lang="en"/>
              <a:t>Recommendations based on your mood</a:t>
            </a:r>
          </a:p>
        </p:txBody>
      </p:sp>
      <p:sp>
        <p:nvSpPr>
          <p:cNvPr id="92" name="Shape 92"/>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sz="2000"/>
              <a:t>The user may sometimes want to listen according to his mood.</a:t>
            </a:r>
          </a:p>
          <a:p>
            <a:pPr lvl="0">
              <a:spcBef>
                <a:spcPts val="0"/>
              </a:spcBef>
              <a:buNone/>
            </a:pPr>
            <a:r>
              <a:rPr lang="en" sz="2000"/>
              <a:t>He can then ask the chatbot to recommend. </a:t>
            </a:r>
          </a:p>
          <a:p>
            <a:pPr lvl="0">
              <a:spcBef>
                <a:spcPts val="0"/>
              </a:spcBef>
              <a:buNone/>
            </a:pPr>
            <a:r>
              <a:rPr lang="en" sz="2000"/>
              <a:t>The chatbot initially sorts few genres to suit the mood and later use user’s rating and feedback for further recommendation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509550" y="1423875"/>
            <a:ext cx="8124900" cy="1798200"/>
          </a:xfrm>
          <a:prstGeom prst="rect">
            <a:avLst/>
          </a:prstGeom>
        </p:spPr>
        <p:txBody>
          <a:bodyPr anchorCtr="0" anchor="ctr" bIns="91425" lIns="91425" rIns="91425" tIns="91425">
            <a:noAutofit/>
          </a:bodyPr>
          <a:lstStyle/>
          <a:p>
            <a:pPr lvl="0" rtl="0">
              <a:spcBef>
                <a:spcPts val="0"/>
              </a:spcBef>
              <a:buNone/>
            </a:pPr>
            <a:r>
              <a:rPr lang="en"/>
              <a:t>Methods Used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4294967295" type="title"/>
          </p:nvPr>
        </p:nvSpPr>
        <p:spPr>
          <a:xfrm>
            <a:off x="311700" y="391350"/>
            <a:ext cx="8520599" cy="626100"/>
          </a:xfrm>
          <a:prstGeom prst="rect">
            <a:avLst/>
          </a:prstGeom>
        </p:spPr>
        <p:txBody>
          <a:bodyPr anchorCtr="0" anchor="t" bIns="91425" lIns="91425" rIns="91425" tIns="91425">
            <a:noAutofit/>
          </a:bodyPr>
          <a:lstStyle/>
          <a:p>
            <a:pPr lvl="0">
              <a:spcBef>
                <a:spcPts val="0"/>
              </a:spcBef>
              <a:buNone/>
            </a:pPr>
            <a:r>
              <a:rPr lang="en"/>
              <a:t>Methods used in Recommendations</a:t>
            </a:r>
          </a:p>
        </p:txBody>
      </p:sp>
      <p:sp>
        <p:nvSpPr>
          <p:cNvPr id="103" name="Shape 103"/>
          <p:cNvSpPr txBox="1"/>
          <p:nvPr>
            <p:ph idx="4294967295" type="body"/>
          </p:nvPr>
        </p:nvSpPr>
        <p:spPr>
          <a:xfrm>
            <a:off x="311700" y="1152475"/>
            <a:ext cx="2536500" cy="589500"/>
          </a:xfrm>
          <a:prstGeom prst="rect">
            <a:avLst/>
          </a:prstGeom>
        </p:spPr>
        <p:txBody>
          <a:bodyPr anchorCtr="0" anchor="t" bIns="91425" lIns="91425" rIns="91425" tIns="91425">
            <a:noAutofit/>
          </a:bodyPr>
          <a:lstStyle/>
          <a:p>
            <a:pPr lvl="0">
              <a:spcBef>
                <a:spcPts val="0"/>
              </a:spcBef>
              <a:buNone/>
            </a:pPr>
            <a:r>
              <a:rPr b="1" lang="en" sz="2100"/>
              <a:t>Machine Learning</a:t>
            </a:r>
          </a:p>
          <a:p>
            <a:pPr lvl="0" rtl="0">
              <a:spcBef>
                <a:spcPts val="0"/>
              </a:spcBef>
              <a:buNone/>
            </a:pPr>
            <a:r>
              <a:t/>
            </a:r>
            <a:endParaRPr b="1" sz="2100"/>
          </a:p>
        </p:txBody>
      </p:sp>
      <p:sp>
        <p:nvSpPr>
          <p:cNvPr id="104" name="Shape 104"/>
          <p:cNvSpPr txBox="1"/>
          <p:nvPr>
            <p:ph idx="4294967295" type="body"/>
          </p:nvPr>
        </p:nvSpPr>
        <p:spPr>
          <a:xfrm>
            <a:off x="311700" y="1769575"/>
            <a:ext cx="3057000" cy="3022800"/>
          </a:xfrm>
          <a:prstGeom prst="rect">
            <a:avLst/>
          </a:prstGeom>
        </p:spPr>
        <p:txBody>
          <a:bodyPr anchorCtr="0" anchor="t" bIns="91425" lIns="91425" rIns="91425" tIns="91425">
            <a:noAutofit/>
          </a:bodyPr>
          <a:lstStyle/>
          <a:p>
            <a:pPr indent="0" lvl="0" marL="0" marR="0" rtl="0" algn="l">
              <a:lnSpc>
                <a:spcPct val="115000"/>
              </a:lnSpc>
              <a:spcBef>
                <a:spcPts val="1000"/>
              </a:spcBef>
              <a:spcAft>
                <a:spcPts val="0"/>
              </a:spcAft>
              <a:buNone/>
            </a:pPr>
            <a:r>
              <a:rPr lang="en" sz="1400"/>
              <a:t>Machine learning is used for all the basic recommendation of songs to the user. </a:t>
            </a:r>
          </a:p>
          <a:p>
            <a:pPr indent="0" lvl="0" marL="0" marR="0" rtl="0" algn="l">
              <a:lnSpc>
                <a:spcPct val="115000"/>
              </a:lnSpc>
              <a:spcBef>
                <a:spcPts val="1000"/>
              </a:spcBef>
              <a:spcAft>
                <a:spcPts val="0"/>
              </a:spcAft>
              <a:buNone/>
            </a:pPr>
            <a:r>
              <a:rPr lang="en" sz="1400"/>
              <a:t>The bot learns the type of songs a particular user likes based on many factors , computes similarity and recommends song similar to them.</a:t>
            </a:r>
          </a:p>
          <a:p>
            <a:pPr indent="0" lvl="0" marL="0" marR="0" rtl="0" algn="l">
              <a:lnSpc>
                <a:spcPct val="115000"/>
              </a:lnSpc>
              <a:spcBef>
                <a:spcPts val="1000"/>
              </a:spcBef>
              <a:spcAft>
                <a:spcPts val="0"/>
              </a:spcAft>
              <a:buNone/>
            </a:pPr>
            <a:r>
              <a:rPr lang="en" sz="1400"/>
              <a:t> The learning and constant improvement of the songs is a part of machine learning</a:t>
            </a:r>
            <a:r>
              <a:rPr lang="en" sz="1400">
                <a:solidFill>
                  <a:srgbClr val="000000"/>
                </a:solidFill>
              </a:rPr>
              <a:t>.</a:t>
            </a:r>
          </a:p>
        </p:txBody>
      </p:sp>
      <p:sp>
        <p:nvSpPr>
          <p:cNvPr id="105" name="Shape 105"/>
          <p:cNvSpPr txBox="1"/>
          <p:nvPr>
            <p:ph idx="4294967295" type="body"/>
          </p:nvPr>
        </p:nvSpPr>
        <p:spPr>
          <a:xfrm>
            <a:off x="3515350" y="1152475"/>
            <a:ext cx="2268300" cy="589500"/>
          </a:xfrm>
          <a:prstGeom prst="rect">
            <a:avLst/>
          </a:prstGeom>
        </p:spPr>
        <p:txBody>
          <a:bodyPr anchorCtr="0" anchor="t" bIns="91425" lIns="91425" rIns="91425" tIns="91425">
            <a:noAutofit/>
          </a:bodyPr>
          <a:lstStyle/>
          <a:p>
            <a:pPr lvl="0" rtl="0">
              <a:spcBef>
                <a:spcPts val="0"/>
              </a:spcBef>
              <a:buNone/>
            </a:pPr>
            <a:r>
              <a:rPr b="1" lang="en" sz="2100"/>
              <a:t>NLP</a:t>
            </a:r>
          </a:p>
        </p:txBody>
      </p:sp>
      <p:sp>
        <p:nvSpPr>
          <p:cNvPr id="106" name="Shape 106"/>
          <p:cNvSpPr txBox="1"/>
          <p:nvPr>
            <p:ph idx="4294967295" type="body"/>
          </p:nvPr>
        </p:nvSpPr>
        <p:spPr>
          <a:xfrm>
            <a:off x="3515350" y="1769575"/>
            <a:ext cx="2480700" cy="3022800"/>
          </a:xfrm>
          <a:prstGeom prst="rect">
            <a:avLst/>
          </a:prstGeom>
        </p:spPr>
        <p:txBody>
          <a:bodyPr anchorCtr="0" anchor="t" bIns="91425" lIns="91425" rIns="91425" tIns="91425">
            <a:noAutofit/>
          </a:bodyPr>
          <a:lstStyle/>
          <a:p>
            <a:pPr lvl="0">
              <a:lnSpc>
                <a:spcPct val="115000"/>
              </a:lnSpc>
              <a:spcBef>
                <a:spcPts val="1000"/>
              </a:spcBef>
              <a:spcAft>
                <a:spcPts val="0"/>
              </a:spcAft>
              <a:buNone/>
            </a:pPr>
            <a:r>
              <a:rPr lang="en" sz="1400"/>
              <a:t>The chatbot requires NLP to converse with the user.</a:t>
            </a:r>
          </a:p>
          <a:p>
            <a:pPr lvl="0">
              <a:lnSpc>
                <a:spcPct val="115000"/>
              </a:lnSpc>
              <a:spcBef>
                <a:spcPts val="1000"/>
              </a:spcBef>
              <a:spcAft>
                <a:spcPts val="0"/>
              </a:spcAft>
              <a:buNone/>
            </a:pPr>
            <a:r>
              <a:rPr lang="en" sz="1400"/>
              <a:t>The chatbot needs natural language understanding to detect the type of the query and respond accordingly.</a:t>
            </a:r>
          </a:p>
          <a:p>
            <a:pPr lvl="0">
              <a:lnSpc>
                <a:spcPct val="115000"/>
              </a:lnSpc>
              <a:spcBef>
                <a:spcPts val="1000"/>
              </a:spcBef>
              <a:spcAft>
                <a:spcPts val="0"/>
              </a:spcAft>
              <a:buNone/>
            </a:pPr>
            <a:r>
              <a:rPr lang="en" sz="1400"/>
              <a:t>The bot needs to extract direct information like artist, genre etc. to give quick and correct response.</a:t>
            </a:r>
          </a:p>
        </p:txBody>
      </p:sp>
      <p:sp>
        <p:nvSpPr>
          <p:cNvPr id="107" name="Shape 107"/>
          <p:cNvSpPr txBox="1"/>
          <p:nvPr>
            <p:ph idx="4294967295" type="body"/>
          </p:nvPr>
        </p:nvSpPr>
        <p:spPr>
          <a:xfrm>
            <a:off x="6142600" y="1769575"/>
            <a:ext cx="2689800" cy="3022800"/>
          </a:xfrm>
          <a:prstGeom prst="rect">
            <a:avLst/>
          </a:prstGeom>
        </p:spPr>
        <p:txBody>
          <a:bodyPr anchorCtr="0" anchor="t" bIns="91425" lIns="91425" rIns="91425" tIns="91425">
            <a:noAutofit/>
          </a:bodyPr>
          <a:lstStyle/>
          <a:p>
            <a:pPr lvl="0">
              <a:spcBef>
                <a:spcPts val="0"/>
              </a:spcBef>
              <a:buNone/>
            </a:pPr>
            <a:r>
              <a:rPr lang="en" sz="1400"/>
              <a:t>A user’s taste gradually evolves. This means suggesting him songs based upon all the  songs that he has listened so far will be wrong. </a:t>
            </a:r>
          </a:p>
          <a:p>
            <a:pPr lvl="0">
              <a:spcBef>
                <a:spcPts val="0"/>
              </a:spcBef>
              <a:buNone/>
            </a:pPr>
            <a:r>
              <a:rPr lang="en" sz="1400"/>
              <a:t>We introduce a discount factor like the one used in solving MDP to  give a higher weightage to the songs that the user has recently listened to than the songs he heard long ago.</a:t>
            </a:r>
          </a:p>
        </p:txBody>
      </p:sp>
      <p:sp>
        <p:nvSpPr>
          <p:cNvPr id="108" name="Shape 108"/>
          <p:cNvSpPr txBox="1"/>
          <p:nvPr/>
        </p:nvSpPr>
        <p:spPr>
          <a:xfrm>
            <a:off x="6142600" y="1196450"/>
            <a:ext cx="2748900" cy="4254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2100">
                <a:solidFill>
                  <a:schemeClr val="dk2"/>
                </a:solidFill>
                <a:latin typeface="Lato"/>
                <a:ea typeface="Lato"/>
                <a:cs typeface="Lato"/>
                <a:sym typeface="Lato"/>
              </a:rPr>
              <a:t>Discount Factor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509550" y="1423875"/>
            <a:ext cx="8124900" cy="1798200"/>
          </a:xfrm>
          <a:prstGeom prst="rect">
            <a:avLst/>
          </a:prstGeom>
        </p:spPr>
        <p:txBody>
          <a:bodyPr anchorCtr="0" anchor="ctr" bIns="91425" lIns="91425" rIns="91425" tIns="91425">
            <a:noAutofit/>
          </a:bodyPr>
          <a:lstStyle/>
          <a:p>
            <a:pPr lvl="0">
              <a:spcBef>
                <a:spcPts val="0"/>
              </a:spcBef>
              <a:buNone/>
            </a:pPr>
            <a:r>
              <a:rPr lang="en"/>
              <a:t>Thank You</a:t>
            </a: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