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  <p:embeddedFont>
      <p:font typeface="Source Sans Pro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0F96A4-5603-4176-8DB6-E84B78C28578}">
  <a:tblStyle styleId="{640F96A4-5603-4176-8DB6-E84B78C285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22" Type="http://schemas.openxmlformats.org/officeDocument/2006/relationships/font" Target="fonts/SourceSansPro-boldItalic.fntdata"/><Relationship Id="rId21" Type="http://schemas.openxmlformats.org/officeDocument/2006/relationships/font" Target="fonts/SourceSansPro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19" Type="http://schemas.openxmlformats.org/officeDocument/2006/relationships/font" Target="fonts/SourceSansPro-regular.fntdata"/><Relationship Id="rId18" Type="http://schemas.openxmlformats.org/officeDocument/2006/relationships/font" Target="fonts/Oswa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cfef232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cfef232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cecd1f2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cecd1f2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cecd1f2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cecd1f2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cfef23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cfef23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cfef232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cfef232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cfef232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cfef232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cfef232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cfef232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cfef232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cfef232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cfef232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cfef232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b="1"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Source Sans Pro"/>
              <a:buNone/>
              <a:defRPr sz="2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Char char="●"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○"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■"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Char char="●"/>
              <a:defRPr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○"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■"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ource Sans Pro"/>
              <a:buChar char="●"/>
              <a:defRPr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2.jpg"/><Relationship Id="rId5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Dynamics of </a:t>
            </a:r>
            <a:endParaRPr sz="4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Language Death</a:t>
            </a:r>
            <a:endParaRPr sz="4900"/>
          </a:p>
        </p:txBody>
      </p:sp>
      <p:graphicFrame>
        <p:nvGraphicFramePr>
          <p:cNvPr id="60" name="Google Shape;60;p13"/>
          <p:cNvGraphicFramePr/>
          <p:nvPr/>
        </p:nvGraphicFramePr>
        <p:xfrm>
          <a:off x="952500" y="317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{640F96A4-5603-4176-8DB6-E84B78C28578}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Roshani Narasimhan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201301104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Sai Sruthi Talluri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201301143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Khyati Mahajan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201301406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327700"/>
            <a:ext cx="85206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k=0.9, similar languages, so the fraction of population that is bilingual will increase and thus the fraction of population speaking only one language will decrease.</a:t>
            </a:r>
            <a:endParaRPr/>
          </a:p>
        </p:txBody>
      </p:sp>
      <p:pic>
        <p:nvPicPr>
          <p:cNvPr descr="Capture1.PNG"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025" y="1307750"/>
            <a:ext cx="4215100" cy="33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0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Less initial speakers, less status of language X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5213000" y="772800"/>
            <a:ext cx="3561600" cy="3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Initially, there are less speakers of language </a:t>
            </a:r>
            <a:r>
              <a:rPr i="1" lang="en"/>
              <a:t>X</a:t>
            </a:r>
            <a:r>
              <a:rPr lang="en"/>
              <a:t>. As the status of the language </a:t>
            </a:r>
            <a:r>
              <a:rPr i="1" lang="en"/>
              <a:t>Y</a:t>
            </a:r>
            <a:r>
              <a:rPr lang="en"/>
              <a:t> is more as compared to language </a:t>
            </a:r>
            <a:r>
              <a:rPr i="1" lang="en"/>
              <a:t>X</a:t>
            </a:r>
            <a:r>
              <a:rPr lang="en"/>
              <a:t>, speakers of </a:t>
            </a:r>
            <a:r>
              <a:rPr i="1" lang="en"/>
              <a:t>X</a:t>
            </a:r>
            <a:r>
              <a:rPr lang="en"/>
              <a:t> eventually migrate to language </a:t>
            </a:r>
            <a:r>
              <a:rPr i="1" lang="en"/>
              <a:t>Y</a:t>
            </a:r>
            <a:r>
              <a:rPr lang="en"/>
              <a:t>. Thus the fraction of population speaking </a:t>
            </a:r>
            <a:r>
              <a:rPr i="1" lang="en"/>
              <a:t>X</a:t>
            </a:r>
            <a:r>
              <a:rPr lang="en"/>
              <a:t> tends to 0 and the fraction of population speaking </a:t>
            </a:r>
            <a:r>
              <a:rPr i="1" lang="en"/>
              <a:t>Y</a:t>
            </a:r>
            <a:r>
              <a:rPr lang="en"/>
              <a:t> tends to 1. Here, </a:t>
            </a:r>
            <a:r>
              <a:rPr i="1" lang="en"/>
              <a:t>x</a:t>
            </a:r>
            <a:r>
              <a:rPr lang="en"/>
              <a:t> approaches the stable fixed point of </a:t>
            </a:r>
            <a:r>
              <a:rPr i="1" lang="en"/>
              <a:t>x = 0</a:t>
            </a:r>
            <a:r>
              <a:rPr lang="en"/>
              <a:t>.</a:t>
            </a:r>
            <a:endParaRPr/>
          </a:p>
        </p:txBody>
      </p:sp>
      <p:pic>
        <p:nvPicPr>
          <p:cNvPr descr="x_0.2_s_0.2.jpg"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72800"/>
            <a:ext cx="4758925" cy="394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1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More initial speakers, less status of language </a:t>
            </a:r>
            <a:r>
              <a:rPr i="1" lang="en"/>
              <a:t>X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5282825" y="1017725"/>
            <a:ext cx="3549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Initially, there are more speakers of language </a:t>
            </a:r>
            <a:r>
              <a:rPr i="1" lang="en">
                <a:solidFill>
                  <a:schemeClr val="dk1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. As the status of the language </a:t>
            </a:r>
            <a:r>
              <a:rPr i="1" lang="en">
                <a:solidFill>
                  <a:schemeClr val="dk1"/>
                </a:solidFill>
              </a:rPr>
              <a:t>Y</a:t>
            </a:r>
            <a:r>
              <a:rPr lang="en">
                <a:solidFill>
                  <a:schemeClr val="dk1"/>
                </a:solidFill>
              </a:rPr>
              <a:t> is more as compared to language </a:t>
            </a:r>
            <a:r>
              <a:rPr i="1" lang="en">
                <a:solidFill>
                  <a:schemeClr val="dk1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, speakers of </a:t>
            </a:r>
            <a:r>
              <a:rPr i="1" lang="en">
                <a:solidFill>
                  <a:schemeClr val="dk1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 gradually migrate to language </a:t>
            </a:r>
            <a:r>
              <a:rPr i="1" lang="en">
                <a:solidFill>
                  <a:schemeClr val="dk1"/>
                </a:solidFill>
              </a:rPr>
              <a:t>Y</a:t>
            </a:r>
            <a:r>
              <a:rPr lang="en">
                <a:solidFill>
                  <a:schemeClr val="dk1"/>
                </a:solidFill>
              </a:rPr>
              <a:t>. Thus the fraction of population speaking </a:t>
            </a:r>
            <a:r>
              <a:rPr i="1" lang="en">
                <a:solidFill>
                  <a:schemeClr val="dk1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 decreases and the fraction of population speaking </a:t>
            </a:r>
            <a:r>
              <a:rPr i="1" lang="en">
                <a:solidFill>
                  <a:schemeClr val="dk1"/>
                </a:solidFill>
              </a:rPr>
              <a:t>Y</a:t>
            </a:r>
            <a:r>
              <a:rPr lang="en">
                <a:solidFill>
                  <a:schemeClr val="dk1"/>
                </a:solidFill>
              </a:rPr>
              <a:t> increases. Thus </a:t>
            </a:r>
            <a:r>
              <a:rPr i="1" lang="en">
                <a:solidFill>
                  <a:schemeClr val="dk1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 approaches the unstable fixed point which lies between 0 and 1.</a:t>
            </a:r>
            <a:endParaRPr/>
          </a:p>
        </p:txBody>
      </p:sp>
      <p:pic>
        <p:nvPicPr>
          <p:cNvPr descr="x_0.8_s_0.2.jpg"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743325" cy="36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156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Less initial speakers, more status of language </a:t>
            </a:r>
            <a:r>
              <a:rPr i="1" lang="en"/>
              <a:t>X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5280400" y="823725"/>
            <a:ext cx="3552000" cy="3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>
                <a:solidFill>
                  <a:schemeClr val="dk1"/>
                </a:solidFill>
              </a:rPr>
              <a:t>nitially, there are less speakers of language </a:t>
            </a:r>
            <a:r>
              <a:rPr i="1" lang="en">
                <a:solidFill>
                  <a:schemeClr val="dk1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. As the status of the language </a:t>
            </a:r>
            <a:r>
              <a:rPr i="1" lang="en">
                <a:solidFill>
                  <a:schemeClr val="dk1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 is more as compared to language </a:t>
            </a:r>
            <a:r>
              <a:rPr i="1" lang="en">
                <a:solidFill>
                  <a:schemeClr val="dk1"/>
                </a:solidFill>
              </a:rPr>
              <a:t>Y</a:t>
            </a:r>
            <a:r>
              <a:rPr lang="en">
                <a:solidFill>
                  <a:schemeClr val="dk1"/>
                </a:solidFill>
              </a:rPr>
              <a:t>, speakers of </a:t>
            </a:r>
            <a:r>
              <a:rPr i="1" lang="en">
                <a:solidFill>
                  <a:schemeClr val="dk1"/>
                </a:solidFill>
              </a:rPr>
              <a:t>Y</a:t>
            </a:r>
            <a:r>
              <a:rPr lang="en">
                <a:solidFill>
                  <a:schemeClr val="dk1"/>
                </a:solidFill>
              </a:rPr>
              <a:t> gradually migrate to language </a:t>
            </a:r>
            <a:r>
              <a:rPr i="1" lang="en">
                <a:solidFill>
                  <a:schemeClr val="dk1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. Thus the fraction of population speaking </a:t>
            </a:r>
            <a:r>
              <a:rPr i="1" lang="en">
                <a:solidFill>
                  <a:schemeClr val="dk1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 increases and the fraction of population speaking </a:t>
            </a:r>
            <a:r>
              <a:rPr i="1" lang="en">
                <a:solidFill>
                  <a:schemeClr val="dk1"/>
                </a:solidFill>
              </a:rPr>
              <a:t>Y</a:t>
            </a:r>
            <a:r>
              <a:rPr lang="en">
                <a:solidFill>
                  <a:schemeClr val="dk1"/>
                </a:solidFill>
              </a:rPr>
              <a:t> decreases. Here , x approaches the unstable fixed point which lies between 0 and 1.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x_0.2_s_0.8.jpg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23625"/>
            <a:ext cx="4753575" cy="38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81550" y="445025"/>
            <a:ext cx="868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More initial speakers, more status of language </a:t>
            </a:r>
            <a:r>
              <a:rPr i="1" lang="en"/>
              <a:t>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5358625" y="1152475"/>
            <a:ext cx="34737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Initially, there are more speakers of language </a:t>
            </a:r>
            <a:r>
              <a:rPr i="1" lang="en">
                <a:solidFill>
                  <a:schemeClr val="dk1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. As the status of the language </a:t>
            </a:r>
            <a:r>
              <a:rPr i="1" lang="en">
                <a:solidFill>
                  <a:schemeClr val="dk1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 is more as compared to language </a:t>
            </a:r>
            <a:r>
              <a:rPr i="1" lang="en">
                <a:solidFill>
                  <a:schemeClr val="dk1"/>
                </a:solidFill>
              </a:rPr>
              <a:t>Y</a:t>
            </a:r>
            <a:r>
              <a:rPr lang="en">
                <a:solidFill>
                  <a:schemeClr val="dk1"/>
                </a:solidFill>
              </a:rPr>
              <a:t>, speakers of </a:t>
            </a:r>
            <a:r>
              <a:rPr i="1" lang="en">
                <a:solidFill>
                  <a:schemeClr val="dk1"/>
                </a:solidFill>
              </a:rPr>
              <a:t>Y</a:t>
            </a:r>
            <a:r>
              <a:rPr lang="en">
                <a:solidFill>
                  <a:schemeClr val="dk1"/>
                </a:solidFill>
              </a:rPr>
              <a:t> abruptly migrate to language </a:t>
            </a:r>
            <a:r>
              <a:rPr i="1" lang="en">
                <a:solidFill>
                  <a:schemeClr val="dk1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. Thus the fraction of population speaking </a:t>
            </a:r>
            <a:r>
              <a:rPr i="1" lang="en">
                <a:solidFill>
                  <a:schemeClr val="dk1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 tends to 1 and the fraction of population speaking </a:t>
            </a:r>
            <a:r>
              <a:rPr i="1" lang="en">
                <a:solidFill>
                  <a:schemeClr val="dk1"/>
                </a:solidFill>
              </a:rPr>
              <a:t>Y</a:t>
            </a:r>
            <a:r>
              <a:rPr lang="en">
                <a:solidFill>
                  <a:schemeClr val="dk1"/>
                </a:solidFill>
              </a:rPr>
              <a:t> tends to 0. Here, </a:t>
            </a:r>
            <a:r>
              <a:rPr i="1" lang="en">
                <a:solidFill>
                  <a:schemeClr val="dk1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 approaches the stable fixed point of </a:t>
            </a:r>
            <a:r>
              <a:rPr i="1" lang="en">
                <a:solidFill>
                  <a:schemeClr val="dk1"/>
                </a:solidFill>
              </a:rPr>
              <a:t>x = 1</a:t>
            </a:r>
            <a:r>
              <a:rPr lang="en">
                <a:solidFill>
                  <a:schemeClr val="dk1"/>
                </a:solidFill>
              </a:rPr>
              <a:t>.</a:t>
            </a:r>
            <a:endParaRPr/>
          </a:p>
        </p:txBody>
      </p:sp>
      <p:pic>
        <p:nvPicPr>
          <p:cNvPr descr="x_0.8_s_0.8.jpg"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49" y="1152475"/>
            <a:ext cx="4808400" cy="35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Equal speakers and status of languages </a:t>
            </a:r>
            <a:r>
              <a:rPr i="1" lang="en"/>
              <a:t>X</a:t>
            </a:r>
            <a:r>
              <a:rPr lang="en"/>
              <a:t> and </a:t>
            </a:r>
            <a:r>
              <a:rPr i="1" lang="en"/>
              <a:t>Y</a:t>
            </a:r>
            <a:endParaRPr i="1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5299950" y="1152475"/>
            <a:ext cx="35325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When the status and the fraction of population speaking </a:t>
            </a:r>
            <a:r>
              <a:rPr i="1" lang="en"/>
              <a:t>X</a:t>
            </a:r>
            <a:r>
              <a:rPr lang="en"/>
              <a:t> and </a:t>
            </a:r>
            <a:r>
              <a:rPr i="1" lang="en"/>
              <a:t>Y</a:t>
            </a:r>
            <a:r>
              <a:rPr lang="en"/>
              <a:t> are all equal to 0.5, </a:t>
            </a:r>
            <a:r>
              <a:rPr i="1" lang="en"/>
              <a:t>x</a:t>
            </a:r>
            <a:r>
              <a:rPr lang="en"/>
              <a:t> remains at the unstable fixed point at </a:t>
            </a:r>
            <a:r>
              <a:rPr i="1" lang="en"/>
              <a:t>x=0.5</a:t>
            </a:r>
            <a:r>
              <a:rPr lang="en"/>
              <a:t>. This means that the migration of speakers between both the languages are equal.</a:t>
            </a:r>
            <a:endParaRPr/>
          </a:p>
        </p:txBody>
      </p:sp>
      <p:pic>
        <p:nvPicPr>
          <p:cNvPr descr="x_0.5_s_0.5.jpg"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4834549" cy="36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17650"/>
            <a:ext cx="85206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plots fixed points, s=0, 0.5, 1</a:t>
            </a:r>
            <a:endParaRPr/>
          </a:p>
        </p:txBody>
      </p:sp>
      <p:pic>
        <p:nvPicPr>
          <p:cNvPr descr="s_0_fixed.jpg"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050" y="2943294"/>
            <a:ext cx="2355675" cy="15883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_0.5_fixed.jpg"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050" y="1137125"/>
            <a:ext cx="4749025" cy="3394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_1_fixed.jpg"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9050" y="1137130"/>
            <a:ext cx="2355675" cy="1709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dynamics in a bilingual population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monolingual model does not take into consideration the bilingualism exhibited by the speakers of the population.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model takes into consideration the language dynamics exhibited by the fraction of the population that is bilingual.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languages </a:t>
            </a:r>
            <a:r>
              <a:rPr i="1" lang="en"/>
              <a:t>X</a:t>
            </a:r>
            <a:r>
              <a:rPr lang="en"/>
              <a:t> and </a:t>
            </a:r>
            <a:r>
              <a:rPr i="1" lang="en"/>
              <a:t>Y</a:t>
            </a:r>
            <a:r>
              <a:rPr lang="en"/>
              <a:t> are both taken to be spoken by a person considering the factor of their similarity, denoted by a factor </a:t>
            </a:r>
            <a:r>
              <a:rPr i="1" lang="en"/>
              <a:t>k</a:t>
            </a:r>
            <a:r>
              <a:rPr lang="en"/>
              <a:t>, which describes them being the same if </a:t>
            </a:r>
            <a:r>
              <a:rPr i="1" lang="en"/>
              <a:t>k=1</a:t>
            </a:r>
            <a:r>
              <a:rPr lang="en"/>
              <a:t> and completely dissimilar if </a:t>
            </a:r>
            <a:r>
              <a:rPr i="1" lang="en"/>
              <a:t>k=0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plots for 2D bilingual model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968075"/>
            <a:ext cx="85206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k=0.1, unsimilar languages, both the languages are always persistent. The fixed obtained is a saddle node fixed point.</a:t>
            </a:r>
            <a:endParaRPr/>
          </a:p>
        </p:txBody>
      </p:sp>
      <p:pic>
        <p:nvPicPr>
          <p:cNvPr descr="s=0.5_k=0.1.jpg" id="116" name="Google Shape;116;p21"/>
          <p:cNvPicPr preferRelativeResize="0"/>
          <p:nvPr/>
        </p:nvPicPr>
        <p:blipFill rotWithShape="1">
          <a:blip r:embed="rId3">
            <a:alphaModFix/>
          </a:blip>
          <a:srcRect b="12296" l="0" r="8248" t="0"/>
          <a:stretch/>
        </p:blipFill>
        <p:spPr>
          <a:xfrm>
            <a:off x="311700" y="1889600"/>
            <a:ext cx="3728824" cy="303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.PNG"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753" y="1889600"/>
            <a:ext cx="3833547" cy="30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