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D6A699-E4DD-4310-A4C1-9270BF340A0F}">
  <a:tblStyle styleId="{3AD6A699-E4DD-4310-A4C1-9270BF340A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5362acf7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5362acf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95362acf7_2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95362acf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4"/>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9600"/>
              <a:buFont typeface="Lato"/>
              <a:buNone/>
              <a:defRPr sz="9600">
                <a:solidFill>
                  <a:schemeClr val="accent4"/>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4"/>
              </a:buClr>
              <a:buSzPts val="3600"/>
              <a:buNone/>
              <a:defRPr sz="3600">
                <a:solidFill>
                  <a:schemeClr val="accent4"/>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Flavour Network and the Principles of Food Sharing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Sai Sruthi Talluri 					201301143</a:t>
            </a:r>
            <a:endParaRPr sz="2400"/>
          </a:p>
          <a:p>
            <a:pPr indent="0" lvl="0" marL="0" rtl="0" algn="l">
              <a:spcBef>
                <a:spcPts val="0"/>
              </a:spcBef>
              <a:spcAft>
                <a:spcPts val="0"/>
              </a:spcAft>
              <a:buNone/>
            </a:pPr>
            <a:r>
              <a:rPr lang="en" sz="2400"/>
              <a:t>Khyati Mahajan 					201301406</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834000" y="1695325"/>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rgbClr val="FFFFFF"/>
                </a:solidFill>
              </a:rPr>
              <a:t>There are some incompatible food combinations described by Ayurveda, called </a:t>
            </a:r>
            <a:r>
              <a:rPr lang="en" sz="3000">
                <a:solidFill>
                  <a:srgbClr val="FFFFFF"/>
                </a:solidFill>
              </a:rPr>
              <a:t>Viruddha Aahaar</a:t>
            </a:r>
            <a:r>
              <a:rPr b="0" lang="en" sz="2400">
                <a:solidFill>
                  <a:srgbClr val="FFFFFF"/>
                </a:solidFill>
              </a:rPr>
              <a:t>. It is said that eating these ingredients together might cause toxins to be released in the stomach.</a:t>
            </a:r>
            <a:endParaRPr b="0" sz="2400">
              <a:solidFill>
                <a:srgbClr val="FFFFFF"/>
              </a:solidFill>
            </a:endParaRPr>
          </a:p>
        </p:txBody>
      </p:sp>
      <p:pic>
        <p:nvPicPr>
          <p:cNvPr descr="Gvxn-RQGHbYX_ynmm8rn7zl72eJkfbmt4t8yenImKBVvK0kTmF0xjctABnaLJIm9.png" id="141" name="Google Shape;141;p22"/>
          <p:cNvPicPr preferRelativeResize="0"/>
          <p:nvPr/>
        </p:nvPicPr>
        <p:blipFill>
          <a:blip r:embed="rId3">
            <a:alphaModFix/>
          </a:blip>
          <a:stretch>
            <a:fillRect/>
          </a:stretch>
        </p:blipFill>
        <p:spPr>
          <a:xfrm>
            <a:off x="68913" y="399938"/>
            <a:ext cx="4448175" cy="444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47" name="Google Shape;147;p23"/>
          <p:cNvSpPr txBox="1"/>
          <p:nvPr/>
        </p:nvSpPr>
        <p:spPr>
          <a:xfrm>
            <a:off x="2855550" y="6111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Examples</a:t>
            </a:r>
            <a:endParaRPr b="1" sz="3000">
              <a:solidFill>
                <a:schemeClr val="lt2"/>
              </a:solidFill>
              <a:latin typeface="Raleway"/>
              <a:ea typeface="Raleway"/>
              <a:cs typeface="Raleway"/>
              <a:sym typeface="Raleway"/>
            </a:endParaRPr>
          </a:p>
        </p:txBody>
      </p:sp>
      <p:sp>
        <p:nvSpPr>
          <p:cNvPr id="148" name="Google Shape;148;p23"/>
          <p:cNvSpPr txBox="1"/>
          <p:nvPr>
            <p:ph idx="4294967295" type="body"/>
          </p:nvPr>
        </p:nvSpPr>
        <p:spPr>
          <a:xfrm>
            <a:off x="2855550" y="1225075"/>
            <a:ext cx="3432900" cy="13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Some examples of </a:t>
            </a:r>
            <a:r>
              <a:rPr b="1" lang="en" sz="1200">
                <a:latin typeface="Raleway"/>
                <a:ea typeface="Raleway"/>
                <a:cs typeface="Raleway"/>
                <a:sym typeface="Raleway"/>
              </a:rPr>
              <a:t>Viruddha Aahaar </a:t>
            </a:r>
            <a:r>
              <a:rPr lang="en" sz="1200">
                <a:latin typeface="Raleway"/>
                <a:ea typeface="Raleway"/>
                <a:cs typeface="Raleway"/>
                <a:sym typeface="Raleway"/>
              </a:rPr>
              <a:t>considered for the project:</a:t>
            </a:r>
            <a:endParaRPr sz="1200">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600">
              <a:latin typeface="Raleway"/>
              <a:ea typeface="Raleway"/>
              <a:cs typeface="Raleway"/>
              <a:sym typeface="Raleway"/>
            </a:endParaRPr>
          </a:p>
          <a:p>
            <a:pPr indent="0" lvl="0" marL="0" rtl="0" algn="l">
              <a:spcBef>
                <a:spcPts val="0"/>
              </a:spcBef>
              <a:spcAft>
                <a:spcPts val="1600"/>
              </a:spcAft>
              <a:buClr>
                <a:schemeClr val="dk2"/>
              </a:buClr>
              <a:buSzPts val="1100"/>
              <a:buFont typeface="Arial"/>
              <a:buNone/>
            </a:pPr>
            <a:r>
              <a:rPr lang="en" sz="1200">
                <a:solidFill>
                  <a:schemeClr val="accent4"/>
                </a:solidFill>
                <a:latin typeface="Raleway"/>
                <a:ea typeface="Raleway"/>
                <a:cs typeface="Raleway"/>
                <a:sym typeface="Raleway"/>
              </a:rPr>
              <a:t>10 such pairs were taken from </a:t>
            </a:r>
            <a:r>
              <a:rPr lang="en" sz="800">
                <a:solidFill>
                  <a:schemeClr val="accent4"/>
                </a:solidFill>
                <a:latin typeface="Raleway"/>
                <a:ea typeface="Raleway"/>
                <a:cs typeface="Raleway"/>
                <a:sym typeface="Raleway"/>
              </a:rPr>
              <a:t>http://www.medindia.net/patients/lifestyleandwellness/dietary-dos-and-donts-of-ayurveda-incompatible-food-combinations-virudh-aahar.htm</a:t>
            </a:r>
            <a:endParaRPr sz="1200">
              <a:solidFill>
                <a:schemeClr val="accent4"/>
              </a:solidFill>
              <a:latin typeface="Raleway"/>
              <a:ea typeface="Raleway"/>
              <a:cs typeface="Raleway"/>
              <a:sym typeface="Raleway"/>
            </a:endParaRPr>
          </a:p>
        </p:txBody>
      </p:sp>
      <p:graphicFrame>
        <p:nvGraphicFramePr>
          <p:cNvPr id="149" name="Google Shape;149;p23"/>
          <p:cNvGraphicFramePr/>
          <p:nvPr/>
        </p:nvGraphicFramePr>
        <p:xfrm>
          <a:off x="2877725" y="2617975"/>
          <a:ext cx="3000000" cy="3000000"/>
        </p:xfrm>
        <a:graphic>
          <a:graphicData uri="http://schemas.openxmlformats.org/drawingml/2006/table">
            <a:tbl>
              <a:tblPr>
                <a:noFill/>
                <a:tableStyleId>{3AD6A699-E4DD-4310-A4C1-9270BF340A0F}</a:tableStyleId>
              </a:tblPr>
              <a:tblGrid>
                <a:gridCol w="1694275"/>
                <a:gridCol w="1694275"/>
              </a:tblGrid>
              <a:tr h="364525">
                <a:tc>
                  <a:txBody>
                    <a:bodyPr/>
                    <a:lstStyle/>
                    <a:p>
                      <a:pPr indent="0" lvl="0" marL="0" rtl="0" algn="ctr">
                        <a:spcBef>
                          <a:spcPts val="0"/>
                        </a:spcBef>
                        <a:spcAft>
                          <a:spcPts val="0"/>
                        </a:spcAft>
                        <a:buNone/>
                      </a:pPr>
                      <a:r>
                        <a:rPr b="1" lang="en">
                          <a:latin typeface="Raleway"/>
                          <a:ea typeface="Raleway"/>
                          <a:cs typeface="Raleway"/>
                          <a:sym typeface="Raleway"/>
                        </a:rPr>
                        <a:t>Ingredient 1</a:t>
                      </a:r>
                      <a:endParaRPr b="1">
                        <a:latin typeface="Raleway"/>
                        <a:ea typeface="Raleway"/>
                        <a:cs typeface="Raleway"/>
                        <a:sym typeface="Raleway"/>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51B9A3">
                        <a:alpha val="71920"/>
                      </a:srgbClr>
                    </a:solidFill>
                  </a:tcPr>
                </a:tc>
                <a:tc>
                  <a:txBody>
                    <a:bodyPr/>
                    <a:lstStyle/>
                    <a:p>
                      <a:pPr indent="0" lvl="0" marL="0" rtl="0" algn="ctr">
                        <a:spcBef>
                          <a:spcPts val="0"/>
                        </a:spcBef>
                        <a:spcAft>
                          <a:spcPts val="0"/>
                        </a:spcAft>
                        <a:buNone/>
                      </a:pPr>
                      <a:r>
                        <a:rPr b="1" lang="en">
                          <a:latin typeface="Raleway"/>
                          <a:ea typeface="Raleway"/>
                          <a:cs typeface="Raleway"/>
                          <a:sym typeface="Raleway"/>
                        </a:rPr>
                        <a:t>Ingredient 2</a:t>
                      </a:r>
                      <a:endParaRPr b="1">
                        <a:latin typeface="Raleway"/>
                        <a:ea typeface="Raleway"/>
                        <a:cs typeface="Raleway"/>
                        <a:sym typeface="Raleway"/>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51B9A3">
                        <a:alpha val="71920"/>
                      </a:srgbClr>
                    </a:solidFill>
                  </a:tcPr>
                </a:tc>
              </a:tr>
              <a:tr h="379100">
                <a:tc>
                  <a:txBody>
                    <a:bodyPr/>
                    <a:lstStyle/>
                    <a:p>
                      <a:pPr indent="0" lvl="0" marL="0" rtl="0" algn="ctr">
                        <a:spcBef>
                          <a:spcPts val="0"/>
                        </a:spcBef>
                        <a:spcAft>
                          <a:spcPts val="0"/>
                        </a:spcAft>
                        <a:buNone/>
                      </a:pPr>
                      <a:r>
                        <a:rPr lang="en">
                          <a:latin typeface="Raleway"/>
                          <a:ea typeface="Raleway"/>
                          <a:cs typeface="Raleway"/>
                          <a:sym typeface="Raleway"/>
                        </a:rPr>
                        <a:t>Milk</a:t>
                      </a:r>
                      <a:endParaRPr>
                        <a:latin typeface="Raleway"/>
                        <a:ea typeface="Raleway"/>
                        <a:cs typeface="Raleway"/>
                        <a:sym typeface="Raleway"/>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aleway"/>
                          <a:ea typeface="Raleway"/>
                          <a:cs typeface="Raleway"/>
                          <a:sym typeface="Raleway"/>
                        </a:rPr>
                        <a:t>Fish</a:t>
                      </a:r>
                      <a:r>
                        <a:rPr lang="en">
                          <a:latin typeface="Raleway"/>
                          <a:ea typeface="Raleway"/>
                          <a:cs typeface="Raleway"/>
                          <a:sym typeface="Raleway"/>
                        </a:rPr>
                        <a:t>, Banana, Melon, Orange, Lemon, Chicken</a:t>
                      </a:r>
                      <a:endParaRPr>
                        <a:latin typeface="Raleway"/>
                        <a:ea typeface="Raleway"/>
                        <a:cs typeface="Raleway"/>
                        <a:sym typeface="Raleway"/>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379100">
                <a:tc>
                  <a:txBody>
                    <a:bodyPr/>
                    <a:lstStyle/>
                    <a:p>
                      <a:pPr indent="0" lvl="0" marL="0" rtl="0" algn="ctr">
                        <a:spcBef>
                          <a:spcPts val="0"/>
                        </a:spcBef>
                        <a:spcAft>
                          <a:spcPts val="0"/>
                        </a:spcAft>
                        <a:buNone/>
                      </a:pPr>
                      <a:r>
                        <a:rPr lang="en">
                          <a:latin typeface="Raleway"/>
                          <a:ea typeface="Raleway"/>
                          <a:cs typeface="Raleway"/>
                          <a:sym typeface="Raleway"/>
                        </a:rPr>
                        <a:t>Banana</a:t>
                      </a:r>
                      <a:endParaRPr>
                        <a:latin typeface="Raleway"/>
                        <a:ea typeface="Raleway"/>
                        <a:cs typeface="Raleway"/>
                        <a:sym typeface="Raleway"/>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aleway"/>
                          <a:ea typeface="Raleway"/>
                          <a:cs typeface="Raleway"/>
                          <a:sym typeface="Raleway"/>
                        </a:rPr>
                        <a:t>Yogurt, Buttermilk</a:t>
                      </a:r>
                      <a:endParaRPr>
                        <a:latin typeface="Raleway"/>
                        <a:ea typeface="Raleway"/>
                        <a:cs typeface="Raleway"/>
                        <a:sym typeface="Raleway"/>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r h="379100">
                <a:tc>
                  <a:txBody>
                    <a:bodyPr/>
                    <a:lstStyle/>
                    <a:p>
                      <a:pPr indent="0" lvl="0" marL="0" rtl="0" algn="ctr">
                        <a:spcBef>
                          <a:spcPts val="0"/>
                        </a:spcBef>
                        <a:spcAft>
                          <a:spcPts val="0"/>
                        </a:spcAft>
                        <a:buNone/>
                      </a:pPr>
                      <a:r>
                        <a:rPr lang="en">
                          <a:latin typeface="Raleway"/>
                          <a:ea typeface="Raleway"/>
                          <a:cs typeface="Raleway"/>
                          <a:sym typeface="Raleway"/>
                        </a:rPr>
                        <a:t>Sesame</a:t>
                      </a:r>
                      <a:endParaRPr>
                        <a:latin typeface="Raleway"/>
                        <a:ea typeface="Raleway"/>
                        <a:cs typeface="Raleway"/>
                        <a:sym typeface="Raleway"/>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Raleway"/>
                          <a:ea typeface="Raleway"/>
                          <a:cs typeface="Raleway"/>
                          <a:sym typeface="Raleway"/>
                        </a:rPr>
                        <a:t>Chicken, Fish</a:t>
                      </a:r>
                      <a:endParaRPr>
                        <a:latin typeface="Raleway"/>
                        <a:ea typeface="Raleway"/>
                        <a:cs typeface="Raleway"/>
                        <a:sym typeface="Raleway"/>
                      </a:endParaRPr>
                    </a:p>
                  </a:txBody>
                  <a:tcPr marT="91425" marB="91425" marR="91425" marL="91425">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tcPr>
                </a:tc>
              </a:tr>
            </a:tbl>
          </a:graphicData>
        </a:graphic>
      </p:graphicFrame>
      <p:pic>
        <p:nvPicPr>
          <p:cNvPr descr="small-tape-hi.png" id="150" name="Google Shape;150;p23"/>
          <p:cNvPicPr preferRelativeResize="0"/>
          <p:nvPr/>
        </p:nvPicPr>
        <p:blipFill>
          <a:blip r:embed="rId4">
            <a:alphaModFix/>
          </a:blip>
          <a:stretch>
            <a:fillRect/>
          </a:stretch>
        </p:blipFill>
        <p:spPr>
          <a:xfrm>
            <a:off x="2247650" y="104550"/>
            <a:ext cx="1714751" cy="97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4"/>
                </a:solidFill>
              </a:rPr>
              <a:t>Analysis of Indian and world recipes for Viruddha Aahaar</a:t>
            </a:r>
            <a:endParaRPr sz="4200">
              <a:solidFill>
                <a:schemeClr val="accent4"/>
              </a:solidFill>
            </a:endParaRPr>
          </a:p>
          <a:p>
            <a:pPr indent="0" lvl="0" marL="0" rtl="0" algn="l">
              <a:spcBef>
                <a:spcPts val="1000"/>
              </a:spcBef>
              <a:spcAft>
                <a:spcPts val="0"/>
              </a:spcAft>
              <a:buNone/>
            </a:pPr>
            <a:r>
              <a:rPr b="0" lang="en" sz="2100"/>
              <a:t>We counted the number of edges of Viruddha Aahaar pairs in the various recipes and tabulated the percentages (approx.) of recipes containing such pairs. </a:t>
            </a:r>
            <a:endParaRPr b="0" sz="2100"/>
          </a:p>
          <a:p>
            <a:pPr indent="0" lvl="0" marL="0" rtl="0" algn="l">
              <a:lnSpc>
                <a:spcPct val="115000"/>
              </a:lnSpc>
              <a:spcBef>
                <a:spcPts val="1000"/>
              </a:spcBef>
              <a:spcAft>
                <a:spcPts val="1000"/>
              </a:spcAft>
              <a:buNone/>
            </a:pPr>
            <a:r>
              <a:t/>
            </a:r>
            <a:endParaRPr sz="2400" u="sng">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25"/>
          <p:cNvSpPr txBox="1"/>
          <p:nvPr/>
        </p:nvSpPr>
        <p:spPr>
          <a:xfrm>
            <a:off x="1314600" y="460025"/>
            <a:ext cx="65148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accent4"/>
                </a:solidFill>
                <a:latin typeface="Raleway"/>
                <a:ea typeface="Raleway"/>
                <a:cs typeface="Raleway"/>
                <a:sym typeface="Raleway"/>
              </a:rPr>
              <a:t>Table for World Cuisines</a:t>
            </a:r>
            <a:endParaRPr b="1" sz="4200">
              <a:solidFill>
                <a:schemeClr val="accent4"/>
              </a:solidFill>
              <a:latin typeface="Raleway"/>
              <a:ea typeface="Raleway"/>
              <a:cs typeface="Raleway"/>
              <a:sym typeface="Raleway"/>
            </a:endParaRPr>
          </a:p>
        </p:txBody>
      </p:sp>
      <p:pic>
        <p:nvPicPr>
          <p:cNvPr descr="Screen Shot 2016-11-16 at 2.09.27 AM.png" id="161" name="Google Shape;161;p25"/>
          <p:cNvPicPr preferRelativeResize="0"/>
          <p:nvPr/>
        </p:nvPicPr>
        <p:blipFill>
          <a:blip r:embed="rId3">
            <a:alphaModFix/>
          </a:blip>
          <a:stretch>
            <a:fillRect/>
          </a:stretch>
        </p:blipFill>
        <p:spPr>
          <a:xfrm>
            <a:off x="512263" y="1942199"/>
            <a:ext cx="8119476" cy="2445876"/>
          </a:xfrm>
          <a:prstGeom prst="rect">
            <a:avLst/>
          </a:prstGeom>
          <a:noFill/>
          <a:ln cap="flat" cmpd="sng" w="28575">
            <a:solidFill>
              <a:schemeClr val="accent4"/>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26"/>
          <p:cNvSpPr txBox="1"/>
          <p:nvPr/>
        </p:nvSpPr>
        <p:spPr>
          <a:xfrm>
            <a:off x="1314600" y="449550"/>
            <a:ext cx="6514800" cy="9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accent4"/>
                </a:solidFill>
                <a:latin typeface="Raleway"/>
                <a:ea typeface="Raleway"/>
                <a:cs typeface="Raleway"/>
                <a:sym typeface="Raleway"/>
              </a:rPr>
              <a:t>Table for Indian Cuisines</a:t>
            </a:r>
            <a:endParaRPr b="1" sz="4200">
              <a:solidFill>
                <a:schemeClr val="accent4"/>
              </a:solidFill>
              <a:latin typeface="Raleway"/>
              <a:ea typeface="Raleway"/>
              <a:cs typeface="Raleway"/>
              <a:sym typeface="Raleway"/>
            </a:endParaRPr>
          </a:p>
        </p:txBody>
      </p:sp>
      <p:pic>
        <p:nvPicPr>
          <p:cNvPr descr="Screen Shot 2016-11-16 at 2.09.43 AM.png" id="167" name="Google Shape;167;p26"/>
          <p:cNvPicPr preferRelativeResize="0"/>
          <p:nvPr/>
        </p:nvPicPr>
        <p:blipFill>
          <a:blip r:embed="rId3">
            <a:alphaModFix/>
          </a:blip>
          <a:stretch>
            <a:fillRect/>
          </a:stretch>
        </p:blipFill>
        <p:spPr>
          <a:xfrm>
            <a:off x="353700" y="2109975"/>
            <a:ext cx="8436600" cy="2331775"/>
          </a:xfrm>
          <a:prstGeom prst="rect">
            <a:avLst/>
          </a:prstGeom>
          <a:noFill/>
          <a:ln cap="flat" cmpd="sng" w="28575">
            <a:solidFill>
              <a:schemeClr val="accent4"/>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73" name="Google Shape;173;p2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Closing</a:t>
            </a:r>
            <a:endParaRPr b="1" sz="3000">
              <a:solidFill>
                <a:schemeClr val="lt2"/>
              </a:solidFill>
              <a:latin typeface="Raleway"/>
              <a:ea typeface="Raleway"/>
              <a:cs typeface="Raleway"/>
              <a:sym typeface="Raleway"/>
            </a:endParaRPr>
          </a:p>
        </p:txBody>
      </p:sp>
      <p:sp>
        <p:nvSpPr>
          <p:cNvPr id="174" name="Google Shape;174;p27"/>
          <p:cNvSpPr txBox="1"/>
          <p:nvPr>
            <p:ph idx="4294967295" type="body"/>
          </p:nvPr>
        </p:nvSpPr>
        <p:spPr>
          <a:xfrm>
            <a:off x="2855550" y="1450000"/>
            <a:ext cx="3432900" cy="31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The tables show that the following points are observed:</a:t>
            </a:r>
            <a:endParaRPr sz="1200">
              <a:latin typeface="Raleway"/>
              <a:ea typeface="Raleway"/>
              <a:cs typeface="Raleway"/>
              <a:sym typeface="Raleway"/>
            </a:endParaRPr>
          </a:p>
          <a:p>
            <a:pPr indent="-317500" lvl="0" marL="457200" rtl="0" algn="l">
              <a:spcBef>
                <a:spcPts val="1600"/>
              </a:spcBef>
              <a:spcAft>
                <a:spcPts val="0"/>
              </a:spcAft>
              <a:buClr>
                <a:schemeClr val="accent4"/>
              </a:buClr>
              <a:buSzPts val="1400"/>
              <a:buFont typeface="Raleway"/>
              <a:buChar char="➔"/>
            </a:pPr>
            <a:r>
              <a:rPr b="1" lang="en" sz="1400">
                <a:solidFill>
                  <a:schemeClr val="accent4"/>
                </a:solidFill>
                <a:latin typeface="Raleway"/>
                <a:ea typeface="Raleway"/>
                <a:cs typeface="Raleway"/>
                <a:sym typeface="Raleway"/>
              </a:rPr>
              <a:t>Low Percentage</a:t>
            </a:r>
            <a:br>
              <a:rPr lang="en" sz="1200">
                <a:latin typeface="Raleway"/>
                <a:ea typeface="Raleway"/>
                <a:cs typeface="Raleway"/>
                <a:sym typeface="Raleway"/>
              </a:rPr>
            </a:br>
            <a:r>
              <a:rPr lang="en" sz="1200">
                <a:latin typeface="Raleway"/>
                <a:ea typeface="Raleway"/>
                <a:cs typeface="Raleway"/>
                <a:sym typeface="Raleway"/>
              </a:rPr>
              <a:t>The low percentages show that the combinations are generally avoided all over the world.</a:t>
            </a:r>
            <a:endParaRPr sz="1200">
              <a:latin typeface="Raleway"/>
              <a:ea typeface="Raleway"/>
              <a:cs typeface="Raleway"/>
              <a:sym typeface="Raleway"/>
            </a:endParaRPr>
          </a:p>
          <a:p>
            <a:pPr indent="-317500" lvl="0" marL="457200" rtl="0" algn="l">
              <a:spcBef>
                <a:spcPts val="1000"/>
              </a:spcBef>
              <a:spcAft>
                <a:spcPts val="1000"/>
              </a:spcAft>
              <a:buClr>
                <a:schemeClr val="accent4"/>
              </a:buClr>
              <a:buSzPts val="1400"/>
              <a:buFont typeface="Raleway"/>
              <a:buChar char="➔"/>
            </a:pPr>
            <a:r>
              <a:rPr b="1" lang="en" sz="1400">
                <a:solidFill>
                  <a:schemeClr val="accent4"/>
                </a:solidFill>
                <a:latin typeface="Raleway"/>
                <a:ea typeface="Raleway"/>
                <a:cs typeface="Raleway"/>
                <a:sym typeface="Raleway"/>
              </a:rPr>
              <a:t>Similarity in World and Indian Cuisine</a:t>
            </a:r>
            <a:br>
              <a:rPr lang="en" sz="1200">
                <a:latin typeface="Raleway"/>
                <a:ea typeface="Raleway"/>
                <a:cs typeface="Raleway"/>
                <a:sym typeface="Raleway"/>
              </a:rPr>
            </a:br>
            <a:r>
              <a:rPr lang="en" sz="1200">
                <a:latin typeface="Raleway"/>
                <a:ea typeface="Raleway"/>
                <a:cs typeface="Raleway"/>
                <a:sym typeface="Raleway"/>
              </a:rPr>
              <a:t>The similarity in both the cuisines is evidently seen with regards to the Viruddha Aahaar.</a:t>
            </a:r>
            <a:endParaRPr sz="1200">
              <a:latin typeface="Raleway"/>
              <a:ea typeface="Raleway"/>
              <a:cs typeface="Raleway"/>
              <a:sym typeface="Raleway"/>
            </a:endParaRPr>
          </a:p>
        </p:txBody>
      </p:sp>
      <p:pic>
        <p:nvPicPr>
          <p:cNvPr descr="small-tape-hi.png" id="175" name="Google Shape;175;p27"/>
          <p:cNvPicPr preferRelativeResize="0"/>
          <p:nvPr/>
        </p:nvPicPr>
        <p:blipFill>
          <a:blip r:embed="rId4">
            <a:alphaModFix/>
          </a:blip>
          <a:stretch>
            <a:fillRect/>
          </a:stretch>
        </p:blipFill>
        <p:spPr>
          <a:xfrm>
            <a:off x="2247650" y="104550"/>
            <a:ext cx="1714751" cy="97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331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4"/>
                </a:solidFill>
              </a:rPr>
              <a:t>The Food Network</a:t>
            </a:r>
            <a:endParaRPr sz="2400">
              <a:solidFill>
                <a:schemeClr val="accent4"/>
              </a:solidFill>
            </a:endParaRPr>
          </a:p>
        </p:txBody>
      </p:sp>
      <p:sp>
        <p:nvSpPr>
          <p:cNvPr id="79" name="Google Shape;79;p14"/>
          <p:cNvSpPr txBox="1"/>
          <p:nvPr>
            <p:ph idx="4294967295" type="title"/>
          </p:nvPr>
        </p:nvSpPr>
        <p:spPr>
          <a:xfrm>
            <a:off x="535775" y="1022950"/>
            <a:ext cx="53709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Food networks have been used in the past to analyse food pairings with regards to every cuisine majorly present, mostly with regards to choosing which flavour goes with what. This is known as food pairing, and is majorly affected by taste components more than any other aspect of food like smell, texture, etc.</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We present findings of world cuisine and Indian cuisine with regards to the principles of Ayurveda called Viruddha Aahaar.</a:t>
            </a:r>
            <a:endParaRPr b="0" sz="1800">
              <a:latin typeface="Lato"/>
              <a:ea typeface="Lato"/>
              <a:cs typeface="Lato"/>
              <a:sym typeface="Lato"/>
            </a:endParaRPr>
          </a:p>
        </p:txBody>
      </p:sp>
      <p:pic>
        <p:nvPicPr>
          <p:cNvPr descr="healtydiet_eatinghabits.png" id="80" name="Google Shape;80;p14"/>
          <p:cNvPicPr preferRelativeResize="0"/>
          <p:nvPr/>
        </p:nvPicPr>
        <p:blipFill>
          <a:blip r:embed="rId3">
            <a:alphaModFix/>
          </a:blip>
          <a:stretch>
            <a:fillRect/>
          </a:stretch>
        </p:blipFill>
        <p:spPr>
          <a:xfrm>
            <a:off x="5363050" y="2707650"/>
            <a:ext cx="3634600" cy="228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Introduction</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Food pairing choices</a:t>
            </a:r>
            <a:r>
              <a:rPr lang="en" sz="1200">
                <a:latin typeface="Raleway"/>
                <a:ea typeface="Raleway"/>
                <a:cs typeface="Raleway"/>
                <a:sym typeface="Raleway"/>
              </a:rPr>
              <a:t> go both ways, according to network analysis:</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accent4"/>
              </a:buClr>
              <a:buSzPts val="1400"/>
              <a:buFont typeface="Raleway"/>
              <a:buChar char="➔"/>
            </a:pPr>
            <a:r>
              <a:rPr b="1" lang="en" sz="1400">
                <a:solidFill>
                  <a:schemeClr val="accent4"/>
                </a:solidFill>
                <a:latin typeface="Raleway"/>
                <a:ea typeface="Raleway"/>
                <a:cs typeface="Raleway"/>
                <a:sym typeface="Raleway"/>
              </a:rPr>
              <a:t>Positive pairing</a:t>
            </a:r>
            <a:br>
              <a:rPr lang="en" sz="1400">
                <a:latin typeface="Raleway"/>
                <a:ea typeface="Raleway"/>
                <a:cs typeface="Raleway"/>
                <a:sym typeface="Raleway"/>
              </a:rPr>
            </a:br>
            <a:r>
              <a:rPr lang="en" sz="1200">
                <a:latin typeface="Raleway"/>
                <a:ea typeface="Raleway"/>
                <a:cs typeface="Raleway"/>
                <a:sym typeface="Raleway"/>
              </a:rPr>
              <a:t>Food that has similar taste components is preferred to comprise a meal, ex. North American cuisine</a:t>
            </a:r>
            <a:endParaRPr sz="1200">
              <a:latin typeface="Raleway"/>
              <a:ea typeface="Raleway"/>
              <a:cs typeface="Raleway"/>
              <a:sym typeface="Raleway"/>
            </a:endParaRPr>
          </a:p>
          <a:p>
            <a:pPr indent="-317500" lvl="0" marL="457200" rtl="0" algn="l">
              <a:spcBef>
                <a:spcPts val="1000"/>
              </a:spcBef>
              <a:spcAft>
                <a:spcPts val="1000"/>
              </a:spcAft>
              <a:buClr>
                <a:schemeClr val="accent4"/>
              </a:buClr>
              <a:buSzPts val="1400"/>
              <a:buFont typeface="Raleway"/>
              <a:buChar char="➔"/>
            </a:pPr>
            <a:r>
              <a:rPr b="1" lang="en" sz="1400">
                <a:solidFill>
                  <a:schemeClr val="accent4"/>
                </a:solidFill>
                <a:latin typeface="Raleway"/>
                <a:ea typeface="Raleway"/>
                <a:cs typeface="Raleway"/>
                <a:sym typeface="Raleway"/>
              </a:rPr>
              <a:t>Negative pairing</a:t>
            </a:r>
            <a:br>
              <a:rPr lang="en" sz="1400">
                <a:latin typeface="Raleway"/>
                <a:ea typeface="Raleway"/>
                <a:cs typeface="Raleway"/>
                <a:sym typeface="Raleway"/>
              </a:rPr>
            </a:br>
            <a:r>
              <a:rPr lang="en" sz="1200">
                <a:latin typeface="Raleway"/>
                <a:ea typeface="Raleway"/>
                <a:cs typeface="Raleway"/>
                <a:sym typeface="Raleway"/>
              </a:rPr>
              <a:t>Food that has conflicting taste components is preferred, ex East Asian cuisine</a:t>
            </a:r>
            <a:endParaRPr sz="1200">
              <a:solidFill>
                <a:schemeClr val="dk2"/>
              </a:solidFill>
              <a:latin typeface="Raleway"/>
              <a:ea typeface="Raleway"/>
              <a:cs typeface="Raleway"/>
              <a:sym typeface="Raleway"/>
            </a:endParaRPr>
          </a:p>
        </p:txBody>
      </p:sp>
      <p:pic>
        <p:nvPicPr>
          <p:cNvPr descr="small-tape-hi.png" id="88" name="Google Shape;88;p15"/>
          <p:cNvPicPr preferRelativeResize="0"/>
          <p:nvPr/>
        </p:nvPicPr>
        <p:blipFill>
          <a:blip r:embed="rId4">
            <a:alphaModFix/>
          </a:blip>
          <a:stretch>
            <a:fillRect/>
          </a:stretch>
        </p:blipFill>
        <p:spPr>
          <a:xfrm>
            <a:off x="2247650" y="104550"/>
            <a:ext cx="1714751" cy="97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3" y="4835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Whatever the pairings are, </a:t>
            </a:r>
            <a:r>
              <a:rPr lang="en">
                <a:solidFill>
                  <a:schemeClr val="accent4"/>
                </a:solidFill>
              </a:rPr>
              <a:t>do they follow a general pattern with regards to incompatible food pairings?</a:t>
            </a:r>
            <a:endParaRPr>
              <a:solidFill>
                <a:schemeClr val="accent4"/>
              </a:solidFill>
            </a:endParaRPr>
          </a:p>
        </p:txBody>
      </p:sp>
      <p:grpSp>
        <p:nvGrpSpPr>
          <p:cNvPr id="94" name="Google Shape;94;p16"/>
          <p:cNvGrpSpPr/>
          <p:nvPr/>
        </p:nvGrpSpPr>
        <p:grpSpPr>
          <a:xfrm>
            <a:off x="6760461" y="3094516"/>
            <a:ext cx="2212050" cy="1937863"/>
            <a:chOff x="6782350" y="1661680"/>
            <a:chExt cx="2212050" cy="2504994"/>
          </a:xfrm>
        </p:grpSpPr>
        <p:pic>
          <p:nvPicPr>
            <p:cNvPr id="95" name="Google Shape;95;p16"/>
            <p:cNvPicPr preferRelativeResize="0"/>
            <p:nvPr/>
          </p:nvPicPr>
          <p:blipFill>
            <a:blip r:embed="rId3">
              <a:alphaModFix/>
            </a:blip>
            <a:stretch>
              <a:fillRect/>
            </a:stretch>
          </p:blipFill>
          <p:spPr>
            <a:xfrm>
              <a:off x="6782350" y="1661680"/>
              <a:ext cx="2212050" cy="2504994"/>
            </a:xfrm>
            <a:prstGeom prst="rect">
              <a:avLst/>
            </a:prstGeom>
            <a:noFill/>
            <a:ln>
              <a:noFill/>
            </a:ln>
          </p:spPr>
        </p:pic>
        <p:sp>
          <p:nvSpPr>
            <p:cNvPr id="96" name="Google Shape;96;p16"/>
            <p:cNvSpPr txBox="1"/>
            <p:nvPr/>
          </p:nvSpPr>
          <p:spPr>
            <a:xfrm>
              <a:off x="6923888" y="2092488"/>
              <a:ext cx="1929000" cy="18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4"/>
                  </a:solidFill>
                  <a:latin typeface="Raleway"/>
                  <a:ea typeface="Raleway"/>
                  <a:cs typeface="Raleway"/>
                  <a:sym typeface="Raleway"/>
                </a:rPr>
                <a:t>Point</a:t>
              </a:r>
              <a:endParaRPr b="1">
                <a:solidFill>
                  <a:schemeClr val="accent4"/>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You’ve surely tasted food that </a:t>
              </a:r>
              <a:r>
                <a:rPr b="1" lang="en" sz="1200">
                  <a:solidFill>
                    <a:schemeClr val="dk2"/>
                  </a:solidFill>
                  <a:latin typeface="Raleway"/>
                  <a:ea typeface="Raleway"/>
                  <a:cs typeface="Raleway"/>
                  <a:sym typeface="Raleway"/>
                </a:rPr>
                <a:t>does not go well together, </a:t>
              </a:r>
              <a:r>
                <a:rPr lang="en" sz="1200">
                  <a:solidFill>
                    <a:schemeClr val="dk2"/>
                  </a:solidFill>
                  <a:latin typeface="Raleway"/>
                  <a:ea typeface="Raleway"/>
                  <a:cs typeface="Raleway"/>
                  <a:sym typeface="Raleway"/>
                </a:rPr>
                <a:t>leaving an aftertaste usually confusing.</a:t>
              </a:r>
              <a:endParaRPr sz="1200">
                <a:solidFill>
                  <a:schemeClr val="dk2"/>
                </a:solidFill>
                <a:latin typeface="Raleway"/>
                <a:ea typeface="Raleway"/>
                <a:cs typeface="Raleway"/>
                <a:sym typeface="Raleway"/>
              </a:endParaRPr>
            </a:p>
          </p:txBody>
        </p:sp>
      </p:grpSp>
      <p:pic>
        <p:nvPicPr>
          <p:cNvPr descr="small-tape-hi.png" id="97" name="Google Shape;97;p16"/>
          <p:cNvPicPr preferRelativeResize="0"/>
          <p:nvPr/>
        </p:nvPicPr>
        <p:blipFill>
          <a:blip r:embed="rId4">
            <a:alphaModFix/>
          </a:blip>
          <a:stretch>
            <a:fillRect/>
          </a:stretch>
        </p:blipFill>
        <p:spPr>
          <a:xfrm>
            <a:off x="6631825" y="3010875"/>
            <a:ext cx="1070847" cy="60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Ayurveda explains this using the concept of</a:t>
            </a:r>
            <a:endParaRPr>
              <a:solidFill>
                <a:schemeClr val="accent4"/>
              </a:solidFill>
            </a:endParaRPr>
          </a:p>
          <a:p>
            <a:pPr indent="0" lvl="0" marL="0" rtl="0" algn="l">
              <a:spcBef>
                <a:spcPts val="1000"/>
              </a:spcBef>
              <a:spcAft>
                <a:spcPts val="0"/>
              </a:spcAft>
              <a:buNone/>
            </a:pPr>
            <a:r>
              <a:rPr lang="en"/>
              <a:t>Viruddha Aahaar.</a:t>
            </a:r>
            <a:endParaRPr/>
          </a:p>
          <a:p>
            <a:pPr indent="0" lvl="0" marL="0" rtl="0" algn="l">
              <a:spcBef>
                <a:spcPts val="1000"/>
              </a:spcBef>
              <a:spcAft>
                <a:spcPts val="1000"/>
              </a:spcAft>
              <a:buNone/>
            </a:pPr>
            <a:r>
              <a:rPr b="0" lang="en" sz="2400"/>
              <a:t>(We’ll get to it)</a:t>
            </a:r>
            <a:endParaRPr b="0" sz="2400"/>
          </a:p>
        </p:txBody>
      </p:sp>
      <p:grpSp>
        <p:nvGrpSpPr>
          <p:cNvPr id="103" name="Google Shape;103;p17"/>
          <p:cNvGrpSpPr/>
          <p:nvPr/>
        </p:nvGrpSpPr>
        <p:grpSpPr>
          <a:xfrm>
            <a:off x="6781388" y="3021300"/>
            <a:ext cx="2212050" cy="2015525"/>
            <a:chOff x="6803275" y="427445"/>
            <a:chExt cx="2212050" cy="2550007"/>
          </a:xfrm>
        </p:grpSpPr>
        <p:pic>
          <p:nvPicPr>
            <p:cNvPr id="104" name="Google Shape;104;p17"/>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05" name="Google Shape;105;p17"/>
            <p:cNvSpPr txBox="1"/>
            <p:nvPr/>
          </p:nvSpPr>
          <p:spPr>
            <a:xfrm>
              <a:off x="6944800" y="97345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accent4"/>
                  </a:solidFill>
                  <a:latin typeface="Raleway"/>
                  <a:ea typeface="Raleway"/>
                  <a:cs typeface="Raleway"/>
                  <a:sym typeface="Raleway"/>
                </a:rPr>
                <a:t>Point</a:t>
              </a:r>
              <a:endParaRPr b="1">
                <a:solidFill>
                  <a:schemeClr val="accent4"/>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Ayurveda is the science of maintaining umpteen health by insuring </a:t>
              </a:r>
              <a:r>
                <a:rPr b="1" lang="en" sz="1200">
                  <a:solidFill>
                    <a:schemeClr val="dk2"/>
                  </a:solidFill>
                  <a:latin typeface="Raleway"/>
                  <a:ea typeface="Raleway"/>
                  <a:cs typeface="Raleway"/>
                  <a:sym typeface="Raleway"/>
                </a:rPr>
                <a:t>what you eat is your medicine.</a:t>
              </a:r>
              <a:endParaRPr b="1" sz="1200">
                <a:solidFill>
                  <a:schemeClr val="dk2"/>
                </a:solidFill>
                <a:latin typeface="Raleway"/>
                <a:ea typeface="Raleway"/>
                <a:cs typeface="Raleway"/>
                <a:sym typeface="Raleway"/>
              </a:endParaRPr>
            </a:p>
          </p:txBody>
        </p:sp>
      </p:grpSp>
      <p:pic>
        <p:nvPicPr>
          <p:cNvPr descr="small-tape-hi.png" id="106" name="Google Shape;106;p17"/>
          <p:cNvPicPr preferRelativeResize="0"/>
          <p:nvPr/>
        </p:nvPicPr>
        <p:blipFill>
          <a:blip r:embed="rId4">
            <a:alphaModFix/>
          </a:blip>
          <a:stretch>
            <a:fillRect/>
          </a:stretch>
        </p:blipFill>
        <p:spPr>
          <a:xfrm>
            <a:off x="6579600" y="2948125"/>
            <a:ext cx="1070847" cy="60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8"/>
          <p:cNvSpPr txBox="1"/>
          <p:nvPr>
            <p:ph idx="2" type="body"/>
          </p:nvPr>
        </p:nvSpPr>
        <p:spPr>
          <a:xfrm>
            <a:off x="4939500" y="394700"/>
            <a:ext cx="3837000" cy="405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rPr>
              <a:t>The Food Network</a:t>
            </a:r>
            <a:endParaRPr sz="3000">
              <a:solidFill>
                <a:srgbClr val="FFFFFF"/>
              </a:solidFill>
            </a:endParaRPr>
          </a:p>
          <a:p>
            <a:pPr indent="0" lvl="0" marL="0" rtl="0" algn="l">
              <a:spcBef>
                <a:spcPts val="1600"/>
              </a:spcBef>
              <a:spcAft>
                <a:spcPts val="0"/>
              </a:spcAft>
              <a:buNone/>
            </a:pPr>
            <a:r>
              <a:rPr lang="en" sz="1600">
                <a:solidFill>
                  <a:srgbClr val="000000"/>
                </a:solidFill>
              </a:rPr>
              <a:t>We conducted analysis on this network of ingredient pairs taken together and used all over the world.</a:t>
            </a:r>
            <a:endParaRPr sz="1600">
              <a:solidFill>
                <a:srgbClr val="000000"/>
              </a:solidFill>
            </a:endParaRPr>
          </a:p>
          <a:p>
            <a:pPr indent="0" lvl="0" marL="0" rtl="0" algn="l">
              <a:spcBef>
                <a:spcPts val="1600"/>
              </a:spcBef>
              <a:spcAft>
                <a:spcPts val="1600"/>
              </a:spcAft>
              <a:buClr>
                <a:schemeClr val="dk2"/>
              </a:buClr>
              <a:buSzPts val="1100"/>
              <a:buFont typeface="Arial"/>
              <a:buNone/>
            </a:pPr>
            <a:r>
              <a:rPr lang="en" sz="1600">
                <a:solidFill>
                  <a:srgbClr val="000000"/>
                </a:solidFill>
              </a:rPr>
              <a:t>The visualisation portrayed how there are ingredients that are used most frequently and how they form the major connected portion of the graph. It also showed how lesser used ingredients lie on the periphery, with very few connections otherwise.</a:t>
            </a:r>
            <a:endParaRPr sz="1600">
              <a:solidFill>
                <a:srgbClr val="000000"/>
              </a:solidFill>
            </a:endParaRPr>
          </a:p>
        </p:txBody>
      </p:sp>
      <p:pic>
        <p:nvPicPr>
          <p:cNvPr descr="Screen Shot 2016-11-07 at 5.50.57 PM.png" id="112" name="Google Shape;112;p18"/>
          <p:cNvPicPr preferRelativeResize="0"/>
          <p:nvPr/>
        </p:nvPicPr>
        <p:blipFill rotWithShape="1">
          <a:blip r:embed="rId3">
            <a:alphaModFix/>
          </a:blip>
          <a:srcRect b="0" l="4771" r="5534" t="0"/>
          <a:stretch/>
        </p:blipFill>
        <p:spPr>
          <a:xfrm>
            <a:off x="73200" y="326700"/>
            <a:ext cx="4445075" cy="4490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9"/>
          <p:cNvSpPr txBox="1"/>
          <p:nvPr>
            <p:ph idx="1" type="subTitle"/>
          </p:nvPr>
        </p:nvSpPr>
        <p:spPr>
          <a:xfrm>
            <a:off x="223700" y="3912900"/>
            <a:ext cx="4045200" cy="1230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accent4"/>
                </a:solidFill>
              </a:rPr>
              <a:t>Filtered Components for higher degrees</a:t>
            </a:r>
            <a:endParaRPr b="1" sz="2400">
              <a:solidFill>
                <a:schemeClr val="accent4"/>
              </a:solidFill>
            </a:endParaRPr>
          </a:p>
          <a:p>
            <a:pPr indent="0" lvl="0" marL="0" rtl="0" algn="l">
              <a:lnSpc>
                <a:spcPct val="115000"/>
              </a:lnSpc>
              <a:spcBef>
                <a:spcPts val="0"/>
              </a:spcBef>
              <a:spcAft>
                <a:spcPts val="0"/>
              </a:spcAft>
              <a:buNone/>
            </a:pPr>
            <a:r>
              <a:rPr lang="en" sz="1600"/>
              <a:t>When filtered for only higher degree components, the graph reveals the most used ingredients.</a:t>
            </a:r>
            <a:endParaRPr sz="1600"/>
          </a:p>
          <a:p>
            <a:pPr indent="0" lvl="0" marL="0" rtl="0" algn="l">
              <a:lnSpc>
                <a:spcPct val="115000"/>
              </a:lnSpc>
              <a:spcBef>
                <a:spcPts val="1600"/>
              </a:spcBef>
              <a:spcAft>
                <a:spcPts val="1600"/>
              </a:spcAft>
              <a:buNone/>
            </a:pPr>
            <a:r>
              <a:t/>
            </a:r>
            <a:endParaRPr sz="1800"/>
          </a:p>
        </p:txBody>
      </p:sp>
      <p:pic>
        <p:nvPicPr>
          <p:cNvPr descr="Screen Shot 2016-11-06 at 11.08.09 PM.png" id="118" name="Google Shape;118;p19"/>
          <p:cNvPicPr preferRelativeResize="0"/>
          <p:nvPr/>
        </p:nvPicPr>
        <p:blipFill rotWithShape="1">
          <a:blip r:embed="rId3">
            <a:alphaModFix/>
          </a:blip>
          <a:srcRect b="0" l="7313" r="7746" t="0"/>
          <a:stretch/>
        </p:blipFill>
        <p:spPr>
          <a:xfrm>
            <a:off x="480900" y="83625"/>
            <a:ext cx="3439450" cy="3279476"/>
          </a:xfrm>
          <a:prstGeom prst="rect">
            <a:avLst/>
          </a:prstGeom>
          <a:noFill/>
          <a:ln>
            <a:noFill/>
          </a:ln>
        </p:spPr>
      </p:pic>
      <p:sp>
        <p:nvSpPr>
          <p:cNvPr id="119" name="Google Shape;119;p19"/>
          <p:cNvSpPr txBox="1"/>
          <p:nvPr/>
        </p:nvSpPr>
        <p:spPr>
          <a:xfrm>
            <a:off x="4840325" y="264988"/>
            <a:ext cx="4045200" cy="27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Filtered higher, the most used components are revealed, some still connected to each other.</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rPr lang="en" sz="1600">
                <a:latin typeface="Lato"/>
                <a:ea typeface="Lato"/>
                <a:cs typeface="Lato"/>
                <a:sym typeface="Lato"/>
              </a:rPr>
              <a:t>In all these components, we see that the connected components are not in the Viruddha Aahaar list. The other components, while they are the most used, are not used together.</a:t>
            </a:r>
            <a:endParaRPr sz="1600">
              <a:latin typeface="Lato"/>
              <a:ea typeface="Lato"/>
              <a:cs typeface="Lato"/>
              <a:sym typeface="Lato"/>
            </a:endParaRPr>
          </a:p>
        </p:txBody>
      </p:sp>
      <p:pic>
        <p:nvPicPr>
          <p:cNvPr descr="Graph 5 copy.png" id="120" name="Google Shape;120;p19"/>
          <p:cNvPicPr preferRelativeResize="0"/>
          <p:nvPr/>
        </p:nvPicPr>
        <p:blipFill>
          <a:blip r:embed="rId4">
            <a:alphaModFix/>
          </a:blip>
          <a:stretch>
            <a:fillRect/>
          </a:stretch>
        </p:blipFill>
        <p:spPr>
          <a:xfrm>
            <a:off x="6387550" y="2513625"/>
            <a:ext cx="2620475" cy="2514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0"/>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ph idx="4294967295" type="body"/>
          </p:nvPr>
        </p:nvSpPr>
        <p:spPr>
          <a:xfrm>
            <a:off x="4813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4"/>
                </a:solidFill>
              </a:rPr>
              <a:t>Filtering components for lower degrees </a:t>
            </a:r>
            <a:endParaRPr b="1" sz="2800">
              <a:solidFill>
                <a:schemeClr val="accent4"/>
              </a:solidFill>
            </a:endParaRPr>
          </a:p>
          <a:p>
            <a:pPr indent="0" lvl="0" marL="0" rtl="0" algn="l">
              <a:lnSpc>
                <a:spcPct val="100000"/>
              </a:lnSpc>
              <a:spcBef>
                <a:spcPts val="1600"/>
              </a:spcBef>
              <a:spcAft>
                <a:spcPts val="1600"/>
              </a:spcAft>
              <a:buNone/>
            </a:pPr>
            <a:r>
              <a:rPr lang="en">
                <a:solidFill>
                  <a:schemeClr val="lt1"/>
                </a:solidFill>
              </a:rPr>
              <a:t>When majorly connected ingredients are removed from the graph, the rest of the components scatter and shrink, forming many small connected components.</a:t>
            </a:r>
            <a:endParaRPr>
              <a:solidFill>
                <a:schemeClr val="lt1"/>
              </a:solidFill>
            </a:endParaRPr>
          </a:p>
        </p:txBody>
      </p:sp>
      <p:pic>
        <p:nvPicPr>
          <p:cNvPr descr="Screen Shot 2016-11-10 at 11.43.52 PM.png" id="127" name="Google Shape;127;p20"/>
          <p:cNvPicPr preferRelativeResize="0"/>
          <p:nvPr/>
        </p:nvPicPr>
        <p:blipFill>
          <a:blip r:embed="rId3">
            <a:alphaModFix/>
          </a:blip>
          <a:stretch>
            <a:fillRect/>
          </a:stretch>
        </p:blipFill>
        <p:spPr>
          <a:xfrm>
            <a:off x="4830700" y="496575"/>
            <a:ext cx="4217576" cy="4150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1"/>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idx="4294967295" type="body"/>
          </p:nvPr>
        </p:nvSpPr>
        <p:spPr>
          <a:xfrm>
            <a:off x="4813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4"/>
                </a:solidFill>
              </a:rPr>
              <a:t>Network: Degrees and Components</a:t>
            </a:r>
            <a:endParaRPr b="1" sz="2800">
              <a:solidFill>
                <a:schemeClr val="accent4"/>
              </a:solidFill>
            </a:endParaRPr>
          </a:p>
          <a:p>
            <a:pPr indent="-342900" lvl="0" marL="457200" rtl="0" algn="l">
              <a:lnSpc>
                <a:spcPct val="100000"/>
              </a:lnSpc>
              <a:spcBef>
                <a:spcPts val="1600"/>
              </a:spcBef>
              <a:spcAft>
                <a:spcPts val="0"/>
              </a:spcAft>
              <a:buClr>
                <a:schemeClr val="lt1"/>
              </a:buClr>
              <a:buSzPts val="1800"/>
              <a:buChar char="➔"/>
            </a:pPr>
            <a:r>
              <a:rPr lang="en">
                <a:solidFill>
                  <a:schemeClr val="lt1"/>
                </a:solidFill>
              </a:rPr>
              <a:t>The degree distribution of the network follows the power law distribution.</a:t>
            </a:r>
            <a:endParaRPr>
              <a:solidFill>
                <a:schemeClr val="lt1"/>
              </a:solidFill>
              <a:latin typeface="Raleway"/>
              <a:ea typeface="Raleway"/>
              <a:cs typeface="Raleway"/>
              <a:sym typeface="Raleway"/>
            </a:endParaRPr>
          </a:p>
          <a:p>
            <a:pPr indent="-342900" lvl="0" marL="457200" rtl="0" algn="l">
              <a:lnSpc>
                <a:spcPct val="100000"/>
              </a:lnSpc>
              <a:spcBef>
                <a:spcPts val="0"/>
              </a:spcBef>
              <a:spcAft>
                <a:spcPts val="0"/>
              </a:spcAft>
              <a:buClr>
                <a:schemeClr val="lt1"/>
              </a:buClr>
              <a:buSzPts val="1800"/>
              <a:buChar char="➔"/>
            </a:pPr>
            <a:r>
              <a:rPr lang="en">
                <a:solidFill>
                  <a:schemeClr val="lt1"/>
                </a:solidFill>
              </a:rPr>
              <a:t>The connected components graph shows that there are a large number of small components and small number of large components.</a:t>
            </a:r>
            <a:endParaRPr>
              <a:solidFill>
                <a:schemeClr val="lt1"/>
              </a:solidFill>
            </a:endParaRPr>
          </a:p>
        </p:txBody>
      </p:sp>
      <p:pic>
        <p:nvPicPr>
          <p:cNvPr descr="degree-distribution copy.png" id="134" name="Google Shape;134;p21"/>
          <p:cNvPicPr preferRelativeResize="0"/>
          <p:nvPr/>
        </p:nvPicPr>
        <p:blipFill>
          <a:blip r:embed="rId3">
            <a:alphaModFix/>
          </a:blip>
          <a:stretch>
            <a:fillRect/>
          </a:stretch>
        </p:blipFill>
        <p:spPr>
          <a:xfrm>
            <a:off x="5174875" y="151550"/>
            <a:ext cx="3661676" cy="2441125"/>
          </a:xfrm>
          <a:prstGeom prst="rect">
            <a:avLst/>
          </a:prstGeom>
          <a:noFill/>
          <a:ln>
            <a:noFill/>
          </a:ln>
        </p:spPr>
      </p:pic>
      <p:pic>
        <p:nvPicPr>
          <p:cNvPr descr="Screen Shot 2016-11-16 at 2.40.45 AM.png" id="135" name="Google Shape;135;p21"/>
          <p:cNvPicPr preferRelativeResize="0"/>
          <p:nvPr/>
        </p:nvPicPr>
        <p:blipFill>
          <a:blip r:embed="rId4">
            <a:alphaModFix/>
          </a:blip>
          <a:stretch>
            <a:fillRect/>
          </a:stretch>
        </p:blipFill>
        <p:spPr>
          <a:xfrm>
            <a:off x="5174875" y="2739020"/>
            <a:ext cx="3661676" cy="24397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