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aleway"/>
      <p:regular r:id="rId14"/>
      <p:bold r:id="rId15"/>
      <p:italic r:id="rId16"/>
      <p:boldItalic r:id="rId17"/>
    </p:embeddedFont>
    <p:embeddedFont>
      <p:font typeface="Source Sans Pr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FBF1C573-095A-41BD-BE0D-0E3E44E4167E}">
  <a:tblStyle styleId="{FBF1C573-095A-41BD-BE0D-0E3E44E4167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SansPr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SourceSansPr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.fntdata"/><Relationship Id="rId14" Type="http://schemas.openxmlformats.org/officeDocument/2006/relationships/font" Target="fonts/Raleway-regular.fntdata"/><Relationship Id="rId17" Type="http://schemas.openxmlformats.org/officeDocument/2006/relationships/font" Target="fonts/Raleway-boldItalic.fntdata"/><Relationship Id="rId16" Type="http://schemas.openxmlformats.org/officeDocument/2006/relationships/font" Target="fonts/Raleway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SourceSansPro-bold.fntdata"/><Relationship Id="rId6" Type="http://schemas.openxmlformats.org/officeDocument/2006/relationships/slide" Target="slides/slide1.xml"/><Relationship Id="rId18" Type="http://schemas.openxmlformats.org/officeDocument/2006/relationships/font" Target="fonts/SourceSansPr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Shape 49"/>
          <p:cNvSpPr txBox="1"/>
          <p:nvPr>
            <p:ph hasCustomPrompt="1" type="title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Shape 16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Shape 2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2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" name="Shape 3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" name="Shape 40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1" name="Shape 41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Shape 42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l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Relationship Id="rId4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peabody.sapp.org/class/dmp2/lab/markov1/" TargetMode="External"/><Relationship Id="rId4" Type="http://schemas.openxmlformats.org/officeDocument/2006/relationships/hyperlink" Target="http://collected.jcu.edu/cgi/viewcontent.cgi?article=1001&amp;context=honorspapers" TargetMode="External"/><Relationship Id="rId5" Type="http://schemas.openxmlformats.org/officeDocument/2006/relationships/hyperlink" Target="https://dzone.com/articles/algorithm-week-generate-music" TargetMode="External"/><Relationship Id="rId6" Type="http://schemas.openxmlformats.org/officeDocument/2006/relationships/hyperlink" Target="http://www.vikparuchuri.com/blog/making-instrumental-music-from-scratch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Markov Chains: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Applications in Music</a:t>
            </a:r>
            <a:endParaRPr/>
          </a:p>
        </p:txBody>
      </p:sp>
      <p:sp>
        <p:nvSpPr>
          <p:cNvPr id="59" name="Shape 59"/>
          <p:cNvSpPr txBox="1"/>
          <p:nvPr>
            <p:ph idx="1" type="subTitle"/>
          </p:nvPr>
        </p:nvSpPr>
        <p:spPr>
          <a:xfrm>
            <a:off x="485875" y="1738075"/>
            <a:ext cx="39420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Sai Sruthi Talluri (201301143)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Zarana Parekh     (201301177)</a:t>
            </a:r>
            <a:endParaRPr/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4727625" y="1738075"/>
            <a:ext cx="39420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Ruchi Jain             (201301186)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Khyati Mahajan  </a:t>
            </a:r>
            <a:r>
              <a:rPr lang="en" sz="1400"/>
              <a:t> </a:t>
            </a:r>
            <a:r>
              <a:rPr lang="en"/>
              <a:t>(201301406)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Music, Note, Clef, Treble," id="61" name="Shape 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8706" y="2809100"/>
            <a:ext cx="3456350" cy="22466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usic, Note, Clef, Treble," id="62" name="Shape 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5056" y="2809100"/>
            <a:ext cx="3456350" cy="224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Generating music using Markov Chains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Markov Chains are a sequence of random numbers, where the current random number only depends on one previous state. In the domain of music, it can be used to predict the notes of a song, given that it has had a song to work on before. In essence, it allows for some amount of machine learning probabilistic modeling of music.</a:t>
            </a:r>
            <a:endParaRPr>
              <a:solidFill>
                <a:srgbClr val="000000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</a:rPr>
              <a:t>With the notes of the input song, we can construct an adjacency matrix for a Markov Chain by calculating the probabilities of the occurrence of a note, depending on its previous note. The output is a clear, noiseless melody which is similar to the one given as the input.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The input sample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311700" y="1152475"/>
            <a:ext cx="4263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Let’s take the sample music to be Twinkle Twinkle.</a:t>
            </a:r>
            <a:endParaRPr>
              <a:solidFill>
                <a:srgbClr val="000000"/>
              </a:solidFill>
            </a:endParaRPr>
          </a:p>
          <a:p>
            <a:pPr indent="0" lvl="0" mar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We then create an adjacency matrix for </a:t>
            </a:r>
            <a:endParaRPr>
              <a:solidFill>
                <a:srgbClr val="000000"/>
              </a:solidFill>
            </a:endParaRPr>
          </a:p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successive notes, which constitutes </a:t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the Markov Chain.</a:t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The Markov Chain then outputs a melody based on these probabilities of playing one note,  given the previous note. This leads us to produce a melody.</a:t>
            </a:r>
            <a:endParaRPr>
              <a:solidFill>
                <a:srgbClr val="000000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75" name="Shape 75"/>
          <p:cNvPicPr preferRelativeResize="0"/>
          <p:nvPr/>
        </p:nvPicPr>
        <p:blipFill rotWithShape="1">
          <a:blip r:embed="rId3">
            <a:alphaModFix/>
          </a:blip>
          <a:srcRect b="34387" l="0" r="0" t="0"/>
          <a:stretch/>
        </p:blipFill>
        <p:spPr>
          <a:xfrm>
            <a:off x="4805200" y="1152475"/>
            <a:ext cx="3856699" cy="288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0" name="Shape 80"/>
          <p:cNvGraphicFramePr/>
          <p:nvPr/>
        </p:nvGraphicFramePr>
        <p:xfrm>
          <a:off x="3608950" y="2039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{FBF1C573-095A-41BD-BE0D-0E3E44E4167E}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170175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a</a:t>
                      </a:r>
                      <a:endParaRPr b="1" sz="1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a#</a:t>
                      </a:r>
                      <a:endParaRPr b="1" sz="1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b</a:t>
                      </a:r>
                      <a:endParaRPr b="1" sz="1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c</a:t>
                      </a:r>
                      <a:endParaRPr b="1" sz="1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c#</a:t>
                      </a:r>
                      <a:endParaRPr b="1" sz="1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d</a:t>
                      </a:r>
                      <a:endParaRPr b="1" sz="1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d#</a:t>
                      </a:r>
                      <a:endParaRPr b="1" sz="1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e</a:t>
                      </a:r>
                      <a:endParaRPr b="1" sz="1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f</a:t>
                      </a:r>
                      <a:endParaRPr b="1" sz="1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f#</a:t>
                      </a:r>
                      <a:endParaRPr b="1" sz="1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g</a:t>
                      </a:r>
                      <a:endParaRPr b="1" sz="1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g#</a:t>
                      </a:r>
                      <a:endParaRPr b="1" sz="1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9275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a</a:t>
                      </a:r>
                      <a:endParaRPr b="1" sz="1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2</a:t>
                      </a:r>
                      <a:endParaRPr sz="1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</a:t>
                      </a:r>
                      <a:endParaRPr sz="1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</a:t>
                      </a:r>
                      <a:endParaRPr sz="1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</a:t>
                      </a:r>
                      <a:endParaRPr sz="1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</a:t>
                      </a:r>
                      <a:endParaRPr sz="1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</a:t>
                      </a:r>
                      <a:endParaRPr sz="1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</a:t>
                      </a:r>
                      <a:endParaRPr sz="1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</a:t>
                      </a:r>
                      <a:endParaRPr sz="1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</a:t>
                      </a:r>
                      <a:endParaRPr sz="1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</a:t>
                      </a:r>
                      <a:endParaRPr sz="1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2</a:t>
                      </a:r>
                      <a:endParaRPr sz="1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</a:t>
                      </a:r>
                      <a:endParaRPr sz="1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169275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a#</a:t>
                      </a:r>
                      <a:endParaRPr b="1" sz="1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</a:t>
                      </a:r>
                      <a:endParaRPr sz="1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</a:t>
                      </a:r>
                      <a:endParaRPr sz="1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</a:t>
                      </a:r>
                      <a:endParaRPr sz="1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</a:t>
                      </a:r>
                      <a:endParaRPr sz="1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</a:t>
                      </a:r>
                      <a:endParaRPr sz="1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</a:t>
                      </a:r>
                      <a:endParaRPr sz="1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</a:t>
                      </a:r>
                      <a:endParaRPr sz="1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</a:t>
                      </a:r>
                      <a:endParaRPr sz="1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</a:t>
                      </a:r>
                      <a:endParaRPr sz="1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</a:t>
                      </a:r>
                      <a:endParaRPr sz="1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</a:t>
                      </a:r>
                      <a:endParaRPr sz="1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</a:t>
                      </a:r>
                      <a:endParaRPr sz="1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169275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b</a:t>
                      </a:r>
                      <a:endParaRPr b="1" sz="1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</a:t>
                      </a:r>
                      <a:endParaRPr sz="1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</a:t>
                      </a:r>
                      <a:endParaRPr sz="1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</a:t>
                      </a:r>
                      <a:endParaRPr sz="1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</a:t>
                      </a:r>
                      <a:endParaRPr sz="1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</a:t>
                      </a:r>
                      <a:endParaRPr sz="1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</a:t>
                      </a:r>
                      <a:endParaRPr sz="1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</a:t>
                      </a:r>
                      <a:endParaRPr sz="1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</a:t>
                      </a:r>
                      <a:endParaRPr sz="1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</a:t>
                      </a:r>
                      <a:endParaRPr sz="1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</a:t>
                      </a:r>
                      <a:endParaRPr sz="1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</a:t>
                      </a:r>
                      <a:endParaRPr sz="1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</a:t>
                      </a:r>
                      <a:endParaRPr sz="1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169275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c</a:t>
                      </a:r>
                      <a:endParaRPr b="1" sz="1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</a:t>
                      </a:r>
                      <a:endParaRPr sz="1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</a:t>
                      </a:r>
                      <a:endParaRPr sz="1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</a:t>
                      </a:r>
                      <a:endParaRPr sz="1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2</a:t>
                      </a:r>
                      <a:endParaRPr sz="1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</a:t>
                      </a:r>
                      <a:endParaRPr sz="1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</a:t>
                      </a:r>
                      <a:endParaRPr sz="1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</a:t>
                      </a:r>
                      <a:endParaRPr sz="1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</a:t>
                      </a:r>
                      <a:endParaRPr sz="1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</a:t>
                      </a:r>
                      <a:endParaRPr sz="1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</a:t>
                      </a:r>
                      <a:endParaRPr sz="1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3</a:t>
                      </a:r>
                      <a:endParaRPr sz="1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</a:t>
                      </a:r>
                      <a:endParaRPr sz="1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169275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c#</a:t>
                      </a:r>
                      <a:endParaRPr b="1" sz="1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</a:t>
                      </a:r>
                      <a:endParaRPr sz="1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</a:t>
                      </a:r>
                      <a:endParaRPr sz="1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</a:t>
                      </a:r>
                      <a:endParaRPr sz="1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</a:t>
                      </a:r>
                      <a:endParaRPr sz="1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</a:t>
                      </a:r>
                      <a:endParaRPr sz="1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</a:t>
                      </a:r>
                      <a:endParaRPr sz="1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</a:t>
                      </a:r>
                      <a:endParaRPr sz="1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</a:t>
                      </a:r>
                      <a:endParaRPr sz="1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</a:t>
                      </a:r>
                      <a:endParaRPr sz="1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</a:t>
                      </a:r>
                      <a:endParaRPr sz="1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</a:t>
                      </a:r>
                      <a:endParaRPr sz="1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</a:t>
                      </a:r>
                      <a:endParaRPr sz="1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169275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d</a:t>
                      </a:r>
                      <a:endParaRPr b="1" sz="1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</a:t>
                      </a:r>
                      <a:endParaRPr sz="1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</a:t>
                      </a:r>
                      <a:endParaRPr sz="1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</a:t>
                      </a:r>
                      <a:endParaRPr sz="1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</a:t>
                      </a:r>
                      <a:endParaRPr sz="1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</a:t>
                      </a:r>
                      <a:endParaRPr sz="1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2</a:t>
                      </a:r>
                      <a:endParaRPr sz="1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</a:t>
                      </a:r>
                      <a:endParaRPr sz="1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</a:t>
                      </a:r>
                      <a:endParaRPr sz="1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</a:t>
                      </a:r>
                      <a:endParaRPr sz="1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</a:t>
                      </a:r>
                      <a:endParaRPr sz="1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</a:t>
                      </a:r>
                      <a:endParaRPr sz="1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</a:t>
                      </a:r>
                      <a:endParaRPr sz="1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169275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d#</a:t>
                      </a:r>
                      <a:endParaRPr b="1" sz="1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</a:t>
                      </a:r>
                      <a:endParaRPr sz="1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</a:t>
                      </a:r>
                      <a:endParaRPr sz="1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</a:t>
                      </a:r>
                      <a:endParaRPr sz="1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</a:t>
                      </a:r>
                      <a:endParaRPr sz="1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</a:t>
                      </a:r>
                      <a:endParaRPr sz="1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</a:t>
                      </a:r>
                      <a:endParaRPr sz="1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</a:t>
                      </a:r>
                      <a:endParaRPr sz="1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</a:t>
                      </a:r>
                      <a:endParaRPr sz="1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</a:t>
                      </a:r>
                      <a:endParaRPr sz="1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</a:t>
                      </a:r>
                      <a:endParaRPr sz="1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</a:t>
                      </a:r>
                      <a:endParaRPr sz="1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</a:t>
                      </a:r>
                      <a:endParaRPr sz="1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169275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e</a:t>
                      </a:r>
                      <a:endParaRPr b="1" sz="1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</a:t>
                      </a:r>
                      <a:endParaRPr sz="1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</a:t>
                      </a:r>
                      <a:endParaRPr sz="1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</a:t>
                      </a:r>
                      <a:endParaRPr sz="1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</a:t>
                      </a:r>
                      <a:endParaRPr sz="1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</a:t>
                      </a:r>
                      <a:endParaRPr sz="1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4</a:t>
                      </a:r>
                      <a:endParaRPr sz="1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</a:t>
                      </a:r>
                      <a:endParaRPr sz="1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4</a:t>
                      </a:r>
                      <a:endParaRPr sz="1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</a:t>
                      </a:r>
                      <a:endParaRPr sz="1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</a:t>
                      </a:r>
                      <a:endParaRPr sz="1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</a:t>
                      </a:r>
                      <a:endParaRPr sz="1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</a:t>
                      </a:r>
                      <a:endParaRPr sz="1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169275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f</a:t>
                      </a:r>
                      <a:endParaRPr b="1" sz="1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</a:t>
                      </a:r>
                      <a:endParaRPr sz="1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</a:t>
                      </a:r>
                      <a:endParaRPr sz="1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</a:t>
                      </a:r>
                      <a:endParaRPr sz="1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</a:t>
                      </a:r>
                      <a:endParaRPr sz="1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</a:t>
                      </a:r>
                      <a:endParaRPr sz="1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</a:t>
                      </a:r>
                      <a:endParaRPr sz="1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</a:t>
                      </a:r>
                      <a:endParaRPr sz="1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4</a:t>
                      </a:r>
                      <a:endParaRPr sz="1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4</a:t>
                      </a:r>
                      <a:endParaRPr sz="1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</a:t>
                      </a:r>
                      <a:endParaRPr sz="1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</a:t>
                      </a:r>
                      <a:endParaRPr sz="1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</a:t>
                      </a:r>
                      <a:endParaRPr sz="1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169275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f#</a:t>
                      </a:r>
                      <a:endParaRPr b="1" sz="1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</a:t>
                      </a:r>
                      <a:endParaRPr sz="1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</a:t>
                      </a:r>
                      <a:endParaRPr sz="1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</a:t>
                      </a:r>
                      <a:endParaRPr sz="1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</a:t>
                      </a:r>
                      <a:endParaRPr sz="1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</a:t>
                      </a:r>
                      <a:endParaRPr sz="1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</a:t>
                      </a:r>
                      <a:endParaRPr sz="1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</a:t>
                      </a:r>
                      <a:endParaRPr sz="1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</a:t>
                      </a:r>
                      <a:endParaRPr sz="1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</a:t>
                      </a:r>
                      <a:endParaRPr sz="1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</a:t>
                      </a:r>
                      <a:endParaRPr sz="1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</a:t>
                      </a:r>
                      <a:endParaRPr sz="1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</a:t>
                      </a:r>
                      <a:endParaRPr sz="1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169275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g</a:t>
                      </a:r>
                      <a:endParaRPr b="1" sz="1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2</a:t>
                      </a:r>
                      <a:endParaRPr sz="1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</a:t>
                      </a:r>
                      <a:endParaRPr sz="1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</a:t>
                      </a:r>
                      <a:endParaRPr sz="1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</a:t>
                      </a:r>
                      <a:endParaRPr sz="1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</a:t>
                      </a:r>
                      <a:endParaRPr sz="1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</a:t>
                      </a:r>
                      <a:endParaRPr sz="1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</a:t>
                      </a:r>
                      <a:endParaRPr sz="1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</a:t>
                      </a:r>
                      <a:endParaRPr sz="1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4</a:t>
                      </a:r>
                      <a:endParaRPr sz="1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</a:t>
                      </a:r>
                      <a:endParaRPr sz="1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4</a:t>
                      </a:r>
                      <a:endParaRPr sz="1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</a:t>
                      </a:r>
                      <a:endParaRPr sz="1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169275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g#</a:t>
                      </a:r>
                      <a:endParaRPr b="1" sz="1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</a:t>
                      </a:r>
                      <a:endParaRPr sz="1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</a:t>
                      </a:r>
                      <a:endParaRPr sz="1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</a:t>
                      </a:r>
                      <a:endParaRPr sz="1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</a:t>
                      </a:r>
                      <a:endParaRPr sz="1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</a:t>
                      </a:r>
                      <a:endParaRPr sz="1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</a:t>
                      </a:r>
                      <a:endParaRPr sz="1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</a:t>
                      </a:r>
                      <a:endParaRPr sz="1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</a:t>
                      </a:r>
                      <a:endParaRPr sz="1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</a:t>
                      </a:r>
                      <a:endParaRPr sz="1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</a:t>
                      </a:r>
                      <a:endParaRPr sz="1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</a:t>
                      </a:r>
                      <a:endParaRPr sz="1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</a:t>
                      </a:r>
                      <a:endParaRPr sz="1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81" name="Shape 81"/>
          <p:cNvSpPr txBox="1"/>
          <p:nvPr/>
        </p:nvSpPr>
        <p:spPr>
          <a:xfrm>
            <a:off x="410675" y="865355"/>
            <a:ext cx="2581500" cy="34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Raleway"/>
                <a:ea typeface="Raleway"/>
                <a:cs typeface="Raleway"/>
                <a:sym typeface="Raleway"/>
              </a:rPr>
              <a:t>Adjacency matrix for the occurrence of notes in Twinkle Twinkle</a:t>
            </a:r>
            <a:endParaRPr b="1" sz="30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/>
        </p:nvSpPr>
        <p:spPr>
          <a:xfrm>
            <a:off x="342250" y="371400"/>
            <a:ext cx="2346900" cy="42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Raleway"/>
                <a:ea typeface="Raleway"/>
                <a:cs typeface="Raleway"/>
                <a:sym typeface="Raleway"/>
              </a:rPr>
              <a:t>Adjacency matrix for the  occurrence of next note timings in Twinkle Twinkle</a:t>
            </a:r>
            <a:endParaRPr b="1" sz="3000">
              <a:latin typeface="Raleway"/>
              <a:ea typeface="Raleway"/>
              <a:cs typeface="Raleway"/>
              <a:sym typeface="Raleway"/>
            </a:endParaRPr>
          </a:p>
        </p:txBody>
      </p:sp>
      <p:graphicFrame>
        <p:nvGraphicFramePr>
          <p:cNvPr id="87" name="Shape 87"/>
          <p:cNvGraphicFramePr/>
          <p:nvPr/>
        </p:nvGraphicFramePr>
        <p:xfrm>
          <a:off x="3648000" y="48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{FBF1C573-095A-41BD-BE0D-0E3E44E4167E}</a:tableStyleId>
              </a:tblPr>
              <a:tblGrid>
                <a:gridCol w="757250"/>
                <a:gridCol w="757250"/>
                <a:gridCol w="757250"/>
                <a:gridCol w="757250"/>
                <a:gridCol w="757250"/>
                <a:gridCol w="757250"/>
              </a:tblGrid>
              <a:tr h="682625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</a:t>
                      </a:r>
                      <a:endParaRPr b="1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2</a:t>
                      </a:r>
                      <a:endParaRPr b="1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4</a:t>
                      </a:r>
                      <a:endParaRPr b="1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8</a:t>
                      </a:r>
                      <a:endParaRPr b="1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16</a:t>
                      </a:r>
                      <a:endParaRPr b="1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82625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</a:t>
                      </a:r>
                      <a:endParaRPr b="1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682625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2</a:t>
                      </a:r>
                      <a:endParaRPr b="1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3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682625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4</a:t>
                      </a:r>
                      <a:endParaRPr b="1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     4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20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682625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8</a:t>
                      </a:r>
                      <a:endParaRPr b="1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682625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16</a:t>
                      </a:r>
                      <a:endParaRPr b="1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Shape 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12238" y="1168500"/>
            <a:ext cx="2374800" cy="16895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3" name="Shape 93"/>
          <p:cNvGraphicFramePr/>
          <p:nvPr/>
        </p:nvGraphicFramePr>
        <p:xfrm>
          <a:off x="154450" y="1892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{FBF1C573-095A-41BD-BE0D-0E3E44E4167E}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960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a</a:t>
                      </a:r>
                      <a:endParaRPr b="1" sz="1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a#</a:t>
                      </a:r>
                      <a:endParaRPr b="1" sz="1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b</a:t>
                      </a:r>
                      <a:endParaRPr b="1" sz="1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c</a:t>
                      </a:r>
                      <a:endParaRPr b="1" sz="1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c#</a:t>
                      </a:r>
                      <a:endParaRPr b="1" sz="1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d</a:t>
                      </a:r>
                      <a:endParaRPr b="1" sz="1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d#</a:t>
                      </a:r>
                      <a:endParaRPr b="1" sz="1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e</a:t>
                      </a:r>
                      <a:endParaRPr b="1" sz="1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f</a:t>
                      </a:r>
                      <a:endParaRPr b="1" sz="1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f#</a:t>
                      </a:r>
                      <a:endParaRPr b="1" sz="1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g</a:t>
                      </a:r>
                      <a:endParaRPr b="1" sz="1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g#</a:t>
                      </a:r>
                      <a:endParaRPr b="1" sz="1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a</a:t>
                      </a:r>
                      <a:endParaRPr b="1" sz="1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</a:t>
                      </a:r>
                      <a:endParaRPr sz="1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</a:t>
                      </a:r>
                      <a:endParaRPr sz="1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</a:t>
                      </a:r>
                      <a:endParaRPr sz="1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</a:t>
                      </a:r>
                      <a:endParaRPr sz="1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</a:t>
                      </a:r>
                      <a:endParaRPr sz="1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</a:t>
                      </a:r>
                      <a:endParaRPr sz="1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</a:t>
                      </a:r>
                      <a:endParaRPr sz="1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</a:t>
                      </a:r>
                      <a:endParaRPr sz="1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</a:t>
                      </a:r>
                      <a:endParaRPr sz="1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</a:t>
                      </a:r>
                      <a:endParaRPr sz="1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</a:t>
                      </a:r>
                      <a:endParaRPr sz="1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</a:t>
                      </a:r>
                      <a:endParaRPr sz="1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632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a#</a:t>
                      </a:r>
                      <a:endParaRPr b="1" sz="1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</a:t>
                      </a:r>
                      <a:endParaRPr sz="1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</a:t>
                      </a:r>
                      <a:endParaRPr sz="1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</a:t>
                      </a:r>
                      <a:endParaRPr sz="1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</a:t>
                      </a:r>
                      <a:endParaRPr sz="1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</a:t>
                      </a:r>
                      <a:endParaRPr sz="1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</a:t>
                      </a:r>
                      <a:endParaRPr sz="1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</a:t>
                      </a:r>
                      <a:endParaRPr sz="1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</a:t>
                      </a:r>
                      <a:endParaRPr sz="1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</a:t>
                      </a:r>
                      <a:endParaRPr sz="1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</a:t>
                      </a:r>
                      <a:endParaRPr sz="1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</a:t>
                      </a:r>
                      <a:endParaRPr sz="1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</a:t>
                      </a:r>
                      <a:endParaRPr sz="1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632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b</a:t>
                      </a:r>
                      <a:endParaRPr b="1" sz="1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</a:t>
                      </a:r>
                      <a:endParaRPr sz="1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</a:t>
                      </a:r>
                      <a:endParaRPr sz="1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</a:t>
                      </a:r>
                      <a:endParaRPr sz="1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</a:t>
                      </a:r>
                      <a:endParaRPr sz="1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</a:t>
                      </a:r>
                      <a:endParaRPr sz="1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</a:t>
                      </a:r>
                      <a:endParaRPr sz="1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</a:t>
                      </a:r>
                      <a:endParaRPr sz="1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</a:t>
                      </a:r>
                      <a:endParaRPr sz="1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</a:t>
                      </a:r>
                      <a:endParaRPr sz="1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</a:t>
                      </a:r>
                      <a:endParaRPr sz="1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</a:t>
                      </a:r>
                      <a:endParaRPr sz="1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</a:t>
                      </a:r>
                      <a:endParaRPr sz="1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632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c</a:t>
                      </a:r>
                      <a:endParaRPr b="1" sz="1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</a:t>
                      </a:r>
                      <a:endParaRPr sz="1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</a:t>
                      </a:r>
                      <a:endParaRPr sz="1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</a:t>
                      </a:r>
                      <a:endParaRPr sz="1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6</a:t>
                      </a:r>
                      <a:endParaRPr sz="1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</a:t>
                      </a:r>
                      <a:endParaRPr sz="1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</a:t>
                      </a:r>
                      <a:endParaRPr sz="1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</a:t>
                      </a:r>
                      <a:endParaRPr sz="1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</a:t>
                      </a:r>
                      <a:endParaRPr sz="1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</a:t>
                      </a:r>
                      <a:endParaRPr sz="1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</a:t>
                      </a:r>
                      <a:endParaRPr sz="1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2</a:t>
                      </a:r>
                      <a:endParaRPr sz="1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</a:t>
                      </a:r>
                      <a:endParaRPr sz="1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632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c#</a:t>
                      </a:r>
                      <a:endParaRPr b="1" sz="1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</a:t>
                      </a:r>
                      <a:endParaRPr sz="1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</a:t>
                      </a:r>
                      <a:endParaRPr sz="1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</a:t>
                      </a:r>
                      <a:endParaRPr sz="1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</a:t>
                      </a:r>
                      <a:endParaRPr sz="1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</a:t>
                      </a:r>
                      <a:endParaRPr sz="1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</a:t>
                      </a:r>
                      <a:endParaRPr sz="1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</a:t>
                      </a:r>
                      <a:endParaRPr sz="1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</a:t>
                      </a:r>
                      <a:endParaRPr sz="1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</a:t>
                      </a:r>
                      <a:endParaRPr sz="1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</a:t>
                      </a:r>
                      <a:endParaRPr sz="1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</a:t>
                      </a:r>
                      <a:endParaRPr sz="1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</a:t>
                      </a:r>
                      <a:endParaRPr sz="1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632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d</a:t>
                      </a:r>
                      <a:endParaRPr b="1" sz="1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</a:t>
                      </a:r>
                      <a:endParaRPr sz="1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</a:t>
                      </a:r>
                      <a:endParaRPr sz="1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</a:t>
                      </a:r>
                      <a:endParaRPr sz="1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</a:t>
                      </a:r>
                      <a:endParaRPr sz="1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</a:t>
                      </a:r>
                      <a:endParaRPr sz="1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</a:t>
                      </a:r>
                      <a:endParaRPr sz="1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</a:t>
                      </a:r>
                      <a:endParaRPr sz="1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2</a:t>
                      </a:r>
                      <a:endParaRPr sz="1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</a:t>
                      </a:r>
                      <a:endParaRPr sz="1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</a:t>
                      </a:r>
                      <a:endParaRPr sz="1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</a:t>
                      </a:r>
                      <a:endParaRPr sz="1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</a:t>
                      </a:r>
                      <a:endParaRPr sz="1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632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d#</a:t>
                      </a:r>
                      <a:endParaRPr b="1" sz="1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</a:t>
                      </a:r>
                      <a:endParaRPr sz="1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</a:t>
                      </a:r>
                      <a:endParaRPr sz="1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</a:t>
                      </a:r>
                      <a:endParaRPr sz="1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</a:t>
                      </a:r>
                      <a:endParaRPr sz="1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</a:t>
                      </a:r>
                      <a:endParaRPr sz="1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</a:t>
                      </a:r>
                      <a:endParaRPr sz="1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</a:t>
                      </a:r>
                      <a:endParaRPr sz="1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</a:t>
                      </a:r>
                      <a:endParaRPr sz="1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</a:t>
                      </a:r>
                      <a:endParaRPr sz="1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</a:t>
                      </a:r>
                      <a:endParaRPr sz="1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</a:t>
                      </a:r>
                      <a:endParaRPr sz="1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</a:t>
                      </a:r>
                      <a:endParaRPr sz="1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632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e</a:t>
                      </a:r>
                      <a:endParaRPr b="1" sz="1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</a:t>
                      </a:r>
                      <a:endParaRPr sz="1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</a:t>
                      </a:r>
                      <a:endParaRPr sz="1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</a:t>
                      </a:r>
                      <a:endParaRPr sz="1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</a:t>
                      </a:r>
                      <a:endParaRPr sz="1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</a:t>
                      </a:r>
                      <a:endParaRPr sz="1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2</a:t>
                      </a:r>
                      <a:endParaRPr sz="1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</a:t>
                      </a:r>
                      <a:endParaRPr sz="1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3</a:t>
                      </a:r>
                      <a:endParaRPr sz="1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</a:t>
                      </a:r>
                      <a:endParaRPr sz="1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</a:t>
                      </a:r>
                      <a:endParaRPr sz="1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</a:t>
                      </a:r>
                      <a:endParaRPr sz="1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</a:t>
                      </a:r>
                      <a:endParaRPr sz="1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632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f</a:t>
                      </a:r>
                      <a:endParaRPr b="1" sz="1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</a:t>
                      </a:r>
                      <a:endParaRPr sz="1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</a:t>
                      </a:r>
                      <a:endParaRPr sz="1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</a:t>
                      </a:r>
                      <a:endParaRPr sz="1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</a:t>
                      </a:r>
                      <a:endParaRPr sz="1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</a:t>
                      </a:r>
                      <a:endParaRPr sz="1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</a:t>
                      </a:r>
                      <a:endParaRPr sz="1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</a:t>
                      </a:r>
                      <a:endParaRPr sz="1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</a:t>
                      </a:r>
                      <a:endParaRPr sz="1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</a:t>
                      </a:r>
                      <a:endParaRPr sz="1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</a:t>
                      </a:r>
                      <a:endParaRPr sz="1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</a:t>
                      </a:r>
                      <a:endParaRPr sz="1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</a:t>
                      </a:r>
                      <a:endParaRPr sz="1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632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f#</a:t>
                      </a:r>
                      <a:endParaRPr b="1" sz="1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</a:t>
                      </a:r>
                      <a:endParaRPr sz="1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</a:t>
                      </a:r>
                      <a:endParaRPr sz="1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</a:t>
                      </a:r>
                      <a:endParaRPr sz="1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</a:t>
                      </a:r>
                      <a:endParaRPr sz="1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</a:t>
                      </a:r>
                      <a:endParaRPr sz="1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</a:t>
                      </a:r>
                      <a:endParaRPr sz="1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</a:t>
                      </a:r>
                      <a:endParaRPr sz="1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</a:t>
                      </a:r>
                      <a:endParaRPr sz="1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</a:t>
                      </a:r>
                      <a:endParaRPr sz="1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</a:t>
                      </a:r>
                      <a:endParaRPr sz="1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</a:t>
                      </a:r>
                      <a:endParaRPr sz="1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</a:t>
                      </a:r>
                      <a:endParaRPr sz="1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632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g</a:t>
                      </a:r>
                      <a:endParaRPr b="1" sz="1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</a:t>
                      </a:r>
                      <a:endParaRPr sz="1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</a:t>
                      </a:r>
                      <a:endParaRPr sz="1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</a:t>
                      </a:r>
                      <a:endParaRPr sz="1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</a:t>
                      </a:r>
                      <a:endParaRPr sz="1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</a:t>
                      </a:r>
                      <a:endParaRPr sz="1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</a:t>
                      </a:r>
                      <a:endParaRPr sz="1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</a:t>
                      </a:r>
                      <a:endParaRPr sz="1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</a:t>
                      </a:r>
                      <a:endParaRPr sz="1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</a:t>
                      </a:r>
                      <a:endParaRPr sz="1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</a:t>
                      </a:r>
                      <a:endParaRPr sz="1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</a:t>
                      </a:r>
                      <a:endParaRPr sz="1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</a:t>
                      </a:r>
                      <a:endParaRPr sz="1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632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g#</a:t>
                      </a:r>
                      <a:endParaRPr b="1" sz="1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</a:t>
                      </a:r>
                      <a:endParaRPr sz="1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</a:t>
                      </a:r>
                      <a:endParaRPr sz="1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</a:t>
                      </a:r>
                      <a:endParaRPr sz="1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</a:t>
                      </a:r>
                      <a:endParaRPr sz="1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</a:t>
                      </a:r>
                      <a:endParaRPr sz="1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</a:t>
                      </a:r>
                      <a:endParaRPr sz="1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</a:t>
                      </a:r>
                      <a:endParaRPr sz="1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</a:t>
                      </a:r>
                      <a:endParaRPr sz="1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</a:t>
                      </a:r>
                      <a:endParaRPr sz="1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</a:t>
                      </a:r>
                      <a:endParaRPr sz="1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</a:t>
                      </a:r>
                      <a:endParaRPr sz="1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</a:t>
                      </a:r>
                      <a:endParaRPr sz="1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descr="Sheet Music - Row, Row, Row Your Boat" id="94" name="Shape 94" title="Sheet Music - Row, Row, Row Your Boa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84663" y="2936225"/>
            <a:ext cx="2829926" cy="2119125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Shape 95"/>
          <p:cNvSpPr txBox="1"/>
          <p:nvPr/>
        </p:nvSpPr>
        <p:spPr>
          <a:xfrm>
            <a:off x="5211950" y="146675"/>
            <a:ext cx="3882300" cy="6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Raleway"/>
                <a:ea typeface="Raleway"/>
                <a:cs typeface="Raleway"/>
                <a:sym typeface="Raleway"/>
              </a:rPr>
              <a:t>Adjacency matrix for Row Row Row Your Boat</a:t>
            </a:r>
            <a:endParaRPr b="1" sz="24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Applications</a:t>
            </a:r>
            <a:endParaRPr/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311700" y="11720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❖"/>
            </a:pPr>
            <a:r>
              <a:rPr lang="en">
                <a:solidFill>
                  <a:srgbClr val="000000"/>
                </a:solidFill>
              </a:rPr>
              <a:t>Used in comparing similarity in the music tunes</a:t>
            </a:r>
            <a:endParaRPr>
              <a:solidFill>
                <a:srgbClr val="000000"/>
              </a:solidFill>
            </a:endParaRPr>
          </a:p>
          <a:p>
            <a:pPr indent="-342900" lvl="0" marL="45720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❖"/>
            </a:pPr>
            <a:r>
              <a:rPr lang="en">
                <a:solidFill>
                  <a:srgbClr val="000000"/>
                </a:solidFill>
              </a:rPr>
              <a:t>Remix songs by giving both as initial input </a:t>
            </a:r>
            <a:endParaRPr>
              <a:solidFill>
                <a:srgbClr val="000000"/>
              </a:solidFill>
            </a:endParaRPr>
          </a:p>
          <a:p>
            <a:pPr indent="-342900" lvl="0" marL="45720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❖"/>
            </a:pPr>
            <a:r>
              <a:rPr lang="en">
                <a:solidFill>
                  <a:srgbClr val="000000"/>
                </a:solidFill>
              </a:rPr>
              <a:t>Complete music notes given an initial tune to begin with</a:t>
            </a:r>
            <a:endParaRPr>
              <a:solidFill>
                <a:srgbClr val="000000"/>
              </a:solidFill>
            </a:endParaRPr>
          </a:p>
          <a:p>
            <a:pPr indent="-342900" lvl="0" marL="45720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❖"/>
            </a:pPr>
            <a:r>
              <a:rPr lang="en">
                <a:solidFill>
                  <a:srgbClr val="000000"/>
                </a:solidFill>
              </a:rPr>
              <a:t>Used in malls entertainment centers - auto complete piano tunes etc</a:t>
            </a:r>
            <a:endParaRPr>
              <a:solidFill>
                <a:srgbClr val="000000"/>
              </a:solidFill>
            </a:endParaRPr>
          </a:p>
          <a:p>
            <a:pPr indent="0" lvl="0" marL="0"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360150" y="1193025"/>
            <a:ext cx="8584800" cy="3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❖"/>
            </a:pPr>
            <a:r>
              <a:rPr lang="en" u="sng">
                <a:solidFill>
                  <a:srgbClr val="000000"/>
                </a:solidFill>
                <a:hlinkClick r:id="rId3"/>
              </a:rPr>
              <a:t>http://peabody.sapp.org/class/dmp2/lab/markov1/</a:t>
            </a:r>
            <a:endParaRPr>
              <a:solidFill>
                <a:srgbClr val="000000"/>
              </a:solidFill>
            </a:endParaRPr>
          </a:p>
          <a:p>
            <a:pPr indent="-342900" lvl="0" marL="457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❖"/>
            </a:pPr>
            <a:r>
              <a:rPr lang="en" u="sng">
                <a:solidFill>
                  <a:srgbClr val="000000"/>
                </a:solidFill>
                <a:hlinkClick r:id="rId4"/>
              </a:rPr>
              <a:t>http://collected.jcu.edu/cgi/viewcontent.cgi?article=1001&amp;context=honorspapers</a:t>
            </a:r>
            <a:endParaRPr>
              <a:solidFill>
                <a:srgbClr val="000000"/>
              </a:solidFill>
            </a:endParaRPr>
          </a:p>
          <a:p>
            <a:pPr indent="-342900" lvl="0" marL="457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❖"/>
            </a:pPr>
            <a:r>
              <a:rPr lang="en" u="sng">
                <a:solidFill>
                  <a:srgbClr val="000000"/>
                </a:solidFill>
                <a:hlinkClick r:id="rId5"/>
              </a:rPr>
              <a:t>https://dzone.com/articles/algorithm-week-generate-music</a:t>
            </a:r>
            <a:endParaRPr>
              <a:solidFill>
                <a:srgbClr val="000000"/>
              </a:solidFill>
            </a:endParaRPr>
          </a:p>
          <a:p>
            <a:pPr indent="-342900" lvl="0" marL="457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❖"/>
            </a:pPr>
            <a:r>
              <a:rPr lang="en" u="sng">
                <a:solidFill>
                  <a:srgbClr val="000000"/>
                </a:solidFill>
                <a:hlinkClick r:id="rId6"/>
              </a:rPr>
              <a:t>http://www.vikparuchuri.com/blog/making-instrumental-music-from-scratch/</a:t>
            </a:r>
            <a:endParaRPr>
              <a:solidFill>
                <a:srgbClr val="000000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