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6" r:id="rId7"/>
    <p:sldId id="268" r:id="rId8"/>
    <p:sldId id="271" r:id="rId9"/>
    <p:sldId id="270" r:id="rId10"/>
    <p:sldId id="273" r:id="rId11"/>
    <p:sldId id="272" r:id="rId12"/>
    <p:sldId id="275" r:id="rId13"/>
    <p:sldId id="277" r:id="rId14"/>
    <p:sldId id="284" r:id="rId15"/>
    <p:sldId id="283" r:id="rId16"/>
    <p:sldId id="279" r:id="rId17"/>
    <p:sldId id="280" r:id="rId18"/>
    <p:sldId id="281" r:id="rId19"/>
    <p:sldId id="282" r:id="rId20"/>
    <p:sldId id="276" r:id="rId21"/>
    <p:sldId id="278" r:id="rId22"/>
    <p:sldId id="263" r:id="rId23"/>
    <p:sldId id="264" r:id="rId24"/>
    <p:sldId id="285" r:id="rId25"/>
    <p:sldId id="265" r:id="rId26"/>
    <p:sldId id="262"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1D2F789-F396-4D25-ABEE-4BFBC194B300}">
          <p14:sldIdLst>
            <p14:sldId id="256"/>
          </p14:sldIdLst>
        </p14:section>
        <p14:section name="Untitled Section" id="{9705E214-DFCF-47F0-A9C0-1E1F8B9BAFCB}">
          <p14:sldIdLst>
            <p14:sldId id="257"/>
            <p14:sldId id="258"/>
            <p14:sldId id="259"/>
            <p14:sldId id="260"/>
            <p14:sldId id="266"/>
          </p14:sldIdLst>
        </p14:section>
        <p14:section name="1" id="{3647C98D-B1C6-45C6-A355-744340924CF4}">
          <p14:sldIdLst>
            <p14:sldId id="268"/>
            <p14:sldId id="271"/>
            <p14:sldId id="270"/>
            <p14:sldId id="273"/>
            <p14:sldId id="272"/>
            <p14:sldId id="275"/>
            <p14:sldId id="277"/>
            <p14:sldId id="284"/>
            <p14:sldId id="283"/>
            <p14:sldId id="279"/>
            <p14:sldId id="280"/>
            <p14:sldId id="281"/>
            <p14:sldId id="282"/>
            <p14:sldId id="276"/>
            <p14:sldId id="278"/>
            <p14:sldId id="263"/>
            <p14:sldId id="264"/>
            <p14:sldId id="285"/>
            <p14:sldId id="265"/>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9" d="100"/>
          <a:sy n="79" d="100"/>
        </p:scale>
        <p:origin x="15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12/22/2019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C83BB-1CB3-4382-B0EC-C67D2D580CB6}"/>
              </a:ext>
            </a:extLst>
          </p:cNvPr>
          <p:cNvSpPr>
            <a:spLocks noGrp="1"/>
          </p:cNvSpPr>
          <p:nvPr>
            <p:ph type="ctrTitle"/>
          </p:nvPr>
        </p:nvSpPr>
        <p:spPr/>
        <p:txBody>
          <a:bodyPr/>
          <a:lstStyle/>
          <a:p>
            <a:r>
              <a:rPr lang="en-IN" dirty="0"/>
              <a:t>Analysing the Heart Disease</a:t>
            </a:r>
          </a:p>
        </p:txBody>
      </p:sp>
      <p:sp>
        <p:nvSpPr>
          <p:cNvPr id="3" name="Subtitle 2">
            <a:extLst>
              <a:ext uri="{FF2B5EF4-FFF2-40B4-BE49-F238E27FC236}">
                <a16:creationId xmlns:a16="http://schemas.microsoft.com/office/drawing/2014/main" id="{E9831301-717F-4F05-A02A-6BB65532F8CD}"/>
              </a:ext>
            </a:extLst>
          </p:cNvPr>
          <p:cNvSpPr>
            <a:spLocks noGrp="1"/>
          </p:cNvSpPr>
          <p:nvPr>
            <p:ph type="subTitle" idx="1"/>
          </p:nvPr>
        </p:nvSpPr>
        <p:spPr>
          <a:xfrm>
            <a:off x="8318612" y="4968510"/>
            <a:ext cx="3698061" cy="1764063"/>
          </a:xfrm>
        </p:spPr>
        <p:txBody>
          <a:bodyPr>
            <a:normAutofit fontScale="77500" lnSpcReduction="20000"/>
          </a:bodyPr>
          <a:lstStyle/>
          <a:p>
            <a:r>
              <a:rPr lang="en-IN" dirty="0">
                <a:latin typeface="Arial Black" panose="020B0A04020102020204" pitchFamily="34" charset="0"/>
              </a:rPr>
              <a:t>Guided by- R. Raja Subramanyam</a:t>
            </a:r>
          </a:p>
          <a:p>
            <a:r>
              <a:rPr lang="en-IN" dirty="0">
                <a:latin typeface="Arial Black" panose="020B0A04020102020204" pitchFamily="34" charset="0"/>
              </a:rPr>
              <a:t>Presented by:</a:t>
            </a:r>
          </a:p>
          <a:p>
            <a:r>
              <a:rPr lang="en-IN" dirty="0">
                <a:latin typeface="Arial Black" panose="020B0A04020102020204" pitchFamily="34" charset="0"/>
              </a:rPr>
              <a:t>1.D.Sai Sujan-9919004070</a:t>
            </a:r>
          </a:p>
          <a:p>
            <a:r>
              <a:rPr lang="en-IN" dirty="0">
                <a:latin typeface="Arial Black" panose="020B0A04020102020204" pitchFamily="34" charset="0"/>
              </a:rPr>
              <a:t>2M.Prasanna-9919004001</a:t>
            </a:r>
          </a:p>
          <a:p>
            <a:r>
              <a:rPr lang="en-IN" dirty="0">
                <a:latin typeface="Arial Black" panose="020B0A04020102020204" pitchFamily="34" charset="0"/>
              </a:rPr>
              <a:t>3.D.Badhri-9919004060</a:t>
            </a:r>
          </a:p>
          <a:p>
            <a:r>
              <a:rPr lang="en-IN" dirty="0">
                <a:latin typeface="Arial Black" panose="020B0A04020102020204" pitchFamily="34" charset="0"/>
              </a:rPr>
              <a:t>4.D.Usha rani-9919004068</a:t>
            </a:r>
          </a:p>
          <a:p>
            <a:endParaRPr lang="en-IN" dirty="0"/>
          </a:p>
        </p:txBody>
      </p:sp>
    </p:spTree>
    <p:extLst>
      <p:ext uri="{BB962C8B-B14F-4D97-AF65-F5344CB8AC3E}">
        <p14:creationId xmlns:p14="http://schemas.microsoft.com/office/powerpoint/2010/main" val="3006355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D819F-4E16-4457-BF82-9EE2365D16B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9AB0438-1FCF-4875-8CCA-B43426623185}"/>
              </a:ext>
            </a:extLst>
          </p:cNvPr>
          <p:cNvSpPr>
            <a:spLocks noGrp="1"/>
          </p:cNvSpPr>
          <p:nvPr>
            <p:ph idx="1"/>
          </p:nvPr>
        </p:nvSpPr>
        <p:spPr>
          <a:xfrm>
            <a:off x="1569855" y="5559227"/>
            <a:ext cx="10622145" cy="1201499"/>
          </a:xfrm>
        </p:spPr>
        <p:txBody>
          <a:bodyPr>
            <a:normAutofit/>
          </a:bodyPr>
          <a:lstStyle/>
          <a:p>
            <a:r>
              <a:rPr lang="en-IN" dirty="0">
                <a:latin typeface="Arial Unicode MS" panose="020B0604020202020204" pitchFamily="34" charset="-128"/>
                <a:ea typeface="Arial Unicode MS" panose="020B0604020202020204" pitchFamily="34" charset="-128"/>
                <a:cs typeface="Arial Unicode MS" panose="020B0604020202020204" pitchFamily="34" charset="-128"/>
              </a:rPr>
              <a:t>This graph compare the count of patients with their </a:t>
            </a:r>
            <a:r>
              <a:rPr lang="en-IN" dirty="0" err="1">
                <a:latin typeface="Arial Unicode MS" panose="020B0604020202020204" pitchFamily="34" charset="-128"/>
                <a:ea typeface="Arial Unicode MS" panose="020B0604020202020204" pitchFamily="34" charset="-128"/>
                <a:cs typeface="Arial Unicode MS" panose="020B0604020202020204" pitchFamily="34" charset="-128"/>
              </a:rPr>
              <a:t>age.By</a:t>
            </a:r>
            <a:r>
              <a:rPr lang="en-IN" dirty="0">
                <a:latin typeface="Arial Unicode MS" panose="020B0604020202020204" pitchFamily="34" charset="-128"/>
                <a:ea typeface="Arial Unicode MS" panose="020B0604020202020204" pitchFamily="34" charset="-128"/>
                <a:cs typeface="Arial Unicode MS" panose="020B0604020202020204" pitchFamily="34" charset="-128"/>
              </a:rPr>
              <a:t> this graph We see that most people who are suffering are suffering are of the age of 58followed by 57.Majorly people belonging to the age group of 50+ are suffering from the disease.</a:t>
            </a:r>
            <a:endParaRPr lang="en-IN" dirty="0"/>
          </a:p>
        </p:txBody>
      </p:sp>
      <p:pic>
        <p:nvPicPr>
          <p:cNvPr id="5122" name="Picture 2">
            <a:extLst>
              <a:ext uri="{FF2B5EF4-FFF2-40B4-BE49-F238E27FC236}">
                <a16:creationId xmlns:a16="http://schemas.microsoft.com/office/drawing/2014/main" id="{8D346D02-B9C8-47FC-96E3-A4E0B2B8E8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7182" y="-16015"/>
            <a:ext cx="10120967" cy="5575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5395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00068-B314-4B53-AD3B-175D7F9C6425}"/>
              </a:ext>
            </a:extLst>
          </p:cNvPr>
          <p:cNvSpPr>
            <a:spLocks noGrp="1"/>
          </p:cNvSpPr>
          <p:nvPr>
            <p:ph type="title"/>
          </p:nvPr>
        </p:nvSpPr>
        <p:spPr/>
        <p:txBody>
          <a:bodyPr/>
          <a:lstStyle/>
          <a:p>
            <a:r>
              <a:rPr lang="en-IN" dirty="0"/>
              <a:t> </a:t>
            </a:r>
          </a:p>
        </p:txBody>
      </p:sp>
      <p:pic>
        <p:nvPicPr>
          <p:cNvPr id="4098" name="Picture 2">
            <a:extLst>
              <a:ext uri="{FF2B5EF4-FFF2-40B4-BE49-F238E27FC236}">
                <a16:creationId xmlns:a16="http://schemas.microsoft.com/office/drawing/2014/main" id="{E33F3531-A530-4BBB-8442-155853B436B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66052" y="0"/>
            <a:ext cx="10129772" cy="548100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0A1B3275-3925-4F58-B0C5-43CDBD3EDDFB}"/>
              </a:ext>
            </a:extLst>
          </p:cNvPr>
          <p:cNvSpPr/>
          <p:nvPr/>
        </p:nvSpPr>
        <p:spPr>
          <a:xfrm>
            <a:off x="1595305" y="5722622"/>
            <a:ext cx="10526563" cy="1200329"/>
          </a:xfrm>
          <a:prstGeom prst="rect">
            <a:avLst/>
          </a:prstGeom>
        </p:spPr>
        <p:txBody>
          <a:bodyPr wrap="square">
            <a:spAutoFit/>
          </a:bodyPr>
          <a:lstStyle/>
          <a:p>
            <a:r>
              <a:rPr lang="en-IN" dirty="0"/>
              <a:t>The given graph  shows the correlation between chest pain and heart disease which has the graph between chest pain type and frequency of heart </a:t>
            </a:r>
            <a:r>
              <a:rPr lang="en-IN" dirty="0" err="1"/>
              <a:t>disease.The</a:t>
            </a:r>
            <a:r>
              <a:rPr lang="en-IN" dirty="0"/>
              <a:t> persons with general chest pain have a less possibility to have a heart </a:t>
            </a:r>
            <a:r>
              <a:rPr lang="en-IN" dirty="0" err="1"/>
              <a:t>disease.The</a:t>
            </a:r>
            <a:r>
              <a:rPr lang="en-IN" dirty="0"/>
              <a:t> remaining type of chest pains have a maximum possibility to get heart disease.</a:t>
            </a:r>
          </a:p>
        </p:txBody>
      </p:sp>
    </p:spTree>
    <p:extLst>
      <p:ext uri="{BB962C8B-B14F-4D97-AF65-F5344CB8AC3E}">
        <p14:creationId xmlns:p14="http://schemas.microsoft.com/office/powerpoint/2010/main" val="3717256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903DD-487E-49A6-A404-6FD724B49AAD}"/>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17FEBFC9-8CE1-42C8-B4DD-A05B17B796B6}"/>
              </a:ext>
            </a:extLst>
          </p:cNvPr>
          <p:cNvSpPr>
            <a:spLocks noGrp="1"/>
          </p:cNvSpPr>
          <p:nvPr>
            <p:ph idx="1"/>
          </p:nvPr>
        </p:nvSpPr>
        <p:spPr>
          <a:xfrm>
            <a:off x="1739789" y="4953001"/>
            <a:ext cx="9548600" cy="1383063"/>
          </a:xfrm>
        </p:spPr>
        <p:txBody>
          <a:bodyPr>
            <a:normAutofit lnSpcReduction="10000"/>
          </a:bodyPr>
          <a:lstStyle/>
          <a:p>
            <a:r>
              <a:rPr lang="en-IN" dirty="0">
                <a:latin typeface="Arial Unicode MS" panose="020B0604020202020204" pitchFamily="34" charset="-128"/>
                <a:ea typeface="Arial Unicode MS" panose="020B0604020202020204" pitchFamily="34" charset="-128"/>
                <a:cs typeface="Arial Unicode MS" panose="020B0604020202020204" pitchFamily="34" charset="-128"/>
              </a:rPr>
              <a:t>This bar graph shows the fasting blood sugar frequency for genders this contains the comparison of fasting blood sugar and frequency for males and females.</a:t>
            </a:r>
          </a:p>
          <a:p>
            <a:r>
              <a:rPr lang="en-IN" dirty="0">
                <a:latin typeface="Arial Unicode MS" panose="020B0604020202020204" pitchFamily="34" charset="-128"/>
                <a:ea typeface="Arial Unicode MS" panose="020B0604020202020204" pitchFamily="34" charset="-128"/>
                <a:cs typeface="Arial Unicode MS" panose="020B0604020202020204" pitchFamily="34" charset="-128"/>
              </a:rPr>
              <a:t>From this graph we can see that in females and males non-diabetic persons are more.</a:t>
            </a:r>
          </a:p>
          <a:p>
            <a:r>
              <a:rPr lang="en-IN" dirty="0">
                <a:latin typeface="Arial Unicode MS" panose="020B0604020202020204" pitchFamily="34" charset="-128"/>
                <a:ea typeface="Arial Unicode MS" panose="020B0604020202020204" pitchFamily="34" charset="-128"/>
                <a:cs typeface="Arial Unicode MS" panose="020B0604020202020204" pitchFamily="34" charset="-128"/>
              </a:rPr>
              <a:t>As we compare  females have more diabetic patients as we compare with males .</a:t>
            </a:r>
          </a:p>
        </p:txBody>
      </p:sp>
      <p:pic>
        <p:nvPicPr>
          <p:cNvPr id="7170" name="Picture 2">
            <a:extLst>
              <a:ext uri="{FF2B5EF4-FFF2-40B4-BE49-F238E27FC236}">
                <a16:creationId xmlns:a16="http://schemas.microsoft.com/office/drawing/2014/main" id="{835C8398-69A0-408D-A48F-17807BA90C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6365" y="185455"/>
            <a:ext cx="7775254" cy="4633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8928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948AA-1C32-47C3-9644-2A5EA16AD7B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F32AAD0-8410-4A15-A10B-C68F6292BF45}"/>
              </a:ext>
            </a:extLst>
          </p:cNvPr>
          <p:cNvSpPr>
            <a:spLocks noGrp="1"/>
          </p:cNvSpPr>
          <p:nvPr>
            <p:ph idx="1"/>
          </p:nvPr>
        </p:nvSpPr>
        <p:spPr>
          <a:xfrm>
            <a:off x="1828800" y="4758118"/>
            <a:ext cx="9675812" cy="1998732"/>
          </a:xfrm>
        </p:spPr>
        <p:txBody>
          <a:bodyPr/>
          <a:lstStyle/>
          <a:p>
            <a:r>
              <a:rPr lang="en-IN" dirty="0"/>
              <a:t>This shows that comparison of chest pain with gender.</a:t>
            </a:r>
          </a:p>
          <a:p>
            <a:r>
              <a:rPr lang="en-IN" dirty="0"/>
              <a:t>As we see there are more female patients  who are suffering with Typical Angina and Asymptomatic compared to men.</a:t>
            </a:r>
          </a:p>
          <a:p>
            <a:r>
              <a:rPr lang="en-IN" dirty="0"/>
              <a:t>As we see there are more male patients who are suffering with Atypical Angina and Non-Anginal compared to women.</a:t>
            </a:r>
          </a:p>
        </p:txBody>
      </p:sp>
      <p:pic>
        <p:nvPicPr>
          <p:cNvPr id="9218" name="Picture 2">
            <a:extLst>
              <a:ext uri="{FF2B5EF4-FFF2-40B4-BE49-F238E27FC236}">
                <a16:creationId xmlns:a16="http://schemas.microsoft.com/office/drawing/2014/main" id="{BD840150-3AD7-4EA9-82AE-F33BDDDF54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9861" y="178025"/>
            <a:ext cx="10066419" cy="4393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3345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4CC50-D4E8-429F-BF0A-12F5245EA038}"/>
              </a:ext>
            </a:extLst>
          </p:cNvPr>
          <p:cNvSpPr>
            <a:spLocks noGrp="1"/>
          </p:cNvSpPr>
          <p:nvPr>
            <p:ph type="title"/>
          </p:nvPr>
        </p:nvSpPr>
        <p:spPr/>
        <p:txBody>
          <a:bodyPr/>
          <a:lstStyle/>
          <a:p>
            <a:r>
              <a:rPr lang="en-IN" dirty="0"/>
              <a:t> </a:t>
            </a:r>
          </a:p>
        </p:txBody>
      </p:sp>
      <p:pic>
        <p:nvPicPr>
          <p:cNvPr id="5" name="Content Placeholder 4">
            <a:extLst>
              <a:ext uri="{FF2B5EF4-FFF2-40B4-BE49-F238E27FC236}">
                <a16:creationId xmlns:a16="http://schemas.microsoft.com/office/drawing/2014/main" id="{60384109-55C1-4588-9CA3-80D04C27E537}"/>
              </a:ext>
            </a:extLst>
          </p:cNvPr>
          <p:cNvPicPr>
            <a:picLocks noGrp="1" noChangeAspect="1"/>
          </p:cNvPicPr>
          <p:nvPr>
            <p:ph idx="1"/>
          </p:nvPr>
        </p:nvPicPr>
        <p:blipFill>
          <a:blip r:embed="rId2"/>
          <a:stretch>
            <a:fillRect/>
          </a:stretch>
        </p:blipFill>
        <p:spPr>
          <a:xfrm>
            <a:off x="2333114" y="151051"/>
            <a:ext cx="6919065" cy="3778250"/>
          </a:xfrm>
        </p:spPr>
      </p:pic>
      <p:sp>
        <p:nvSpPr>
          <p:cNvPr id="6" name="Rectangle 5">
            <a:extLst>
              <a:ext uri="{FF2B5EF4-FFF2-40B4-BE49-F238E27FC236}">
                <a16:creationId xmlns:a16="http://schemas.microsoft.com/office/drawing/2014/main" id="{64801313-2593-496F-9BFD-B0D975251929}"/>
              </a:ext>
            </a:extLst>
          </p:cNvPr>
          <p:cNvSpPr/>
          <p:nvPr/>
        </p:nvSpPr>
        <p:spPr>
          <a:xfrm>
            <a:off x="2283573" y="4277311"/>
            <a:ext cx="9433693" cy="1754326"/>
          </a:xfrm>
          <a:prstGeom prst="rect">
            <a:avLst/>
          </a:prstGeom>
        </p:spPr>
        <p:txBody>
          <a:bodyPr wrap="square">
            <a:spAutoFit/>
          </a:bodyPr>
          <a:lstStyle/>
          <a:p>
            <a:r>
              <a:rPr lang="en-IN" dirty="0">
                <a:latin typeface="Arial Unicode MS" panose="020B0604020202020204" pitchFamily="34" charset="-128"/>
                <a:ea typeface="Arial Unicode MS" panose="020B0604020202020204" pitchFamily="34" charset="-128"/>
                <a:cs typeface="Arial Unicode MS" panose="020B0604020202020204" pitchFamily="34" charset="-128"/>
              </a:rPr>
              <a:t>This graph compare the count of patients with their age .We see that most people who are suffering are suffering are of the age of 58followed by 57.Majorly people belonging to the age group of 50+ are suffering from the </a:t>
            </a:r>
            <a:r>
              <a:rPr lang="en-IN" dirty="0" err="1">
                <a:latin typeface="Arial Unicode MS" panose="020B0604020202020204" pitchFamily="34" charset="-128"/>
                <a:ea typeface="Arial Unicode MS" panose="020B0604020202020204" pitchFamily="34" charset="-128"/>
                <a:cs typeface="Arial Unicode MS" panose="020B0604020202020204" pitchFamily="34" charset="-128"/>
              </a:rPr>
              <a:t>disease.We</a:t>
            </a:r>
            <a:r>
              <a:rPr lang="en-IN" dirty="0">
                <a:latin typeface="Arial Unicode MS" panose="020B0604020202020204" pitchFamily="34" charset="-128"/>
                <a:ea typeface="Arial Unicode MS" panose="020B0604020202020204" pitchFamily="34" charset="-128"/>
                <a:cs typeface="Arial Unicode MS" panose="020B0604020202020204" pitchFamily="34" charset="-128"/>
              </a:rPr>
              <a:t> also see that the women from the age of 55 to 63 are suffering more as compared to </a:t>
            </a:r>
            <a:r>
              <a:rPr lang="en-IN" dirty="0" err="1">
                <a:latin typeface="Arial Unicode MS" panose="020B0604020202020204" pitchFamily="34" charset="-128"/>
                <a:ea typeface="Arial Unicode MS" panose="020B0604020202020204" pitchFamily="34" charset="-128"/>
                <a:cs typeface="Arial Unicode MS" panose="020B0604020202020204" pitchFamily="34" charset="-128"/>
              </a:rPr>
              <a:t>men.From</a:t>
            </a:r>
            <a:r>
              <a:rPr lang="en-IN" dirty="0">
                <a:latin typeface="Arial Unicode MS" panose="020B0604020202020204" pitchFamily="34" charset="-128"/>
                <a:ea typeface="Arial Unicode MS" panose="020B0604020202020204" pitchFamily="34" charset="-128"/>
                <a:cs typeface="Arial Unicode MS" panose="020B0604020202020204" pitchFamily="34" charset="-128"/>
              </a:rPr>
              <a:t> the age of 29 to 54 men suffers more as compared to men and then the age from 65 to 70 as compared to men majority women suffered with heart disease.</a:t>
            </a:r>
            <a:endParaRPr lang="en-IN" dirty="0"/>
          </a:p>
        </p:txBody>
      </p:sp>
    </p:spTree>
    <p:extLst>
      <p:ext uri="{BB962C8B-B14F-4D97-AF65-F5344CB8AC3E}">
        <p14:creationId xmlns:p14="http://schemas.microsoft.com/office/powerpoint/2010/main" val="3406080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F3490-2E9F-430A-A1BA-D858C6D637FF}"/>
              </a:ext>
            </a:extLst>
          </p:cNvPr>
          <p:cNvSpPr>
            <a:spLocks noGrp="1"/>
          </p:cNvSpPr>
          <p:nvPr>
            <p:ph type="title"/>
          </p:nvPr>
        </p:nvSpPr>
        <p:spPr>
          <a:xfrm>
            <a:off x="2160111" y="146680"/>
            <a:ext cx="8911687" cy="1280890"/>
          </a:xfrm>
        </p:spPr>
        <p:txBody>
          <a:bodyPr/>
          <a:lstStyle/>
          <a:p>
            <a:r>
              <a:rPr lang="en-IN" dirty="0"/>
              <a:t>Correlation of the data</a:t>
            </a:r>
          </a:p>
        </p:txBody>
      </p:sp>
      <p:sp>
        <p:nvSpPr>
          <p:cNvPr id="3" name="Content Placeholder 2">
            <a:extLst>
              <a:ext uri="{FF2B5EF4-FFF2-40B4-BE49-F238E27FC236}">
                <a16:creationId xmlns:a16="http://schemas.microsoft.com/office/drawing/2014/main" id="{8227016F-B668-49DE-842D-1254648964AB}"/>
              </a:ext>
            </a:extLst>
          </p:cNvPr>
          <p:cNvSpPr>
            <a:spLocks noGrp="1"/>
          </p:cNvSpPr>
          <p:nvPr>
            <p:ph idx="1"/>
          </p:nvPr>
        </p:nvSpPr>
        <p:spPr/>
        <p:txBody>
          <a:bodyPr/>
          <a:lstStyle/>
          <a:p>
            <a:endParaRPr lang="en-IN"/>
          </a:p>
        </p:txBody>
      </p:sp>
      <p:pic>
        <p:nvPicPr>
          <p:cNvPr id="15362" name="Picture 2">
            <a:extLst>
              <a:ext uri="{FF2B5EF4-FFF2-40B4-BE49-F238E27FC236}">
                <a16:creationId xmlns:a16="http://schemas.microsoft.com/office/drawing/2014/main" id="{9B0FE28A-C65E-47D7-A3A1-1EDF367C30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5957" y="1205713"/>
            <a:ext cx="9619996" cy="5652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5035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5AC3F-7D93-4272-BA02-7FCFF4FEA3F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6F37F46-24B7-4C83-AF25-77D64F6B13D1}"/>
              </a:ext>
            </a:extLst>
          </p:cNvPr>
          <p:cNvSpPr>
            <a:spLocks noGrp="1"/>
          </p:cNvSpPr>
          <p:nvPr>
            <p:ph idx="1"/>
          </p:nvPr>
        </p:nvSpPr>
        <p:spPr>
          <a:xfrm>
            <a:off x="1003411" y="5195088"/>
            <a:ext cx="10042217" cy="1541532"/>
          </a:xfrm>
        </p:spPr>
        <p:txBody>
          <a:bodyPr/>
          <a:lstStyle/>
          <a:p>
            <a:r>
              <a:rPr lang="en-IN" dirty="0"/>
              <a:t>This graph compare the age and chest pain type of the patients.</a:t>
            </a:r>
          </a:p>
          <a:p>
            <a:r>
              <a:rPr lang="en-IN" dirty="0"/>
              <a:t>As we can see that in between the age 50 to 60 there are most of Typical Angina and Asymptomatic patients.</a:t>
            </a:r>
          </a:p>
        </p:txBody>
      </p:sp>
      <p:pic>
        <p:nvPicPr>
          <p:cNvPr id="11266" name="Picture 2">
            <a:extLst>
              <a:ext uri="{FF2B5EF4-FFF2-40B4-BE49-F238E27FC236}">
                <a16:creationId xmlns:a16="http://schemas.microsoft.com/office/drawing/2014/main" id="{9B818167-2AB1-4BB6-98B3-3552FDAEC0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7451" y="121381"/>
            <a:ext cx="8537098" cy="49657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46143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C47BB-CECC-428E-BB3D-32E8366BECA0}"/>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28E3EC3A-9747-46D9-9FB5-C8458A8977D5}"/>
              </a:ext>
            </a:extLst>
          </p:cNvPr>
          <p:cNvSpPr>
            <a:spLocks noGrp="1"/>
          </p:cNvSpPr>
          <p:nvPr>
            <p:ph idx="1"/>
          </p:nvPr>
        </p:nvSpPr>
        <p:spPr>
          <a:xfrm>
            <a:off x="1380436" y="3723512"/>
            <a:ext cx="9551904" cy="2936273"/>
          </a:xfrm>
        </p:spPr>
        <p:txBody>
          <a:bodyPr>
            <a:normAutofit fontScale="92500"/>
          </a:bodyPr>
          <a:lstStyle/>
          <a:p>
            <a:r>
              <a:rPr lang="en-IN" dirty="0"/>
              <a:t>This graph shows the comparison for chest pain and heart disease .</a:t>
            </a:r>
            <a:endParaRPr lang="en-US" dirty="0"/>
          </a:p>
          <a:p>
            <a:r>
              <a:rPr lang="en-US" dirty="0"/>
              <a:t>0 = typical angina</a:t>
            </a:r>
            <a:br>
              <a:rPr lang="en-US" dirty="0"/>
            </a:br>
            <a:r>
              <a:rPr lang="en-US" dirty="0"/>
              <a:t>1 = atypical angina</a:t>
            </a:r>
            <a:br>
              <a:rPr lang="en-US" dirty="0"/>
            </a:br>
            <a:r>
              <a:rPr lang="en-US" dirty="0"/>
              <a:t>2 = non — anginal pain</a:t>
            </a:r>
            <a:br>
              <a:rPr lang="en-US" dirty="0"/>
            </a:br>
            <a:r>
              <a:rPr lang="en-US" dirty="0"/>
              <a:t>3 = asymptotic</a:t>
            </a:r>
          </a:p>
          <a:p>
            <a:r>
              <a:rPr lang="en-US" dirty="0"/>
              <a:t>The patients with out heart disease are more suffering with typical angina as compared to heart disease patients.</a:t>
            </a:r>
          </a:p>
          <a:p>
            <a:r>
              <a:rPr lang="en-US" dirty="0"/>
              <a:t>The patients with heart disease are more suffering with atypical angina ,non-anginal pain and asymptotic diseases as compared to the  patients with out heart disease. </a:t>
            </a:r>
          </a:p>
          <a:p>
            <a:endParaRPr lang="en-US" dirty="0"/>
          </a:p>
          <a:p>
            <a:endParaRPr lang="en-IN" dirty="0"/>
          </a:p>
        </p:txBody>
      </p:sp>
      <p:pic>
        <p:nvPicPr>
          <p:cNvPr id="12290" name="Picture 2">
            <a:extLst>
              <a:ext uri="{FF2B5EF4-FFF2-40B4-BE49-F238E27FC236}">
                <a16:creationId xmlns:a16="http://schemas.microsoft.com/office/drawing/2014/main" id="{1686812E-5028-4D72-9CC6-C8DEEEBC88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0156" y="198215"/>
            <a:ext cx="9292184" cy="34027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70445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9BB54-371B-4797-8655-EEF2C3D0919C}"/>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AF42013C-1BDF-4567-82BA-2C3D8BEE8E13}"/>
              </a:ext>
            </a:extLst>
          </p:cNvPr>
          <p:cNvSpPr>
            <a:spLocks noGrp="1"/>
          </p:cNvSpPr>
          <p:nvPr>
            <p:ph idx="1"/>
          </p:nvPr>
        </p:nvSpPr>
        <p:spPr/>
        <p:txBody>
          <a:bodyPr/>
          <a:lstStyle/>
          <a:p>
            <a:endParaRPr lang="en-IN"/>
          </a:p>
        </p:txBody>
      </p:sp>
      <p:pic>
        <p:nvPicPr>
          <p:cNvPr id="13314" name="Picture 2">
            <a:extLst>
              <a:ext uri="{FF2B5EF4-FFF2-40B4-BE49-F238E27FC236}">
                <a16:creationId xmlns:a16="http://schemas.microsoft.com/office/drawing/2014/main" id="{340ABB5A-8D99-4989-B96A-97D0BA56B8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6886" y="477429"/>
            <a:ext cx="9919394" cy="5632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8691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ED54F-3483-46AF-B54B-5F4C6B9AEDB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CBBA512-31E5-479F-93A4-0B4FBEA4C99D}"/>
              </a:ext>
            </a:extLst>
          </p:cNvPr>
          <p:cNvSpPr>
            <a:spLocks noGrp="1"/>
          </p:cNvSpPr>
          <p:nvPr>
            <p:ph idx="1"/>
          </p:nvPr>
        </p:nvSpPr>
        <p:spPr/>
        <p:txBody>
          <a:bodyPr/>
          <a:lstStyle/>
          <a:p>
            <a:endParaRPr lang="en-IN"/>
          </a:p>
        </p:txBody>
      </p:sp>
      <p:pic>
        <p:nvPicPr>
          <p:cNvPr id="14338" name="Picture 2">
            <a:extLst>
              <a:ext uri="{FF2B5EF4-FFF2-40B4-BE49-F238E27FC236}">
                <a16:creationId xmlns:a16="http://schemas.microsoft.com/office/drawing/2014/main" id="{975BCC7A-9282-44A8-9176-2D33865D9F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0220" y="406400"/>
            <a:ext cx="10571780" cy="5241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8929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4455A-A639-48ED-8AFC-E3159473A25F}"/>
              </a:ext>
            </a:extLst>
          </p:cNvPr>
          <p:cNvSpPr>
            <a:spLocks noGrp="1"/>
          </p:cNvSpPr>
          <p:nvPr>
            <p:ph type="title"/>
          </p:nvPr>
        </p:nvSpPr>
        <p:spPr>
          <a:xfrm>
            <a:off x="1699327" y="624110"/>
            <a:ext cx="9805285" cy="832456"/>
          </a:xfrm>
        </p:spPr>
        <p:txBody>
          <a:bodyPr/>
          <a:lstStyle/>
          <a:p>
            <a:r>
              <a:rPr lang="en-IN" dirty="0"/>
              <a:t>Abstract</a:t>
            </a:r>
          </a:p>
        </p:txBody>
      </p:sp>
      <p:sp>
        <p:nvSpPr>
          <p:cNvPr id="3" name="Content Placeholder 2">
            <a:extLst>
              <a:ext uri="{FF2B5EF4-FFF2-40B4-BE49-F238E27FC236}">
                <a16:creationId xmlns:a16="http://schemas.microsoft.com/office/drawing/2014/main" id="{53330F24-985C-4F93-8750-1DFE19729241}"/>
              </a:ext>
            </a:extLst>
          </p:cNvPr>
          <p:cNvSpPr>
            <a:spLocks noGrp="1"/>
          </p:cNvSpPr>
          <p:nvPr>
            <p:ph idx="1"/>
          </p:nvPr>
        </p:nvSpPr>
        <p:spPr>
          <a:xfrm>
            <a:off x="1861167" y="1707419"/>
            <a:ext cx="10220241" cy="5049431"/>
          </a:xfrm>
        </p:spPr>
        <p:txBody>
          <a:bodyPr>
            <a:normAutofit lnSpcReduction="10000"/>
          </a:bodyPr>
          <a:lstStyle/>
          <a:p>
            <a:r>
              <a:rPr lang="en-US" b="1" dirty="0"/>
              <a:t>Heart disease</a:t>
            </a:r>
            <a:r>
              <a:rPr lang="en-US" dirty="0"/>
              <a:t> describes a range of conditions that affect your heart. Diseases under the heart disease umbrella include blood vessel diseases, such as coronary artery disease, heart rhythm problems (arrhythmias) and heart defects you’re born with (congenital heart defects), among others.</a:t>
            </a:r>
          </a:p>
          <a:p>
            <a:r>
              <a:rPr lang="en-US" dirty="0"/>
              <a:t>The term “heart disease” is often used interchangeably with the term “cardiovascular disease”. Cardiovascular disease generally refers to conditions that involve narrowed or blocked blood vessels that can lead to a heart attack, chest pain (angina) or stroke. Other heart conditions, such as those that affect your heart’s muscle, valves or rhythm, also are considered forms of heart disease.</a:t>
            </a:r>
          </a:p>
          <a:p>
            <a:r>
              <a:rPr lang="en-US" dirty="0"/>
              <a:t>Heart disease is one of the biggest causes of morbidity and mortality among the population of the world. Prediction of cardiovascular disease is regarded as one of the most important subjects in the section of clinical data analysis. The amount of data in the healthcare industry is huge. Data mining turns the large collection of raw healthcare data into information that can help to make informed decisions and predictions.</a:t>
            </a:r>
          </a:p>
          <a:p>
            <a:r>
              <a:rPr lang="en-US" dirty="0"/>
              <a:t>According to a news article, heart disease proves to be the leading cause of death for both women and men.</a:t>
            </a:r>
          </a:p>
          <a:p>
            <a:pPr marL="0" indent="0">
              <a:buNone/>
            </a:pPr>
            <a:endParaRPr lang="en-IN" dirty="0"/>
          </a:p>
        </p:txBody>
      </p:sp>
    </p:spTree>
    <p:extLst>
      <p:ext uri="{BB962C8B-B14F-4D97-AF65-F5344CB8AC3E}">
        <p14:creationId xmlns:p14="http://schemas.microsoft.com/office/powerpoint/2010/main" val="731734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C761F-D0AD-4475-853A-8562A37D314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CDBD2B9-1EDE-4490-A55F-5FC10B9BFA70}"/>
              </a:ext>
            </a:extLst>
          </p:cNvPr>
          <p:cNvSpPr>
            <a:spLocks noGrp="1"/>
          </p:cNvSpPr>
          <p:nvPr>
            <p:ph idx="1"/>
          </p:nvPr>
        </p:nvSpPr>
        <p:spPr/>
        <p:txBody>
          <a:bodyPr/>
          <a:lstStyle/>
          <a:p>
            <a:endParaRPr lang="en-IN"/>
          </a:p>
        </p:txBody>
      </p:sp>
      <p:pic>
        <p:nvPicPr>
          <p:cNvPr id="8194" name="Picture 2">
            <a:extLst>
              <a:ext uri="{FF2B5EF4-FFF2-40B4-BE49-F238E27FC236}">
                <a16:creationId xmlns:a16="http://schemas.microsoft.com/office/drawing/2014/main" id="{003E4DBA-AB18-416E-948A-6F9A71D7CD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5051" y="589719"/>
            <a:ext cx="10072604" cy="5448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85507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527E3-9CA5-49C2-8073-A6A22F65D80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5CBA83B-2F49-4E29-AB54-6B5C6BAB16E0}"/>
              </a:ext>
            </a:extLst>
          </p:cNvPr>
          <p:cNvSpPr>
            <a:spLocks noGrp="1"/>
          </p:cNvSpPr>
          <p:nvPr>
            <p:ph idx="1"/>
          </p:nvPr>
        </p:nvSpPr>
        <p:spPr/>
        <p:txBody>
          <a:bodyPr/>
          <a:lstStyle/>
          <a:p>
            <a:endParaRPr lang="en-IN"/>
          </a:p>
        </p:txBody>
      </p:sp>
      <p:pic>
        <p:nvPicPr>
          <p:cNvPr id="10242" name="Picture 2">
            <a:extLst>
              <a:ext uri="{FF2B5EF4-FFF2-40B4-BE49-F238E27FC236}">
                <a16:creationId xmlns:a16="http://schemas.microsoft.com/office/drawing/2014/main" id="{54B55A90-D704-493D-81A4-0C461FCD90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7996" y="493614"/>
            <a:ext cx="9651707" cy="5526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99809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6EBA2-3BDA-4AF9-AD54-08E5391627B3}"/>
              </a:ext>
            </a:extLst>
          </p:cNvPr>
          <p:cNvSpPr>
            <a:spLocks noGrp="1"/>
          </p:cNvSpPr>
          <p:nvPr>
            <p:ph type="title"/>
          </p:nvPr>
        </p:nvSpPr>
        <p:spPr/>
        <p:txBody>
          <a:bodyPr/>
          <a:lstStyle/>
          <a:p>
            <a:r>
              <a:rPr lang="en-IN" dirty="0"/>
              <a:t>Conclusion and Future Work</a:t>
            </a:r>
          </a:p>
        </p:txBody>
      </p:sp>
      <p:sp>
        <p:nvSpPr>
          <p:cNvPr id="3" name="Content Placeholder 2">
            <a:extLst>
              <a:ext uri="{FF2B5EF4-FFF2-40B4-BE49-F238E27FC236}">
                <a16:creationId xmlns:a16="http://schemas.microsoft.com/office/drawing/2014/main" id="{5E0EC92B-EAA6-479A-86EF-3CDD507BD516}"/>
              </a:ext>
            </a:extLst>
          </p:cNvPr>
          <p:cNvSpPr>
            <a:spLocks noGrp="1"/>
          </p:cNvSpPr>
          <p:nvPr>
            <p:ph idx="1"/>
          </p:nvPr>
        </p:nvSpPr>
        <p:spPr>
          <a:xfrm>
            <a:off x="2241494" y="1905000"/>
            <a:ext cx="8998344" cy="2173386"/>
          </a:xfrm>
        </p:spPr>
        <p:txBody>
          <a:bodyPr/>
          <a:lstStyle/>
          <a:p>
            <a:r>
              <a:rPr lang="en-US" dirty="0"/>
              <a:t> Conclusion: This review offers the latest information on Big Data analytics in healthcare, predicting heart attack, and tailoring medical treatment to the individual. The results will guide providers, healthcare organizations, nurses, and other treatment providers in using Big Data technologies to predict and manage heart attack as well as what privacy concerns face the use of Big Data analytics in healthcare. Effective and tailored medical treatment can be developed using these technologies.</a:t>
            </a:r>
            <a:endParaRPr lang="en-IN" dirty="0"/>
          </a:p>
        </p:txBody>
      </p:sp>
    </p:spTree>
    <p:extLst>
      <p:ext uri="{BB962C8B-B14F-4D97-AF65-F5344CB8AC3E}">
        <p14:creationId xmlns:p14="http://schemas.microsoft.com/office/powerpoint/2010/main" val="13793020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83273-F7C5-4D1B-AE07-6F70D47FDBF6}"/>
              </a:ext>
            </a:extLst>
          </p:cNvPr>
          <p:cNvSpPr>
            <a:spLocks noGrp="1"/>
          </p:cNvSpPr>
          <p:nvPr>
            <p:ph type="title"/>
          </p:nvPr>
        </p:nvSpPr>
        <p:spPr>
          <a:xfrm>
            <a:off x="2592925" y="624110"/>
            <a:ext cx="8911687" cy="1280890"/>
          </a:xfrm>
        </p:spPr>
        <p:txBody>
          <a:bodyPr/>
          <a:lstStyle/>
          <a:p>
            <a:r>
              <a:rPr lang="en-IN" dirty="0"/>
              <a:t> </a:t>
            </a:r>
          </a:p>
        </p:txBody>
      </p:sp>
      <p:pic>
        <p:nvPicPr>
          <p:cNvPr id="5" name="Content Placeholder 4">
            <a:extLst>
              <a:ext uri="{FF2B5EF4-FFF2-40B4-BE49-F238E27FC236}">
                <a16:creationId xmlns:a16="http://schemas.microsoft.com/office/drawing/2014/main" id="{A2D37031-8987-47A1-A9E8-F2CBC881B119}"/>
              </a:ext>
            </a:extLst>
          </p:cNvPr>
          <p:cNvPicPr>
            <a:picLocks noGrp="1" noChangeAspect="1"/>
          </p:cNvPicPr>
          <p:nvPr>
            <p:ph idx="1"/>
          </p:nvPr>
        </p:nvPicPr>
        <p:blipFill>
          <a:blip r:embed="rId2"/>
          <a:stretch>
            <a:fillRect/>
          </a:stretch>
        </p:blipFill>
        <p:spPr>
          <a:xfrm>
            <a:off x="1922463" y="713122"/>
            <a:ext cx="9249197" cy="6020474"/>
          </a:xfrm>
        </p:spPr>
      </p:pic>
    </p:spTree>
    <p:extLst>
      <p:ext uri="{BB962C8B-B14F-4D97-AF65-F5344CB8AC3E}">
        <p14:creationId xmlns:p14="http://schemas.microsoft.com/office/powerpoint/2010/main" val="20361335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93954-33AF-4658-89A8-3D0285BFFE9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31801DB-7C25-4417-AC9C-30CD20603241}"/>
              </a:ext>
            </a:extLst>
          </p:cNvPr>
          <p:cNvSpPr>
            <a:spLocks noGrp="1"/>
          </p:cNvSpPr>
          <p:nvPr>
            <p:ph idx="1"/>
          </p:nvPr>
        </p:nvSpPr>
        <p:spPr/>
        <p:txBody>
          <a:bodyPr/>
          <a:lstStyle/>
          <a:p>
            <a:endParaRPr lang="en-IN"/>
          </a:p>
        </p:txBody>
      </p:sp>
      <p:sp>
        <p:nvSpPr>
          <p:cNvPr id="4" name="AutoShape 2">
            <a:extLst>
              <a:ext uri="{FF2B5EF4-FFF2-40B4-BE49-F238E27FC236}">
                <a16:creationId xmlns:a16="http://schemas.microsoft.com/office/drawing/2014/main" id="{745AD7C4-5C44-43B4-B6C1-CC3981EED342}"/>
              </a:ext>
            </a:extLst>
          </p:cNvPr>
          <p:cNvSpPr>
            <a:spLocks noChangeAspect="1" noChangeArrowheads="1"/>
          </p:cNvSpPr>
          <p:nvPr/>
        </p:nvSpPr>
        <p:spPr bwMode="auto">
          <a:xfrm>
            <a:off x="5570350" y="3538265"/>
            <a:ext cx="367914" cy="27119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6388" name="Picture 4">
            <a:extLst>
              <a:ext uri="{FF2B5EF4-FFF2-40B4-BE49-F238E27FC236}">
                <a16:creationId xmlns:a16="http://schemas.microsoft.com/office/drawing/2014/main" id="{3D0BBBAE-AA43-454A-9518-4EF5BAAC3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0441" y="261664"/>
            <a:ext cx="9111630" cy="6101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31126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517DC-5AEC-4702-B8B2-2E73F97F42FA}"/>
              </a:ext>
            </a:extLst>
          </p:cNvPr>
          <p:cNvSpPr>
            <a:spLocks noGrp="1"/>
          </p:cNvSpPr>
          <p:nvPr>
            <p:ph type="title"/>
          </p:nvPr>
        </p:nvSpPr>
        <p:spPr/>
        <p:txBody>
          <a:bodyPr/>
          <a:lstStyle/>
          <a:p>
            <a:r>
              <a:rPr lang="en-IN" dirty="0"/>
              <a:t> </a:t>
            </a:r>
          </a:p>
        </p:txBody>
      </p:sp>
      <p:pic>
        <p:nvPicPr>
          <p:cNvPr id="5" name="Content Placeholder 4">
            <a:extLst>
              <a:ext uri="{FF2B5EF4-FFF2-40B4-BE49-F238E27FC236}">
                <a16:creationId xmlns:a16="http://schemas.microsoft.com/office/drawing/2014/main" id="{97819AB8-4F9C-4A19-A0B7-4D96489BD4B5}"/>
              </a:ext>
            </a:extLst>
          </p:cNvPr>
          <p:cNvPicPr>
            <a:picLocks noGrp="1" noChangeAspect="1"/>
          </p:cNvPicPr>
          <p:nvPr>
            <p:ph idx="1"/>
          </p:nvPr>
        </p:nvPicPr>
        <p:blipFill>
          <a:blip r:embed="rId2"/>
          <a:stretch>
            <a:fillRect/>
          </a:stretch>
        </p:blipFill>
        <p:spPr>
          <a:xfrm>
            <a:off x="2759385" y="386888"/>
            <a:ext cx="8626110" cy="6484502"/>
          </a:xfrm>
        </p:spPr>
      </p:pic>
    </p:spTree>
    <p:extLst>
      <p:ext uri="{BB962C8B-B14F-4D97-AF65-F5344CB8AC3E}">
        <p14:creationId xmlns:p14="http://schemas.microsoft.com/office/powerpoint/2010/main" val="11361968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3BFF4-5294-4D73-91A5-5388CFA77C2A}"/>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5E96C09A-89F2-42F1-8BBA-E3E224F440C5}"/>
              </a:ext>
            </a:extLst>
          </p:cNvPr>
          <p:cNvSpPr>
            <a:spLocks noGrp="1"/>
          </p:cNvSpPr>
          <p:nvPr>
            <p:ph idx="1"/>
          </p:nvPr>
        </p:nvSpPr>
        <p:spPr/>
        <p:txBody>
          <a:bodyPr/>
          <a:lstStyle/>
          <a:p>
            <a:r>
              <a:rPr lang="en-IN" dirty="0"/>
              <a:t>Catalog.data.gov</a:t>
            </a:r>
          </a:p>
          <a:p>
            <a:r>
              <a:rPr lang="en-IN" dirty="0"/>
              <a:t>Kaggle.com</a:t>
            </a:r>
          </a:p>
          <a:p>
            <a:r>
              <a:rPr lang="en-IN" dirty="0" err="1"/>
              <a:t>Data.world</a:t>
            </a:r>
            <a:endParaRPr lang="en-IN" dirty="0"/>
          </a:p>
        </p:txBody>
      </p:sp>
    </p:spTree>
    <p:extLst>
      <p:ext uri="{BB962C8B-B14F-4D97-AF65-F5344CB8AC3E}">
        <p14:creationId xmlns:p14="http://schemas.microsoft.com/office/powerpoint/2010/main" val="391050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8ADDE-CBE4-4267-95AE-4EF9C27E3630}"/>
              </a:ext>
            </a:extLst>
          </p:cNvPr>
          <p:cNvSpPr>
            <a:spLocks noGrp="1"/>
          </p:cNvSpPr>
          <p:nvPr>
            <p:ph type="title"/>
          </p:nvPr>
        </p:nvSpPr>
        <p:spPr/>
        <p:txBody>
          <a:bodyPr/>
          <a:lstStyle/>
          <a:p>
            <a:r>
              <a:rPr lang="en-IN" dirty="0"/>
              <a:t>Data</a:t>
            </a:r>
          </a:p>
        </p:txBody>
      </p:sp>
      <p:sp>
        <p:nvSpPr>
          <p:cNvPr id="3" name="Content Placeholder 2">
            <a:extLst>
              <a:ext uri="{FF2B5EF4-FFF2-40B4-BE49-F238E27FC236}">
                <a16:creationId xmlns:a16="http://schemas.microsoft.com/office/drawing/2014/main" id="{86E95244-63A2-4437-B97E-BC1E8D8A2DB6}"/>
              </a:ext>
            </a:extLst>
          </p:cNvPr>
          <p:cNvSpPr>
            <a:spLocks noGrp="1"/>
          </p:cNvSpPr>
          <p:nvPr>
            <p:ph idx="1"/>
          </p:nvPr>
        </p:nvSpPr>
        <p:spPr>
          <a:xfrm>
            <a:off x="2767476" y="1497027"/>
            <a:ext cx="9424524" cy="5276007"/>
          </a:xfrm>
        </p:spPr>
        <p:txBody>
          <a:bodyPr>
            <a:normAutofit fontScale="92500" lnSpcReduction="20000"/>
          </a:bodyPr>
          <a:lstStyle/>
          <a:p>
            <a:r>
              <a:rPr lang="en-US" dirty="0"/>
              <a:t> There are 14 columns in the dataset, which are described below.</a:t>
            </a:r>
          </a:p>
          <a:p>
            <a:r>
              <a:rPr lang="en-US" b="1" i="1" dirty="0"/>
              <a:t>Age</a:t>
            </a:r>
            <a:r>
              <a:rPr lang="en-US" dirty="0"/>
              <a:t>: displays the age of the individual.</a:t>
            </a:r>
          </a:p>
          <a:p>
            <a:r>
              <a:rPr lang="en-US" b="1" i="1" dirty="0"/>
              <a:t>Gender</a:t>
            </a:r>
            <a:r>
              <a:rPr lang="en-US" dirty="0"/>
              <a:t>: displays the gender of the individual using the following format :</a:t>
            </a:r>
            <a:br>
              <a:rPr lang="en-US" dirty="0"/>
            </a:br>
            <a:r>
              <a:rPr lang="en-US" dirty="0"/>
              <a:t>1 = male</a:t>
            </a:r>
            <a:br>
              <a:rPr lang="en-US" dirty="0"/>
            </a:br>
            <a:r>
              <a:rPr lang="en-US" dirty="0"/>
              <a:t>0 = female</a:t>
            </a:r>
          </a:p>
          <a:p>
            <a:r>
              <a:rPr lang="en-IN" b="1" dirty="0" err="1"/>
              <a:t>Chest_Pain</a:t>
            </a:r>
            <a:r>
              <a:rPr lang="en-US" dirty="0"/>
              <a:t>: displays the type of chest-pain experienced by the individual using the following format :</a:t>
            </a:r>
            <a:br>
              <a:rPr lang="en-US" dirty="0"/>
            </a:br>
            <a:r>
              <a:rPr lang="en-US" dirty="0"/>
              <a:t>0 = typical angina</a:t>
            </a:r>
            <a:br>
              <a:rPr lang="en-US" dirty="0"/>
            </a:br>
            <a:r>
              <a:rPr lang="en-US" dirty="0"/>
              <a:t>1 = atypical angina</a:t>
            </a:r>
            <a:br>
              <a:rPr lang="en-US" dirty="0"/>
            </a:br>
            <a:r>
              <a:rPr lang="en-US" dirty="0"/>
              <a:t>2 = non — anginal pain</a:t>
            </a:r>
            <a:br>
              <a:rPr lang="en-US" dirty="0"/>
            </a:br>
            <a:r>
              <a:rPr lang="en-US" dirty="0"/>
              <a:t>3 = asymptotic</a:t>
            </a:r>
          </a:p>
          <a:p>
            <a:r>
              <a:rPr lang="en-IN" b="1" dirty="0" err="1"/>
              <a:t>Resting_BP</a:t>
            </a:r>
            <a:r>
              <a:rPr lang="en-US" dirty="0"/>
              <a:t>: displays the resting blood pressure value of an individual in mmHg (unit)</a:t>
            </a:r>
          </a:p>
          <a:p>
            <a:r>
              <a:rPr lang="en-IN" b="1" dirty="0"/>
              <a:t>Cholesterol</a:t>
            </a:r>
            <a:r>
              <a:rPr lang="en-US" dirty="0"/>
              <a:t>: displays the serum cholesterol in mg/dl (unit)</a:t>
            </a:r>
          </a:p>
          <a:p>
            <a:r>
              <a:rPr lang="en-IN" b="1" dirty="0" err="1"/>
              <a:t>Fasting_BS</a:t>
            </a:r>
            <a:r>
              <a:rPr lang="en-US" dirty="0"/>
              <a:t>: compares the fasting blood sugar value of an individual with 120mg/dl.</a:t>
            </a:r>
            <a:br>
              <a:rPr lang="en-US" dirty="0"/>
            </a:br>
            <a:r>
              <a:rPr lang="en-US" dirty="0"/>
              <a:t>If fasting blood sugar &gt; 120mg/dl then : 1 (true)</a:t>
            </a:r>
            <a:br>
              <a:rPr lang="en-US" dirty="0"/>
            </a:br>
            <a:r>
              <a:rPr lang="en-US" dirty="0"/>
              <a:t>else : 0 (false)</a:t>
            </a:r>
          </a:p>
          <a:p>
            <a:r>
              <a:rPr lang="en-IN" b="1" dirty="0"/>
              <a:t>RECG</a:t>
            </a:r>
            <a:r>
              <a:rPr lang="en-US" b="1" i="1" dirty="0"/>
              <a:t> </a:t>
            </a:r>
            <a:r>
              <a:rPr lang="en-US" dirty="0"/>
              <a:t>: displays resting electrocardiographic results</a:t>
            </a:r>
            <a:br>
              <a:rPr lang="en-US" dirty="0"/>
            </a:br>
            <a:r>
              <a:rPr lang="en-US" dirty="0"/>
              <a:t>0 = normal</a:t>
            </a:r>
            <a:br>
              <a:rPr lang="en-US" dirty="0"/>
            </a:br>
            <a:r>
              <a:rPr lang="en-US" dirty="0"/>
              <a:t>1 = having ST-T wave abnormality</a:t>
            </a:r>
            <a:br>
              <a:rPr lang="en-US" dirty="0"/>
            </a:br>
            <a:r>
              <a:rPr lang="en-US" dirty="0"/>
              <a:t>2 = left ventricular </a:t>
            </a:r>
            <a:r>
              <a:rPr lang="en-US" dirty="0" err="1"/>
              <a:t>hyperthrophy</a:t>
            </a:r>
            <a:endParaRPr lang="en-US" dirty="0"/>
          </a:p>
          <a:p>
            <a:endParaRPr lang="en-IN" dirty="0"/>
          </a:p>
        </p:txBody>
      </p:sp>
    </p:spTree>
    <p:extLst>
      <p:ext uri="{BB962C8B-B14F-4D97-AF65-F5344CB8AC3E}">
        <p14:creationId xmlns:p14="http://schemas.microsoft.com/office/powerpoint/2010/main" val="159554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0ACE8-9CBE-47CD-A78C-7E070362FBB1}"/>
              </a:ext>
            </a:extLst>
          </p:cNvPr>
          <p:cNvSpPr>
            <a:spLocks noGrp="1"/>
          </p:cNvSpPr>
          <p:nvPr>
            <p:ph type="title"/>
          </p:nvPr>
        </p:nvSpPr>
        <p:spPr>
          <a:xfrm flipH="1">
            <a:off x="9060817" y="574535"/>
            <a:ext cx="1620669" cy="402791"/>
          </a:xfrm>
        </p:spPr>
        <p:txBody>
          <a:bodyPr>
            <a:normAutofit fontScale="90000"/>
          </a:bodyPr>
          <a:lstStyle/>
          <a:p>
            <a:r>
              <a:rPr lang="en-IN" dirty="0"/>
              <a:t> </a:t>
            </a:r>
          </a:p>
        </p:txBody>
      </p:sp>
      <p:sp>
        <p:nvSpPr>
          <p:cNvPr id="3" name="Content Placeholder 2">
            <a:extLst>
              <a:ext uri="{FF2B5EF4-FFF2-40B4-BE49-F238E27FC236}">
                <a16:creationId xmlns:a16="http://schemas.microsoft.com/office/drawing/2014/main" id="{D3430EE4-0C03-427F-B2FC-7E410084D68F}"/>
              </a:ext>
            </a:extLst>
          </p:cNvPr>
          <p:cNvSpPr>
            <a:spLocks noGrp="1"/>
          </p:cNvSpPr>
          <p:nvPr>
            <p:ph idx="1"/>
          </p:nvPr>
        </p:nvSpPr>
        <p:spPr>
          <a:xfrm>
            <a:off x="1521303" y="1149069"/>
            <a:ext cx="10560105" cy="5502584"/>
          </a:xfrm>
        </p:spPr>
        <p:txBody>
          <a:bodyPr>
            <a:normAutofit fontScale="92500" lnSpcReduction="10000"/>
          </a:bodyPr>
          <a:lstStyle/>
          <a:p>
            <a:r>
              <a:rPr lang="en-IN" b="1" dirty="0" err="1"/>
              <a:t>Max_Heart_Rate</a:t>
            </a:r>
            <a:r>
              <a:rPr lang="en-US" b="1" i="1" dirty="0"/>
              <a:t> </a:t>
            </a:r>
            <a:r>
              <a:rPr lang="en-US" dirty="0"/>
              <a:t>: displays the max heart rate achieved by an individual.</a:t>
            </a:r>
          </a:p>
          <a:p>
            <a:r>
              <a:rPr lang="en-IN" b="1" dirty="0" err="1"/>
              <a:t>Exercise_Ang</a:t>
            </a:r>
            <a:r>
              <a:rPr lang="en-US" dirty="0"/>
              <a:t> :</a:t>
            </a:r>
            <a:br>
              <a:rPr lang="en-US" dirty="0"/>
            </a:br>
            <a:r>
              <a:rPr lang="en-US" dirty="0"/>
              <a:t>1 = yes</a:t>
            </a:r>
            <a:br>
              <a:rPr lang="en-US" dirty="0"/>
            </a:br>
            <a:r>
              <a:rPr lang="en-US" dirty="0"/>
              <a:t>0 = no</a:t>
            </a:r>
          </a:p>
          <a:p>
            <a:r>
              <a:rPr lang="en-IN" b="1" dirty="0" err="1"/>
              <a:t>ST_Depression</a:t>
            </a:r>
            <a:r>
              <a:rPr lang="en-US" dirty="0"/>
              <a:t>: displays the value which is an integer or float.</a:t>
            </a:r>
          </a:p>
          <a:p>
            <a:r>
              <a:rPr lang="en-IN" b="1" dirty="0" err="1"/>
              <a:t>ST_Segmen</a:t>
            </a:r>
            <a:r>
              <a:rPr lang="en-US" dirty="0"/>
              <a:t> :</a:t>
            </a:r>
            <a:br>
              <a:rPr lang="en-US" dirty="0"/>
            </a:br>
            <a:r>
              <a:rPr lang="en-US" dirty="0"/>
              <a:t>0 = upsloping</a:t>
            </a:r>
            <a:br>
              <a:rPr lang="en-US" dirty="0"/>
            </a:br>
            <a:r>
              <a:rPr lang="en-US" dirty="0"/>
              <a:t>1 = flat</a:t>
            </a:r>
            <a:br>
              <a:rPr lang="en-US" dirty="0"/>
            </a:br>
            <a:r>
              <a:rPr lang="en-US" dirty="0"/>
              <a:t>2 = </a:t>
            </a:r>
            <a:r>
              <a:rPr lang="en-US" dirty="0" err="1"/>
              <a:t>downsloping</a:t>
            </a:r>
            <a:endParaRPr lang="en-US" dirty="0"/>
          </a:p>
          <a:p>
            <a:pPr marL="0" indent="0">
              <a:buNone/>
            </a:pPr>
            <a:endParaRPr lang="en-US" dirty="0"/>
          </a:p>
          <a:p>
            <a:r>
              <a:rPr lang="en-US" dirty="0"/>
              <a:t>                      : displays the thalassemia :</a:t>
            </a:r>
            <a:br>
              <a:rPr lang="en-US" dirty="0"/>
            </a:br>
            <a:r>
              <a:rPr lang="en-US" dirty="0"/>
              <a:t>3 = normal</a:t>
            </a:r>
            <a:br>
              <a:rPr lang="en-US" dirty="0"/>
            </a:br>
            <a:r>
              <a:rPr lang="en-US" dirty="0"/>
              <a:t>6 = fixed defect</a:t>
            </a:r>
            <a:br>
              <a:rPr lang="en-US" dirty="0"/>
            </a:br>
            <a:r>
              <a:rPr lang="en-US" dirty="0"/>
              <a:t>7 = reversible defect</a:t>
            </a:r>
          </a:p>
          <a:p>
            <a:r>
              <a:rPr lang="en-US" b="1" i="1" dirty="0"/>
              <a:t>Diagnosis of heart disease(patient)</a:t>
            </a:r>
            <a:r>
              <a:rPr lang="en-US" dirty="0"/>
              <a:t> : Displays whether the individual is suffering from heart disease or not :</a:t>
            </a:r>
            <a:br>
              <a:rPr lang="en-US" dirty="0"/>
            </a:br>
            <a:r>
              <a:rPr lang="en-US" dirty="0"/>
              <a:t>0 = absence</a:t>
            </a:r>
            <a:br>
              <a:rPr lang="en-US" dirty="0"/>
            </a:br>
            <a:r>
              <a:rPr lang="en-US" dirty="0"/>
              <a:t>1, 2, 3, 4 = present.</a:t>
            </a:r>
          </a:p>
          <a:p>
            <a:endParaRPr lang="en-IN" dirty="0"/>
          </a:p>
        </p:txBody>
      </p:sp>
      <p:graphicFrame>
        <p:nvGraphicFramePr>
          <p:cNvPr id="5" name="Table 4">
            <a:extLst>
              <a:ext uri="{FF2B5EF4-FFF2-40B4-BE49-F238E27FC236}">
                <a16:creationId xmlns:a16="http://schemas.microsoft.com/office/drawing/2014/main" id="{721BAA7B-AC84-441F-9D95-0D1830CD3A3B}"/>
              </a:ext>
            </a:extLst>
          </p:cNvPr>
          <p:cNvGraphicFramePr>
            <a:graphicFrameLocks noGrp="1"/>
          </p:cNvGraphicFramePr>
          <p:nvPr>
            <p:extLst>
              <p:ext uri="{D42A27DB-BD31-4B8C-83A1-F6EECF244321}">
                <p14:modId xmlns:p14="http://schemas.microsoft.com/office/powerpoint/2010/main" val="528251496"/>
              </p:ext>
            </p:extLst>
          </p:nvPr>
        </p:nvGraphicFramePr>
        <p:xfrm>
          <a:off x="1666959" y="3698061"/>
          <a:ext cx="3428762" cy="1147519"/>
        </p:xfrm>
        <a:graphic>
          <a:graphicData uri="http://schemas.openxmlformats.org/drawingml/2006/table">
            <a:tbl>
              <a:tblPr/>
              <a:tblGrid>
                <a:gridCol w="1714381">
                  <a:extLst>
                    <a:ext uri="{9D8B030D-6E8A-4147-A177-3AD203B41FA5}">
                      <a16:colId xmlns:a16="http://schemas.microsoft.com/office/drawing/2014/main" val="283903883"/>
                    </a:ext>
                  </a:extLst>
                </a:gridCol>
                <a:gridCol w="1714381">
                  <a:extLst>
                    <a:ext uri="{9D8B030D-6E8A-4147-A177-3AD203B41FA5}">
                      <a16:colId xmlns:a16="http://schemas.microsoft.com/office/drawing/2014/main" val="997714465"/>
                    </a:ext>
                  </a:extLst>
                </a:gridCol>
              </a:tblGrid>
              <a:tr h="1147519">
                <a:tc>
                  <a:txBody>
                    <a:bodyPr/>
                    <a:lstStyle/>
                    <a:p>
                      <a:pPr algn="r" fontAlgn="ctr"/>
                      <a:r>
                        <a:rPr lang="en-IN" b="1" dirty="0">
                          <a:effectLst/>
                        </a:rPr>
                        <a:t>Thalassemia</a:t>
                      </a:r>
                    </a:p>
                  </a:txBody>
                  <a:tcPr anchor="ctr">
                    <a:lnL>
                      <a:noFill/>
                    </a:lnL>
                    <a:lnR>
                      <a:noFill/>
                    </a:lnR>
                    <a:lnT>
                      <a:noFill/>
                    </a:lnT>
                    <a:lnB>
                      <a:noFill/>
                    </a:lnB>
                  </a:tcPr>
                </a:tc>
                <a:tc>
                  <a:txBody>
                    <a:bodyPr/>
                    <a:lstStyle/>
                    <a:p>
                      <a:pPr algn="r" fontAlgn="ctr"/>
                      <a:endParaRPr lang="en-IN" b="1" dirty="0">
                        <a:effectLst/>
                      </a:endParaRPr>
                    </a:p>
                  </a:txBody>
                  <a:tcPr anchor="ctr">
                    <a:lnL>
                      <a:noFill/>
                    </a:lnL>
                    <a:lnR>
                      <a:noFill/>
                    </a:lnR>
                    <a:lnT>
                      <a:noFill/>
                    </a:lnT>
                    <a:lnB>
                      <a:noFill/>
                    </a:lnB>
                  </a:tcPr>
                </a:tc>
                <a:extLst>
                  <a:ext uri="{0D108BD9-81ED-4DB2-BD59-A6C34878D82A}">
                    <a16:rowId xmlns:a16="http://schemas.microsoft.com/office/drawing/2014/main" val="2382024542"/>
                  </a:ext>
                </a:extLst>
              </a:tr>
            </a:tbl>
          </a:graphicData>
        </a:graphic>
      </p:graphicFrame>
    </p:spTree>
    <p:extLst>
      <p:ext uri="{BB962C8B-B14F-4D97-AF65-F5344CB8AC3E}">
        <p14:creationId xmlns:p14="http://schemas.microsoft.com/office/powerpoint/2010/main" val="3666607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6FFE2-75C1-4C7C-A99A-1BC20EAF3FDB}"/>
              </a:ext>
            </a:extLst>
          </p:cNvPr>
          <p:cNvSpPr>
            <a:spLocks noGrp="1"/>
          </p:cNvSpPr>
          <p:nvPr>
            <p:ph type="title"/>
          </p:nvPr>
        </p:nvSpPr>
        <p:spPr/>
        <p:txBody>
          <a:bodyPr/>
          <a:lstStyle/>
          <a:p>
            <a:r>
              <a:rPr lang="en-IN" dirty="0"/>
              <a:t>Python Packages Used</a:t>
            </a:r>
          </a:p>
        </p:txBody>
      </p:sp>
      <p:sp>
        <p:nvSpPr>
          <p:cNvPr id="3" name="Content Placeholder 2">
            <a:extLst>
              <a:ext uri="{FF2B5EF4-FFF2-40B4-BE49-F238E27FC236}">
                <a16:creationId xmlns:a16="http://schemas.microsoft.com/office/drawing/2014/main" id="{11651524-837E-4795-BD07-F1847380E73E}"/>
              </a:ext>
            </a:extLst>
          </p:cNvPr>
          <p:cNvSpPr>
            <a:spLocks noGrp="1"/>
          </p:cNvSpPr>
          <p:nvPr>
            <p:ph idx="1"/>
          </p:nvPr>
        </p:nvSpPr>
        <p:spPr/>
        <p:txBody>
          <a:bodyPr/>
          <a:lstStyle/>
          <a:p>
            <a:r>
              <a:rPr lang="en-IN" dirty="0"/>
              <a:t> </a:t>
            </a:r>
            <a:r>
              <a:rPr lang="en-IN" dirty="0" err="1"/>
              <a:t>os</a:t>
            </a:r>
            <a:endParaRPr lang="en-IN" dirty="0"/>
          </a:p>
          <a:p>
            <a:r>
              <a:rPr lang="en-IN" dirty="0"/>
              <a:t>pandas</a:t>
            </a:r>
          </a:p>
          <a:p>
            <a:r>
              <a:rPr lang="en-IN" dirty="0" err="1"/>
              <a:t>numpy</a:t>
            </a:r>
            <a:r>
              <a:rPr lang="en-IN" dirty="0"/>
              <a:t> </a:t>
            </a:r>
          </a:p>
          <a:p>
            <a:r>
              <a:rPr lang="en-IN" dirty="0" err="1"/>
              <a:t>matplotlib.pyplot</a:t>
            </a:r>
            <a:r>
              <a:rPr lang="en-IN" dirty="0"/>
              <a:t> </a:t>
            </a:r>
          </a:p>
          <a:p>
            <a:r>
              <a:rPr lang="en-IN" dirty="0"/>
              <a:t>matplotlib </a:t>
            </a:r>
          </a:p>
          <a:p>
            <a:r>
              <a:rPr lang="en-IN" dirty="0"/>
              <a:t>seaborn </a:t>
            </a:r>
          </a:p>
          <a:p>
            <a:r>
              <a:rPr lang="en-IN" dirty="0"/>
              <a:t>datetime </a:t>
            </a:r>
          </a:p>
          <a:p>
            <a:r>
              <a:rPr lang="en-IN" dirty="0"/>
              <a:t>seaborn </a:t>
            </a:r>
          </a:p>
          <a:p>
            <a:r>
              <a:rPr lang="en-IN" dirty="0"/>
              <a:t>collections </a:t>
            </a:r>
          </a:p>
        </p:txBody>
      </p:sp>
    </p:spTree>
    <p:extLst>
      <p:ext uri="{BB962C8B-B14F-4D97-AF65-F5344CB8AC3E}">
        <p14:creationId xmlns:p14="http://schemas.microsoft.com/office/powerpoint/2010/main" val="3995328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76D55-CD52-43B8-BDEA-61BECA216CB0}"/>
              </a:ext>
            </a:extLst>
          </p:cNvPr>
          <p:cNvSpPr>
            <a:spLocks noGrp="1"/>
          </p:cNvSpPr>
          <p:nvPr>
            <p:ph type="title"/>
          </p:nvPr>
        </p:nvSpPr>
        <p:spPr/>
        <p:txBody>
          <a:bodyPr/>
          <a:lstStyle/>
          <a:p>
            <a:r>
              <a:rPr lang="en-IN" dirty="0"/>
              <a:t>Result</a:t>
            </a:r>
          </a:p>
        </p:txBody>
      </p:sp>
      <p:sp>
        <p:nvSpPr>
          <p:cNvPr id="3" name="Content Placeholder 2">
            <a:extLst>
              <a:ext uri="{FF2B5EF4-FFF2-40B4-BE49-F238E27FC236}">
                <a16:creationId xmlns:a16="http://schemas.microsoft.com/office/drawing/2014/main" id="{DCD28AE0-C34F-4AC1-9517-EFACB406F5CD}"/>
              </a:ext>
            </a:extLst>
          </p:cNvPr>
          <p:cNvSpPr>
            <a:spLocks noGrp="1"/>
          </p:cNvSpPr>
          <p:nvPr>
            <p:ph idx="1"/>
          </p:nvPr>
        </p:nvSpPr>
        <p:spPr/>
        <p:txBody>
          <a:bodyPr/>
          <a:lstStyle/>
          <a:p>
            <a:r>
              <a:rPr lang="en-US" dirty="0"/>
              <a:t> Results: Per the studies analyzed, Big Data analytics is useful in predicting heart attack, and the technologies used in Big Data are extremely vital to the management and tailoring of treatment for cardiovascular disease. And as the use of Big Data in healthcare increases, more useful personalized medicine will be available to individual patients.</a:t>
            </a:r>
            <a:endParaRPr lang="en-IN" dirty="0"/>
          </a:p>
        </p:txBody>
      </p:sp>
    </p:spTree>
    <p:extLst>
      <p:ext uri="{BB962C8B-B14F-4D97-AF65-F5344CB8AC3E}">
        <p14:creationId xmlns:p14="http://schemas.microsoft.com/office/powerpoint/2010/main" val="406384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40EA210-5278-4BED-8283-3403807DEEF0}"/>
              </a:ext>
            </a:extLst>
          </p:cNvPr>
          <p:cNvPicPr>
            <a:picLocks noGrp="1" noChangeAspect="1"/>
          </p:cNvPicPr>
          <p:nvPr>
            <p:ph idx="1"/>
          </p:nvPr>
        </p:nvPicPr>
        <p:blipFill>
          <a:blip r:embed="rId2"/>
          <a:stretch>
            <a:fillRect/>
          </a:stretch>
        </p:blipFill>
        <p:spPr>
          <a:xfrm>
            <a:off x="4175491" y="102498"/>
            <a:ext cx="5787640" cy="4751201"/>
          </a:xfrm>
        </p:spPr>
      </p:pic>
      <p:sp>
        <p:nvSpPr>
          <p:cNvPr id="6" name="Rectangle 1">
            <a:extLst>
              <a:ext uri="{FF2B5EF4-FFF2-40B4-BE49-F238E27FC236}">
                <a16:creationId xmlns:a16="http://schemas.microsoft.com/office/drawing/2014/main" id="{72A882C6-9602-4B8A-AAC9-C8B836D6B91C}"/>
              </a:ext>
            </a:extLst>
          </p:cNvPr>
          <p:cNvSpPr>
            <a:spLocks noGrp="1" noChangeArrowheads="1"/>
          </p:cNvSpPr>
          <p:nvPr>
            <p:ph type="title"/>
          </p:nvPr>
        </p:nvSpPr>
        <p:spPr bwMode="auto">
          <a:xfrm>
            <a:off x="2932791" y="4981939"/>
            <a:ext cx="4720844" cy="2000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Arial Rounded MT Bold" panose="020F0704030504030204" pitchFamily="34" charset="0"/>
                <a:cs typeface="Courier New" panose="02070309020205020404" pitchFamily="49" charset="0"/>
              </a:rPr>
              <a:t>People with Level-1 Pain : 497</a:t>
            </a:r>
            <a:br>
              <a:rPr kumimoji="0" lang="en-US" altLang="en-US" sz="1400" b="0" i="0" u="none" strike="noStrike" cap="none" normalizeH="0" baseline="0" dirty="0">
                <a:ln>
                  <a:noFill/>
                </a:ln>
                <a:solidFill>
                  <a:srgbClr val="000000"/>
                </a:solidFill>
                <a:effectLst/>
                <a:latin typeface="Arial Rounded MT Bold" panose="020F0704030504030204" pitchFamily="34"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Arial Rounded MT Bold" panose="020F0704030504030204" pitchFamily="34" charset="0"/>
                <a:cs typeface="Courier New" panose="02070309020205020404" pitchFamily="49" charset="0"/>
              </a:rPr>
              <a:t>People with Level-2 Pain : 284</a:t>
            </a:r>
            <a:br>
              <a:rPr kumimoji="0" lang="en-US" altLang="en-US" sz="1400" b="0" i="0" u="none" strike="noStrike" cap="none" normalizeH="0" baseline="0" dirty="0">
                <a:ln>
                  <a:noFill/>
                </a:ln>
                <a:solidFill>
                  <a:srgbClr val="000000"/>
                </a:solidFill>
                <a:effectLst/>
                <a:latin typeface="Arial Rounded MT Bold" panose="020F0704030504030204" pitchFamily="34"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Arial Rounded MT Bold" panose="020F0704030504030204" pitchFamily="34" charset="0"/>
                <a:cs typeface="Courier New" panose="02070309020205020404" pitchFamily="49" charset="0"/>
              </a:rPr>
              <a:t> People with Level-3 Pain : 167</a:t>
            </a:r>
            <a:br>
              <a:rPr kumimoji="0" lang="en-US" altLang="en-US" sz="1400" b="0" i="0" u="none" strike="noStrike" cap="none" normalizeH="0" baseline="0" dirty="0">
                <a:ln>
                  <a:noFill/>
                </a:ln>
                <a:solidFill>
                  <a:srgbClr val="000000"/>
                </a:solidFill>
                <a:effectLst/>
                <a:latin typeface="Arial Rounded MT Bold" panose="020F0704030504030204" pitchFamily="34"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Arial Rounded MT Bold" panose="020F0704030504030204" pitchFamily="34" charset="0"/>
                <a:cs typeface="Courier New" panose="02070309020205020404" pitchFamily="49" charset="0"/>
              </a:rPr>
              <a:t> People with Level-4 Pain : 77</a:t>
            </a:r>
            <a:br>
              <a:rPr kumimoji="0" lang="en-US" altLang="en-US" sz="1400" b="0" i="0" u="none" strike="noStrike" cap="none" normalizeH="0" baseline="0" dirty="0">
                <a:ln>
                  <a:noFill/>
                </a:ln>
                <a:solidFill>
                  <a:srgbClr val="000000"/>
                </a:solidFill>
                <a:effectLst/>
                <a:latin typeface="Arial Rounded MT Bold" panose="020F0704030504030204" pitchFamily="34"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Arial Rounded MT Bold" panose="020F0704030504030204" pitchFamily="34" charset="0"/>
                <a:cs typeface="Courier New" panose="02070309020205020404" pitchFamily="49" charset="0"/>
              </a:rPr>
              <a:t> Percentage with Level-1 Pain : 48.48780487804878 %</a:t>
            </a:r>
            <a:br>
              <a:rPr kumimoji="0" lang="en-US" altLang="en-US" sz="1400" b="0" i="0" u="none" strike="noStrike" cap="none" normalizeH="0" baseline="0" dirty="0">
                <a:ln>
                  <a:noFill/>
                </a:ln>
                <a:solidFill>
                  <a:srgbClr val="000000"/>
                </a:solidFill>
                <a:effectLst/>
                <a:latin typeface="Arial Rounded MT Bold" panose="020F0704030504030204" pitchFamily="34"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Arial Rounded MT Bold" panose="020F0704030504030204" pitchFamily="34" charset="0"/>
                <a:cs typeface="Courier New" panose="02070309020205020404" pitchFamily="49" charset="0"/>
              </a:rPr>
              <a:t> Percentage with Level-2 Pain : 16.29268292682927 %</a:t>
            </a:r>
            <a:br>
              <a:rPr kumimoji="0" lang="en-US" altLang="en-US" sz="1400" b="0" i="0" u="none" strike="noStrike" cap="none" normalizeH="0" baseline="0" dirty="0">
                <a:ln>
                  <a:noFill/>
                </a:ln>
                <a:solidFill>
                  <a:srgbClr val="000000"/>
                </a:solidFill>
                <a:effectLst/>
                <a:latin typeface="Arial Rounded MT Bold" panose="020F0704030504030204" pitchFamily="34"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Arial Rounded MT Bold" panose="020F0704030504030204" pitchFamily="34" charset="0"/>
                <a:cs typeface="Courier New" panose="02070309020205020404" pitchFamily="49" charset="0"/>
              </a:rPr>
              <a:t> Percentage with Level-3 Pain : 27.70731707317073 %</a:t>
            </a:r>
            <a:br>
              <a:rPr kumimoji="0" lang="en-US" altLang="en-US" sz="1400" b="0" i="0" u="none" strike="noStrike" cap="none" normalizeH="0" baseline="0" dirty="0">
                <a:ln>
                  <a:noFill/>
                </a:ln>
                <a:solidFill>
                  <a:srgbClr val="000000"/>
                </a:solidFill>
                <a:effectLst/>
                <a:latin typeface="Arial Rounded MT Bold" panose="020F0704030504030204" pitchFamily="34"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Arial Rounded MT Bold" panose="020F0704030504030204" pitchFamily="34" charset="0"/>
                <a:cs typeface="Courier New" panose="02070309020205020404" pitchFamily="49" charset="0"/>
              </a:rPr>
              <a:t> Percentage with Level-4 Pain : 7.512195121951219 % </a:t>
            </a:r>
            <a:endParaRPr kumimoji="0" lang="en-US" altLang="en-US" sz="1400" b="0" i="0" u="none" strike="noStrike" cap="none" normalizeH="0" baseline="0" dirty="0">
              <a:ln>
                <a:noFill/>
              </a:ln>
              <a:solidFill>
                <a:schemeClr val="tx1"/>
              </a:solidFill>
              <a:effectLst/>
              <a:latin typeface="Arial Rounded MT Bold" panose="020F07040305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88643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8193E-0AA5-492B-B428-5988D268006B}"/>
              </a:ext>
            </a:extLst>
          </p:cNvPr>
          <p:cNvSpPr>
            <a:spLocks noGrp="1"/>
          </p:cNvSpPr>
          <p:nvPr>
            <p:ph type="title"/>
          </p:nvPr>
        </p:nvSpPr>
        <p:spPr/>
        <p:txBody>
          <a:bodyPr/>
          <a:lstStyle/>
          <a:p>
            <a:r>
              <a:rPr lang="en-IN" dirty="0"/>
              <a:t> </a:t>
            </a:r>
          </a:p>
        </p:txBody>
      </p:sp>
      <p:pic>
        <p:nvPicPr>
          <p:cNvPr id="5" name="Content Placeholder 4">
            <a:extLst>
              <a:ext uri="{FF2B5EF4-FFF2-40B4-BE49-F238E27FC236}">
                <a16:creationId xmlns:a16="http://schemas.microsoft.com/office/drawing/2014/main" id="{9ED61B5B-2A12-4F32-8D7D-456CCBBA887C}"/>
              </a:ext>
            </a:extLst>
          </p:cNvPr>
          <p:cNvPicPr>
            <a:picLocks noGrp="1" noChangeAspect="1"/>
          </p:cNvPicPr>
          <p:nvPr>
            <p:ph idx="1"/>
          </p:nvPr>
        </p:nvPicPr>
        <p:blipFill>
          <a:blip r:embed="rId2"/>
          <a:stretch>
            <a:fillRect/>
          </a:stretch>
        </p:blipFill>
        <p:spPr>
          <a:xfrm>
            <a:off x="1596822" y="0"/>
            <a:ext cx="7092822" cy="3462707"/>
          </a:xfrm>
        </p:spPr>
      </p:pic>
      <p:sp>
        <p:nvSpPr>
          <p:cNvPr id="6" name="Rectangle 5">
            <a:extLst>
              <a:ext uri="{FF2B5EF4-FFF2-40B4-BE49-F238E27FC236}">
                <a16:creationId xmlns:a16="http://schemas.microsoft.com/office/drawing/2014/main" id="{052D072E-983C-4AA0-B8FD-CCD9DF05CB49}"/>
              </a:ext>
            </a:extLst>
          </p:cNvPr>
          <p:cNvSpPr/>
          <p:nvPr/>
        </p:nvSpPr>
        <p:spPr>
          <a:xfrm>
            <a:off x="1275844" y="4629982"/>
            <a:ext cx="6096000" cy="1477328"/>
          </a:xfrm>
          <a:prstGeom prst="rect">
            <a:avLst/>
          </a:prstGeom>
        </p:spPr>
        <p:txBody>
          <a:bodyPr>
            <a:spAutoFit/>
          </a:bodyPr>
          <a:lstStyle/>
          <a:p>
            <a:r>
              <a:rPr lang="en-US" dirty="0">
                <a:solidFill>
                  <a:srgbClr val="000000"/>
                </a:solidFill>
                <a:latin typeface="Courier New" panose="02070309020205020404" pitchFamily="49" charset="0"/>
              </a:rPr>
              <a:t>Total People: 1025</a:t>
            </a:r>
          </a:p>
          <a:p>
            <a:r>
              <a:rPr lang="en-US" dirty="0">
                <a:solidFill>
                  <a:srgbClr val="000000"/>
                </a:solidFill>
                <a:latin typeface="Courier New" panose="02070309020205020404" pitchFamily="49" charset="0"/>
              </a:rPr>
              <a:t>Total Male: 713</a:t>
            </a:r>
          </a:p>
          <a:p>
            <a:r>
              <a:rPr lang="en-US" dirty="0">
                <a:solidFill>
                  <a:srgbClr val="000000"/>
                </a:solidFill>
                <a:latin typeface="Courier New" panose="02070309020205020404" pitchFamily="49" charset="0"/>
              </a:rPr>
              <a:t>Total Female: 312</a:t>
            </a:r>
          </a:p>
          <a:p>
            <a:r>
              <a:rPr lang="en-US" dirty="0">
                <a:solidFill>
                  <a:srgbClr val="000000"/>
                </a:solidFill>
                <a:latin typeface="Courier New" panose="02070309020205020404" pitchFamily="49" charset="0"/>
              </a:rPr>
              <a:t>Percentage of Male: 69.5609756097561 % Percentage of Female: 30.4390243902439 %</a:t>
            </a:r>
            <a:endParaRPr lang="en-IN" dirty="0"/>
          </a:p>
        </p:txBody>
      </p:sp>
      <p:pic>
        <p:nvPicPr>
          <p:cNvPr id="8" name="Picture 7">
            <a:extLst>
              <a:ext uri="{FF2B5EF4-FFF2-40B4-BE49-F238E27FC236}">
                <a16:creationId xmlns:a16="http://schemas.microsoft.com/office/drawing/2014/main" id="{3F8E637A-7B3D-45FA-AA4F-0BC8B0AB79FD}"/>
              </a:ext>
            </a:extLst>
          </p:cNvPr>
          <p:cNvPicPr>
            <a:picLocks noChangeAspect="1"/>
          </p:cNvPicPr>
          <p:nvPr/>
        </p:nvPicPr>
        <p:blipFill>
          <a:blip r:embed="rId3"/>
          <a:stretch>
            <a:fillRect/>
          </a:stretch>
        </p:blipFill>
        <p:spPr>
          <a:xfrm>
            <a:off x="7048768" y="3221648"/>
            <a:ext cx="5025733" cy="3462706"/>
          </a:xfrm>
          <a:prstGeom prst="rect">
            <a:avLst/>
          </a:prstGeom>
        </p:spPr>
      </p:pic>
    </p:spTree>
    <p:extLst>
      <p:ext uri="{BB962C8B-B14F-4D97-AF65-F5344CB8AC3E}">
        <p14:creationId xmlns:p14="http://schemas.microsoft.com/office/powerpoint/2010/main" val="2018775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0449F-2752-4126-955F-05157587B821}"/>
              </a:ext>
            </a:extLst>
          </p:cNvPr>
          <p:cNvSpPr>
            <a:spLocks noGrp="1"/>
          </p:cNvSpPr>
          <p:nvPr>
            <p:ph type="title"/>
          </p:nvPr>
        </p:nvSpPr>
        <p:spPr/>
        <p:txBody>
          <a:bodyPr>
            <a:normAutofit/>
          </a:bodyPr>
          <a:lstStyle/>
          <a:p>
            <a:r>
              <a:rPr lang="en-IN" dirty="0"/>
              <a:t> </a:t>
            </a:r>
          </a:p>
        </p:txBody>
      </p:sp>
      <p:pic>
        <p:nvPicPr>
          <p:cNvPr id="5" name="Content Placeholder 4">
            <a:extLst>
              <a:ext uri="{FF2B5EF4-FFF2-40B4-BE49-F238E27FC236}">
                <a16:creationId xmlns:a16="http://schemas.microsoft.com/office/drawing/2014/main" id="{F65BCD99-B78B-4C32-B665-10C94DF96B24}"/>
              </a:ext>
            </a:extLst>
          </p:cNvPr>
          <p:cNvPicPr>
            <a:picLocks noGrp="1" noChangeAspect="1"/>
          </p:cNvPicPr>
          <p:nvPr>
            <p:ph idx="1"/>
          </p:nvPr>
        </p:nvPicPr>
        <p:blipFill>
          <a:blip r:embed="rId2"/>
          <a:stretch>
            <a:fillRect/>
          </a:stretch>
        </p:blipFill>
        <p:spPr>
          <a:xfrm>
            <a:off x="1543372" y="21649"/>
            <a:ext cx="5597030" cy="5414875"/>
          </a:xfrm>
        </p:spPr>
      </p:pic>
      <p:pic>
        <p:nvPicPr>
          <p:cNvPr id="7" name="Picture 6">
            <a:extLst>
              <a:ext uri="{FF2B5EF4-FFF2-40B4-BE49-F238E27FC236}">
                <a16:creationId xmlns:a16="http://schemas.microsoft.com/office/drawing/2014/main" id="{C49BD212-1A5A-4FDC-851B-59EB960F7E57}"/>
              </a:ext>
            </a:extLst>
          </p:cNvPr>
          <p:cNvPicPr>
            <a:picLocks noChangeAspect="1"/>
          </p:cNvPicPr>
          <p:nvPr/>
        </p:nvPicPr>
        <p:blipFill>
          <a:blip r:embed="rId3"/>
          <a:stretch>
            <a:fillRect/>
          </a:stretch>
        </p:blipFill>
        <p:spPr>
          <a:xfrm flipV="1">
            <a:off x="11417861" y="1218836"/>
            <a:ext cx="84519" cy="45719"/>
          </a:xfrm>
          <a:prstGeom prst="rect">
            <a:avLst/>
          </a:prstGeom>
        </p:spPr>
      </p:pic>
      <p:pic>
        <p:nvPicPr>
          <p:cNvPr id="9" name="Picture 8">
            <a:extLst>
              <a:ext uri="{FF2B5EF4-FFF2-40B4-BE49-F238E27FC236}">
                <a16:creationId xmlns:a16="http://schemas.microsoft.com/office/drawing/2014/main" id="{CE565BF1-1A25-4B50-89D2-E09AA19792C0}"/>
              </a:ext>
            </a:extLst>
          </p:cNvPr>
          <p:cNvPicPr>
            <a:picLocks noChangeAspect="1"/>
          </p:cNvPicPr>
          <p:nvPr/>
        </p:nvPicPr>
        <p:blipFill>
          <a:blip r:embed="rId4"/>
          <a:stretch>
            <a:fillRect/>
          </a:stretch>
        </p:blipFill>
        <p:spPr>
          <a:xfrm>
            <a:off x="7490061" y="423950"/>
            <a:ext cx="4632911" cy="4763192"/>
          </a:xfrm>
          <a:prstGeom prst="rect">
            <a:avLst/>
          </a:prstGeom>
        </p:spPr>
      </p:pic>
      <p:sp>
        <p:nvSpPr>
          <p:cNvPr id="10" name="Rectangle 9">
            <a:extLst>
              <a:ext uri="{FF2B5EF4-FFF2-40B4-BE49-F238E27FC236}">
                <a16:creationId xmlns:a16="http://schemas.microsoft.com/office/drawing/2014/main" id="{905E7020-9504-4635-97BD-D0A53A0404A8}"/>
              </a:ext>
            </a:extLst>
          </p:cNvPr>
          <p:cNvSpPr/>
          <p:nvPr/>
        </p:nvSpPr>
        <p:spPr>
          <a:xfrm>
            <a:off x="1560761" y="5710490"/>
            <a:ext cx="11325536" cy="923330"/>
          </a:xfrm>
          <a:prstGeom prst="rect">
            <a:avLst/>
          </a:prstGeom>
        </p:spPr>
        <p:txBody>
          <a:bodyPr wrap="none">
            <a:spAutoFit/>
          </a:bodyPr>
          <a:lstStyle/>
          <a:p>
            <a:r>
              <a:rPr lang="en-IN" dirty="0"/>
              <a:t>The given graph and pie chart shows the count of the patients and type of chest pain.</a:t>
            </a:r>
          </a:p>
          <a:p>
            <a:r>
              <a:rPr lang="en-IN" dirty="0"/>
              <a:t>We can see that there are more number of patients with general type of chest pain(typical angina)</a:t>
            </a:r>
          </a:p>
          <a:p>
            <a:r>
              <a:rPr lang="en-IN" dirty="0"/>
              <a:t>And with a less patients with critical chest pain(Asymptomatic).</a:t>
            </a:r>
          </a:p>
        </p:txBody>
      </p:sp>
    </p:spTree>
    <p:extLst>
      <p:ext uri="{BB962C8B-B14F-4D97-AF65-F5344CB8AC3E}">
        <p14:creationId xmlns:p14="http://schemas.microsoft.com/office/powerpoint/2010/main" val="239430791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350</TotalTime>
  <Words>1294</Words>
  <Application>Microsoft Office PowerPoint</Application>
  <PresentationFormat>Widescreen</PresentationFormat>
  <Paragraphs>81</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 Unicode MS</vt:lpstr>
      <vt:lpstr>Arial</vt:lpstr>
      <vt:lpstr>Arial Black</vt:lpstr>
      <vt:lpstr>Arial Rounded MT Bold</vt:lpstr>
      <vt:lpstr>Century Gothic</vt:lpstr>
      <vt:lpstr>Courier New</vt:lpstr>
      <vt:lpstr>Wingdings 3</vt:lpstr>
      <vt:lpstr>Wisp</vt:lpstr>
      <vt:lpstr>Analysing the Heart Disease</vt:lpstr>
      <vt:lpstr>Abstract</vt:lpstr>
      <vt:lpstr>Data</vt:lpstr>
      <vt:lpstr> </vt:lpstr>
      <vt:lpstr>Python Packages Used</vt:lpstr>
      <vt:lpstr>Result</vt:lpstr>
      <vt:lpstr>People with Level-1 Pain : 497 People with Level-2 Pain : 284  People with Level-3 Pain : 167  People with Level-4 Pain : 77  Percentage with Level-1 Pain : 48.48780487804878 %  Percentage with Level-2 Pain : 16.29268292682927 %  Percentage with Level-3 Pain : 27.70731707317073 %  Percentage with Level-4 Pain : 7.512195121951219 %  </vt:lpstr>
      <vt:lpstr> </vt:lpstr>
      <vt:lpstr> </vt:lpstr>
      <vt:lpstr>PowerPoint Presentation</vt:lpstr>
      <vt:lpstr> </vt:lpstr>
      <vt:lpstr> </vt:lpstr>
      <vt:lpstr>PowerPoint Presentation</vt:lpstr>
      <vt:lpstr> </vt:lpstr>
      <vt:lpstr>Correlation of the data</vt:lpstr>
      <vt:lpstr>PowerPoint Presentation</vt:lpstr>
      <vt:lpstr> </vt:lpstr>
      <vt:lpstr> </vt:lpstr>
      <vt:lpstr>PowerPoint Presentation</vt:lpstr>
      <vt:lpstr>PowerPoint Presentation</vt:lpstr>
      <vt:lpstr>PowerPoint Presentation</vt:lpstr>
      <vt:lpstr>Conclusion and Future Work</vt:lpstr>
      <vt:lpstr> </vt:lpstr>
      <vt:lpstr>PowerPoint Presentation</vt:lpstr>
      <vt:lpstr>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the Heart Disease</dc:title>
  <dc:creator>sai sujan</dc:creator>
  <cp:lastModifiedBy>sai sujan</cp:lastModifiedBy>
  <cp:revision>29</cp:revision>
  <dcterms:created xsi:type="dcterms:W3CDTF">2019-12-20T08:41:22Z</dcterms:created>
  <dcterms:modified xsi:type="dcterms:W3CDTF">2019-12-22T17:04:47Z</dcterms:modified>
</cp:coreProperties>
</file>