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Montserrat"/>
      <p:regular r:id="rId43"/>
      <p:bold r:id="rId44"/>
      <p:italic r:id="rId45"/>
      <p:boldItalic r:id="rId46"/>
    </p:embeddedFont>
    <p:embeddedFont>
      <p:font typeface="La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9924410-BFA0-4F42-B59D-0694B3510241}">
  <a:tblStyle styleId="{69924410-BFA0-4F42-B59D-0694B35102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La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3479d04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3479d04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834d39fe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34d39fed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3479d04d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3479d04d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83479d04d0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3479d04d0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3479d04d0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3479d04d0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3479d04d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3479d04d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83479d04d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3479d04d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83479d04d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3479d04d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3479d04d0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3479d04d0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834d39fe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34d39fe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6e13d6c3f7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e13d6c3f7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718a54c84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718a54c84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718a54c84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718a54c84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7119230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7119230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g871192307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871192307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871192307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71192307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8718a54c8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8718a54c8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8718a54c84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8718a54c84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718a54c84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718a54c84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8718a54c8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718a54c8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8718a54c8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718a54c8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e13d6c3f7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e13d6c3f7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8718a54c84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718a54c84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8718a54c84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718a54c84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g8718a54c8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718a54c8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8718a54c84_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718a54c84_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8718a54c84_5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718a54c84_5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73f96ee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73f96e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e13d6c3f7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e13d6c3f7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f1f95ec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f1f95ec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f1f95ec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f1f95ec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3479d04d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3479d04d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3479d04d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3479d04d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3479d04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3479d04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3479d04d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3479d04d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scikit-learn.org/stable/modules/generated/sklearn.metrics.label_ranking_loss.html#sklearn.metrics.label_ranking_loss" TargetMode="External"/><Relationship Id="rId4" Type="http://schemas.openxmlformats.org/officeDocument/2006/relationships/hyperlink" Target="https://scikit-learn.org/stable/modules/generated/sklearn.metrics.label_ranking_loss.html#sklearn.metrics.label_ranking_los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rxiv.org/abs/1907.11692"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en.wikipedia.org/wiki/Recurrent_neural_network" TargetMode="External"/><Relationship Id="rId4" Type="http://schemas.openxmlformats.org/officeDocument/2006/relationships/hyperlink" Target="https://en.wikipedia.org/wiki/Deep_learn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Multilabel Questions Classification</a:t>
            </a:r>
            <a:r>
              <a:rPr lang="en"/>
              <a:t> </a:t>
            </a:r>
            <a:endParaRPr/>
          </a:p>
        </p:txBody>
      </p:sp>
      <p:sp>
        <p:nvSpPr>
          <p:cNvPr id="135" name="Google Shape;135;p13"/>
          <p:cNvSpPr txBox="1"/>
          <p:nvPr>
            <p:ph idx="1" type="subTitle"/>
          </p:nvPr>
        </p:nvSpPr>
        <p:spPr>
          <a:xfrm>
            <a:off x="678438" y="325143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Submitted By : 								Submitted To :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Sarvat Ali (2018201009)						Dr. Radhika Mamidi</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Prabha Pandey </a:t>
            </a:r>
            <a:r>
              <a:rPr lang="en" sz="1800">
                <a:latin typeface="Times New Roman"/>
                <a:ea typeface="Times New Roman"/>
                <a:cs typeface="Times New Roman"/>
                <a:sym typeface="Times New Roman"/>
              </a:rPr>
              <a:t>(2018201053)</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C. Sai Sukrutha (2018201054)</a:t>
            </a:r>
            <a:endParaRPr sz="1800">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Shafiya Naaz (2018201062)</a:t>
            </a:r>
            <a:endParaRPr sz="1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22"/>
          <p:cNvPicPr preferRelativeResize="0"/>
          <p:nvPr/>
        </p:nvPicPr>
        <p:blipFill>
          <a:blip r:embed="rId3">
            <a:alphaModFix/>
          </a:blip>
          <a:stretch>
            <a:fillRect/>
          </a:stretch>
        </p:blipFill>
        <p:spPr>
          <a:xfrm>
            <a:off x="1206500" y="152400"/>
            <a:ext cx="7302500"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84800" y="2008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How labels look like</a:t>
            </a:r>
            <a:endParaRPr b="1" sz="3600"/>
          </a:p>
        </p:txBody>
      </p:sp>
      <p:pic>
        <p:nvPicPr>
          <p:cNvPr id="196" name="Google Shape;196;p23"/>
          <p:cNvPicPr preferRelativeResize="0"/>
          <p:nvPr/>
        </p:nvPicPr>
        <p:blipFill>
          <a:blip r:embed="rId3">
            <a:alphaModFix/>
          </a:blip>
          <a:stretch>
            <a:fillRect/>
          </a:stretch>
        </p:blipFill>
        <p:spPr>
          <a:xfrm>
            <a:off x="1786875" y="1114925"/>
            <a:ext cx="6314875" cy="378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Proposed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2" name="Google Shape;202;p24"/>
          <p:cNvSpPr txBox="1"/>
          <p:nvPr>
            <p:ph idx="1" type="body"/>
          </p:nvPr>
        </p:nvSpPr>
        <p:spPr>
          <a:xfrm>
            <a:off x="1297500" y="1307850"/>
            <a:ext cx="7038900" cy="3170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Baseline models: </a:t>
            </a:r>
            <a:endParaRPr sz="2400"/>
          </a:p>
          <a:p>
            <a:pPr indent="-381000" lvl="1" marL="914400" rtl="0" algn="l">
              <a:spcBef>
                <a:spcPts val="0"/>
              </a:spcBef>
              <a:spcAft>
                <a:spcPts val="0"/>
              </a:spcAft>
              <a:buSzPts val="2400"/>
              <a:buChar char="❏"/>
            </a:pPr>
            <a:r>
              <a:rPr lang="en" sz="2400"/>
              <a:t>SVM </a:t>
            </a:r>
            <a:endParaRPr sz="2400"/>
          </a:p>
          <a:p>
            <a:pPr indent="-381000" lvl="1" marL="914400" rtl="0" algn="l">
              <a:spcBef>
                <a:spcPts val="0"/>
              </a:spcBef>
              <a:spcAft>
                <a:spcPts val="0"/>
              </a:spcAft>
              <a:buSzPts val="2400"/>
              <a:buChar char="❏"/>
            </a:pPr>
            <a:r>
              <a:rPr lang="en" sz="2400"/>
              <a:t>Logistic regression </a:t>
            </a:r>
            <a:endParaRPr sz="2400"/>
          </a:p>
          <a:p>
            <a:pPr indent="-381000" lvl="1" marL="914400" rtl="0" algn="l">
              <a:spcBef>
                <a:spcPts val="0"/>
              </a:spcBef>
              <a:spcAft>
                <a:spcPts val="0"/>
              </a:spcAft>
              <a:buSzPts val="2400"/>
              <a:buChar char="❏"/>
            </a:pPr>
            <a:r>
              <a:rPr lang="en" sz="2400"/>
              <a:t>LSTM</a:t>
            </a:r>
            <a:endParaRPr sz="2400"/>
          </a:p>
          <a:p>
            <a:pPr indent="-381000" lvl="1" marL="914400" rtl="0" algn="l">
              <a:spcBef>
                <a:spcPts val="0"/>
              </a:spcBef>
              <a:spcAft>
                <a:spcPts val="0"/>
              </a:spcAft>
              <a:buSzPts val="2400"/>
              <a:buChar char="❏"/>
            </a:pPr>
            <a:r>
              <a:rPr lang="en" sz="2400"/>
              <a:t>CNN</a:t>
            </a:r>
            <a:endParaRPr sz="2400"/>
          </a:p>
          <a:p>
            <a:pPr indent="-381000" lvl="0" marL="457200" rtl="0" algn="l">
              <a:spcBef>
                <a:spcPts val="0"/>
              </a:spcBef>
              <a:spcAft>
                <a:spcPts val="0"/>
              </a:spcAft>
              <a:buSzPts val="2400"/>
              <a:buChar char="❏"/>
            </a:pPr>
            <a:r>
              <a:rPr lang="en" sz="2400"/>
              <a:t>BERT</a:t>
            </a:r>
            <a:endParaRPr sz="2400"/>
          </a:p>
          <a:p>
            <a:pPr indent="-381000" lvl="0" marL="457200" rtl="0" algn="l">
              <a:spcBef>
                <a:spcPts val="0"/>
              </a:spcBef>
              <a:spcAft>
                <a:spcPts val="0"/>
              </a:spcAft>
              <a:buSzPts val="2400"/>
              <a:buChar char="❏"/>
            </a:pPr>
            <a:r>
              <a:rPr lang="en" sz="2400"/>
              <a:t>RoBERTa</a:t>
            </a:r>
            <a:endParaRPr sz="2400"/>
          </a:p>
          <a:p>
            <a:pPr indent="-381000" lvl="0" marL="457200" rtl="0" algn="l">
              <a:spcBef>
                <a:spcPts val="0"/>
              </a:spcBef>
              <a:spcAft>
                <a:spcPts val="0"/>
              </a:spcAft>
              <a:buSzPts val="2400"/>
              <a:buChar char="❏"/>
            </a:pPr>
            <a:r>
              <a:rPr lang="en" sz="2400"/>
              <a:t>XLNET</a:t>
            </a:r>
            <a:endParaRPr sz="2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Baseline models</a:t>
            </a:r>
            <a:endParaRPr/>
          </a:p>
        </p:txBody>
      </p:sp>
      <p:sp>
        <p:nvSpPr>
          <p:cNvPr id="208" name="Google Shape;208;p25"/>
          <p:cNvSpPr txBox="1"/>
          <p:nvPr>
            <p:ph idx="1" type="body"/>
          </p:nvPr>
        </p:nvSpPr>
        <p:spPr>
          <a:xfrm>
            <a:off x="1348775" y="1307850"/>
            <a:ext cx="7038900" cy="3308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For Multilabel classification, we use One-vs-Rest scheme and use a Pipeline.</a:t>
            </a:r>
            <a:endParaRPr sz="2200"/>
          </a:p>
          <a:p>
            <a:pPr indent="-368300" lvl="0" marL="457200" rtl="0" algn="l">
              <a:spcBef>
                <a:spcPts val="0"/>
              </a:spcBef>
              <a:spcAft>
                <a:spcPts val="0"/>
              </a:spcAft>
              <a:buSzPts val="2200"/>
              <a:buChar char="❏"/>
            </a:pPr>
            <a:r>
              <a:rPr lang="en" sz="2200"/>
              <a:t>Advantages:</a:t>
            </a:r>
            <a:endParaRPr sz="2200"/>
          </a:p>
          <a:p>
            <a:pPr indent="-368300" lvl="1" marL="914400" rtl="0" algn="l">
              <a:spcBef>
                <a:spcPts val="0"/>
              </a:spcBef>
              <a:spcAft>
                <a:spcPts val="0"/>
              </a:spcAft>
              <a:buSzPts val="2200"/>
              <a:buChar char="❏"/>
            </a:pPr>
            <a:r>
              <a:rPr lang="en" sz="2200"/>
              <a:t>Provides probabilities for each label.</a:t>
            </a:r>
            <a:endParaRPr sz="2200"/>
          </a:p>
          <a:p>
            <a:pPr indent="-368300" lvl="1" marL="914400" rtl="0" algn="l">
              <a:spcBef>
                <a:spcPts val="0"/>
              </a:spcBef>
              <a:spcAft>
                <a:spcPts val="0"/>
              </a:spcAft>
              <a:buSzPts val="2200"/>
              <a:buChar char="❏"/>
            </a:pPr>
            <a:r>
              <a:rPr lang="en" sz="2200"/>
              <a:t>It is more robust: the independent variables don’t have to be normally distributed</a:t>
            </a:r>
            <a:endParaRPr sz="2200"/>
          </a:p>
          <a:p>
            <a:pPr indent="-368300" lvl="0" marL="457200" rtl="0" algn="l">
              <a:spcBef>
                <a:spcPts val="0"/>
              </a:spcBef>
              <a:spcAft>
                <a:spcPts val="0"/>
              </a:spcAft>
              <a:buSzPts val="2200"/>
              <a:buChar char="❏"/>
            </a:pPr>
            <a:r>
              <a:rPr lang="en" sz="2200"/>
              <a:t>Disadvantages:</a:t>
            </a:r>
            <a:endParaRPr sz="2200"/>
          </a:p>
          <a:p>
            <a:pPr indent="-368300" lvl="1" marL="914400" rtl="0" algn="l">
              <a:spcBef>
                <a:spcPts val="0"/>
              </a:spcBef>
              <a:spcAft>
                <a:spcPts val="0"/>
              </a:spcAft>
              <a:buSzPts val="2200"/>
              <a:buChar char="❏"/>
            </a:pPr>
            <a:r>
              <a:rPr lang="en" sz="2200"/>
              <a:t>Linear model</a:t>
            </a:r>
            <a:endParaRPr sz="2200"/>
          </a:p>
          <a:p>
            <a:pPr indent="0" lvl="0" marL="0" rtl="0" algn="l">
              <a:spcBef>
                <a:spcPts val="1600"/>
              </a:spcBef>
              <a:spcAft>
                <a:spcPts val="1600"/>
              </a:spcAft>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Baseline models</a:t>
            </a:r>
            <a:endParaRPr/>
          </a:p>
        </p:txBody>
      </p:sp>
      <p:graphicFrame>
        <p:nvGraphicFramePr>
          <p:cNvPr id="214" name="Google Shape;214;p26"/>
          <p:cNvGraphicFramePr/>
          <p:nvPr/>
        </p:nvGraphicFramePr>
        <p:xfrm>
          <a:off x="1824650" y="1567550"/>
          <a:ext cx="3000000" cy="3000000"/>
        </p:xfrm>
        <a:graphic>
          <a:graphicData uri="http://schemas.openxmlformats.org/drawingml/2006/table">
            <a:tbl>
              <a:tblPr>
                <a:noFill/>
                <a:tableStyleId>{69924410-BFA0-4F42-B59D-0694B3510241}</a:tableStyleId>
              </a:tblPr>
              <a:tblGrid>
                <a:gridCol w="2349750"/>
                <a:gridCol w="1805950"/>
                <a:gridCol w="1481475"/>
              </a:tblGrid>
              <a:tr h="849625">
                <a:tc>
                  <a:txBody>
                    <a:bodyPr/>
                    <a:lstStyle/>
                    <a:p>
                      <a:pPr indent="0" lvl="0" marL="0" rtl="0" algn="ctr">
                        <a:spcBef>
                          <a:spcPts val="0"/>
                        </a:spcBef>
                        <a:spcAft>
                          <a:spcPts val="0"/>
                        </a:spcAft>
                        <a:buNone/>
                      </a:pPr>
                      <a:r>
                        <a:rPr lang="en">
                          <a:solidFill>
                            <a:srgbClr val="FFFFFF"/>
                          </a:solidFill>
                        </a:rPr>
                        <a:t>     </a:t>
                      </a:r>
                      <a:r>
                        <a:rPr lang="en">
                          <a:solidFill>
                            <a:srgbClr val="FFFFFF"/>
                          </a:solidFill>
                        </a:rPr>
                        <a:t>Model</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Precision</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Recall</a:t>
                      </a:r>
                      <a:endParaRPr>
                        <a:solidFill>
                          <a:srgbClr val="FFFFFF"/>
                        </a:solidFill>
                      </a:endParaRPr>
                    </a:p>
                  </a:txBody>
                  <a:tcPr marT="91425" marB="91425" marR="91425" marL="91425"/>
                </a:tc>
              </a:tr>
              <a:tr h="857900">
                <a:tc>
                  <a:txBody>
                    <a:bodyPr/>
                    <a:lstStyle/>
                    <a:p>
                      <a:pPr indent="0" lvl="0" marL="0" rtl="0" algn="ctr">
                        <a:spcBef>
                          <a:spcPts val="0"/>
                        </a:spcBef>
                        <a:spcAft>
                          <a:spcPts val="0"/>
                        </a:spcAft>
                        <a:buNone/>
                      </a:pPr>
                      <a:r>
                        <a:rPr lang="en">
                          <a:solidFill>
                            <a:srgbClr val="FFFFFF"/>
                          </a:solidFill>
                        </a:rPr>
                        <a:t>Logistic Regression</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 0.72</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0.87</a:t>
                      </a:r>
                      <a:endParaRPr>
                        <a:solidFill>
                          <a:srgbClr val="FFFFFF"/>
                        </a:solidFill>
                      </a:endParaRPr>
                    </a:p>
                  </a:txBody>
                  <a:tcPr marT="91425" marB="91425" marR="91425" marL="91425"/>
                </a:tc>
              </a:tr>
              <a:tr h="849625">
                <a:tc>
                  <a:txBody>
                    <a:bodyPr/>
                    <a:lstStyle/>
                    <a:p>
                      <a:pPr indent="0" lvl="0" marL="0" rtl="0" algn="ctr">
                        <a:spcBef>
                          <a:spcPts val="0"/>
                        </a:spcBef>
                        <a:spcAft>
                          <a:spcPts val="0"/>
                        </a:spcAft>
                        <a:buNone/>
                      </a:pPr>
                      <a:r>
                        <a:rPr lang="en">
                          <a:solidFill>
                            <a:srgbClr val="FFFFFF"/>
                          </a:solidFill>
                        </a:rPr>
                        <a:t>Linear SVM</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 0.76</a:t>
                      </a:r>
                      <a:endParaRPr>
                        <a:solidFill>
                          <a:srgbClr val="FFFFFF"/>
                        </a:solidFill>
                      </a:endParaRPr>
                    </a:p>
                  </a:txBody>
                  <a:tcPr marT="91425" marB="91425" marR="91425" marL="91425"/>
                </a:tc>
                <a:tc>
                  <a:txBody>
                    <a:bodyPr/>
                    <a:lstStyle/>
                    <a:p>
                      <a:pPr indent="0" lvl="0" marL="0" rtl="0" algn="ctr">
                        <a:spcBef>
                          <a:spcPts val="0"/>
                        </a:spcBef>
                        <a:spcAft>
                          <a:spcPts val="0"/>
                        </a:spcAft>
                        <a:buNone/>
                      </a:pPr>
                      <a:r>
                        <a:rPr lang="en">
                          <a:solidFill>
                            <a:srgbClr val="FFFFFF"/>
                          </a:solidFill>
                        </a:rPr>
                        <a:t>0.82</a:t>
                      </a:r>
                      <a:endParaRPr>
                        <a:solidFill>
                          <a:srgbClr val="FFFFFF"/>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625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Advanced models</a:t>
            </a:r>
            <a:endParaRPr b="1" sz="3600"/>
          </a:p>
        </p:txBody>
      </p:sp>
      <p:sp>
        <p:nvSpPr>
          <p:cNvPr id="220" name="Google Shape;220;p27"/>
          <p:cNvSpPr txBox="1"/>
          <p:nvPr>
            <p:ph idx="1" type="body"/>
          </p:nvPr>
        </p:nvSpPr>
        <p:spPr>
          <a:xfrm>
            <a:off x="1297500" y="1567550"/>
            <a:ext cx="7440000" cy="3391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200"/>
              <a:t>As mentioned in the last evaluation we tried to implement BERT and Roberta this time as our model. Bert is</a:t>
            </a:r>
            <a:r>
              <a:rPr b="1" lang="en" sz="2200"/>
              <a:t> </a:t>
            </a:r>
            <a:r>
              <a:rPr lang="en" sz="2200">
                <a:solidFill>
                  <a:srgbClr val="FFFFFF"/>
                </a:solidFill>
              </a:rPr>
              <a:t>transformer based model that has achieved state-of-the-art results on various NLP tasks. BERT is a bidirectional model , it uses much faster Attention-based approach. The model is also pre-trained on text corpus from wikipedia. This allows us to use a pre-trained BERT model by fine-tuning it for our multilabel classification task.</a:t>
            </a:r>
            <a:endParaRPr b="1" sz="22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052550" y="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LRAP and Loss evaluations </a:t>
            </a:r>
            <a:endParaRPr b="1" sz="3600"/>
          </a:p>
        </p:txBody>
      </p:sp>
      <p:sp>
        <p:nvSpPr>
          <p:cNvPr id="226" name="Google Shape;226;p28"/>
          <p:cNvSpPr txBox="1"/>
          <p:nvPr>
            <p:ph idx="1" type="body"/>
          </p:nvPr>
        </p:nvSpPr>
        <p:spPr>
          <a:xfrm>
            <a:off x="68725" y="1039675"/>
            <a:ext cx="9226500" cy="3975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900"/>
              <a:t>Label ranking average precision (LRAP) averages over the samples, answers to the question: for each ground truth label, what fraction of higher-ranked labels were true labels? This performance measure will be higher if you are able to give better rank to  labels associated with each sample.</a:t>
            </a:r>
            <a:endParaRPr sz="1900"/>
          </a:p>
          <a:p>
            <a:pPr indent="0" lvl="0" marL="0" rtl="0" algn="l">
              <a:spcBef>
                <a:spcPts val="1200"/>
              </a:spcBef>
              <a:spcAft>
                <a:spcPts val="0"/>
              </a:spcAft>
              <a:buNone/>
            </a:pPr>
            <a:r>
              <a:rPr lang="en" sz="1900"/>
              <a:t>This metric is used in multilabel ranking problem, where the goal is to give better rank </a:t>
            </a:r>
            <a:r>
              <a:rPr lang="en" sz="1900"/>
              <a:t>t</a:t>
            </a:r>
            <a:r>
              <a:rPr lang="en" sz="1900"/>
              <a:t>o</a:t>
            </a:r>
            <a:r>
              <a:rPr lang="en" sz="1900"/>
              <a:t> </a:t>
            </a:r>
            <a:r>
              <a:rPr lang="en" sz="1900"/>
              <a:t> labels associated to each sample.</a:t>
            </a:r>
            <a:endParaRPr sz="1900"/>
          </a:p>
          <a:p>
            <a:pPr indent="0" lvl="0" marL="0" rtl="0" algn="l">
              <a:spcBef>
                <a:spcPts val="1200"/>
              </a:spcBef>
              <a:spcAft>
                <a:spcPts val="0"/>
              </a:spcAft>
              <a:buNone/>
            </a:pPr>
            <a:r>
              <a:rPr lang="en" sz="1900"/>
              <a:t>The obtained score is always strictly greater than 0 and the best value is 1.</a:t>
            </a:r>
            <a:endParaRPr sz="1900"/>
          </a:p>
          <a:p>
            <a:pPr indent="0" lvl="0" marL="0" rtl="0" algn="l">
              <a:spcBef>
                <a:spcPts val="1200"/>
              </a:spcBef>
              <a:spcAft>
                <a:spcPts val="0"/>
              </a:spcAft>
              <a:buNone/>
            </a:pPr>
            <a:r>
              <a:rPr lang="en" sz="1900">
                <a:solidFill>
                  <a:srgbClr val="FFFFFF"/>
                </a:solidFill>
              </a:rPr>
              <a:t>The</a:t>
            </a:r>
            <a:r>
              <a:rPr lang="en" sz="1900">
                <a:solidFill>
                  <a:srgbClr val="FFFFFF"/>
                </a:solidFill>
                <a:uFill>
                  <a:noFill/>
                </a:uFill>
                <a:hlinkClick r:id="rId3"/>
              </a:rPr>
              <a:t> </a:t>
            </a:r>
            <a:r>
              <a:rPr lang="en" sz="1900" u="sng">
                <a:solidFill>
                  <a:srgbClr val="FFFFFF"/>
                </a:solidFill>
                <a:hlinkClick r:id="rId4"/>
              </a:rPr>
              <a:t>label_ranking_loss</a:t>
            </a:r>
            <a:r>
              <a:rPr lang="en" sz="1900">
                <a:solidFill>
                  <a:srgbClr val="FFFFFF"/>
                </a:solidFill>
              </a:rPr>
              <a:t> function computes  ranking loss which averages over the samples the number of label pairs that are incorrectly ordered, i.e. true labels have a lower score than false labels</a:t>
            </a:r>
            <a:endParaRPr sz="1900">
              <a:solidFill>
                <a:srgbClr val="FFFFFF"/>
              </a:solidFill>
            </a:endParaRPr>
          </a:p>
          <a:p>
            <a:pPr indent="0" lvl="0" marL="0" rtl="0" algn="l">
              <a:spcBef>
                <a:spcPts val="1200"/>
              </a:spcBef>
              <a:spcAft>
                <a:spcPts val="0"/>
              </a:spcAft>
              <a:buNone/>
            </a:pPr>
            <a:r>
              <a:t/>
            </a:r>
            <a:endParaRPr sz="1900"/>
          </a:p>
          <a:p>
            <a:pPr indent="0" lvl="0" marL="0" rtl="0" algn="l">
              <a:spcBef>
                <a:spcPts val="1200"/>
              </a:spcBef>
              <a:spcAft>
                <a:spcPts val="1600"/>
              </a:spcAft>
              <a:buNone/>
            </a:pPr>
            <a:r>
              <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BERT</a:t>
            </a:r>
            <a:endParaRPr b="1" sz="3600"/>
          </a:p>
        </p:txBody>
      </p:sp>
      <p:sp>
        <p:nvSpPr>
          <p:cNvPr id="232" name="Google Shape;232;p29"/>
          <p:cNvSpPr txBox="1"/>
          <p:nvPr>
            <p:ph idx="1" type="body"/>
          </p:nvPr>
        </p:nvSpPr>
        <p:spPr>
          <a:xfrm>
            <a:off x="1297500" y="1567550"/>
            <a:ext cx="7630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After preprocessing the data we fed the problem statement and its solutions to model along with labels after tuning the learning rate</a:t>
            </a:r>
            <a:r>
              <a:rPr lang="en" sz="2400"/>
              <a:t>, </a:t>
            </a:r>
            <a:r>
              <a:rPr lang="en" sz="2400"/>
              <a:t>epochs, optimiser we predicted probabilities for  each label. We obtained LRAP as 0.91 and eval_loss as 0.06. </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Roberta</a:t>
            </a:r>
            <a:endParaRPr b="1" sz="3600"/>
          </a:p>
        </p:txBody>
      </p:sp>
      <p:sp>
        <p:nvSpPr>
          <p:cNvPr id="238" name="Google Shape;238;p30"/>
          <p:cNvSpPr txBox="1"/>
          <p:nvPr>
            <p:ph idx="1" type="body"/>
          </p:nvPr>
        </p:nvSpPr>
        <p:spPr>
          <a:xfrm>
            <a:off x="1297500" y="1085850"/>
            <a:ext cx="7694100" cy="3949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2200" u="sng">
                <a:solidFill>
                  <a:srgbClr val="FFFFFF"/>
                </a:solidFill>
                <a:hlinkClick r:id="rId3"/>
              </a:rPr>
              <a:t>RoBERTa</a:t>
            </a:r>
            <a:r>
              <a:rPr lang="en" sz="2200">
                <a:solidFill>
                  <a:srgbClr val="FFFFFF"/>
                </a:solidFill>
              </a:rPr>
              <a:t> builds on BERT’s language masking strategy and modifies key hyperparameters in BERT, including removing BERT’s next-sentence pretraining objective, and training with much larger mini-batches and learning rates. RoBERTa was also trained on an order of magnitude more data than BERT, for a longer amount of time. This allows RoBERTa representations to generalize even better to downstream tasks compared to BERT.</a:t>
            </a:r>
            <a:endParaRPr sz="2200">
              <a:solidFill>
                <a:srgbClr val="FFFFFF"/>
              </a:solidFill>
            </a:endParaRPr>
          </a:p>
          <a:p>
            <a:pPr indent="0" lvl="0" marL="0" rtl="0" algn="l">
              <a:spcBef>
                <a:spcPts val="1400"/>
              </a:spcBef>
              <a:spcAft>
                <a:spcPts val="0"/>
              </a:spcAft>
              <a:buNone/>
            </a:pPr>
            <a:r>
              <a:rPr b="1" lang="en" sz="2200">
                <a:solidFill>
                  <a:srgbClr val="FFFFFF"/>
                </a:solidFill>
              </a:rPr>
              <a:t>LRAP =0.92  eval_loss =0.04</a:t>
            </a:r>
            <a:endParaRPr b="1" sz="2200">
              <a:solidFill>
                <a:srgbClr val="FFFFFF"/>
              </a:solidFill>
            </a:endParaRPr>
          </a:p>
          <a:p>
            <a:pPr indent="0" lvl="0" marL="0" rtl="0" algn="l">
              <a:spcBef>
                <a:spcPts val="400"/>
              </a:spcBef>
              <a:spcAft>
                <a:spcPts val="1600"/>
              </a:spcAft>
              <a:buNone/>
            </a:pPr>
            <a:r>
              <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Future Tasks</a:t>
            </a:r>
            <a:endParaRPr b="1" sz="3600"/>
          </a:p>
        </p:txBody>
      </p:sp>
      <p:sp>
        <p:nvSpPr>
          <p:cNvPr id="244" name="Google Shape;244;p31"/>
          <p:cNvSpPr txBox="1"/>
          <p:nvPr>
            <p:ph idx="1" type="body"/>
          </p:nvPr>
        </p:nvSpPr>
        <p:spPr>
          <a:xfrm>
            <a:off x="390650" y="1567550"/>
            <a:ext cx="8620200" cy="34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Fine tune advanced models to predict the test data.</a:t>
            </a:r>
            <a:endParaRPr sz="1800"/>
          </a:p>
          <a:p>
            <a:pPr indent="0" lvl="0" marL="0" rtl="0" algn="l">
              <a:spcBef>
                <a:spcPts val="1600"/>
              </a:spcBef>
              <a:spcAft>
                <a:spcPts val="0"/>
              </a:spcAft>
              <a:buNone/>
            </a:pPr>
            <a:r>
              <a:rPr lang="en" sz="1800"/>
              <a:t>Adjust parameters in all models so as to handle the unbalanced dataset.</a:t>
            </a:r>
            <a:endParaRPr sz="1800"/>
          </a:p>
          <a:p>
            <a:pPr indent="0" lvl="0" marL="0" rtl="0" algn="l">
              <a:spcBef>
                <a:spcPts val="1600"/>
              </a:spcBef>
              <a:spcAft>
                <a:spcPts val="0"/>
              </a:spcAft>
              <a:buNone/>
            </a:pPr>
            <a:r>
              <a:rPr lang="en" sz="1800"/>
              <a:t>Implementation of more basic as well as advanced  models to check the best optimal one for this task.</a:t>
            </a:r>
            <a:endParaRPr sz="1800"/>
          </a:p>
          <a:p>
            <a:pPr indent="0" lvl="0" marL="0" rtl="0" algn="l">
              <a:spcBef>
                <a:spcPts val="1600"/>
              </a:spcBef>
              <a:spcAft>
                <a:spcPts val="0"/>
              </a:spcAft>
              <a:buNone/>
            </a:pPr>
            <a:r>
              <a:rPr lang="en" sz="1800"/>
              <a:t>Web app for user to fetch the questions and their respective solutions on input of corresponding</a:t>
            </a:r>
            <a:r>
              <a:rPr lang="en" sz="2400"/>
              <a:t> </a:t>
            </a:r>
            <a:r>
              <a:rPr lang="en" sz="1800"/>
              <a:t>label</a:t>
            </a:r>
            <a:r>
              <a:rPr lang="en" sz="2400"/>
              <a:t>.</a:t>
            </a:r>
            <a:endParaRPr sz="2400"/>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Problem Statement</a:t>
            </a:r>
            <a:endParaRPr b="1" sz="36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Multilabel classification of questions from coding platforms like codechef, codeforces etc and labelling them based on their respective paradigms.</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393750"/>
            <a:ext cx="77448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Managing Imbalanced Classes </a:t>
            </a:r>
            <a:endParaRPr/>
          </a:p>
        </p:txBody>
      </p:sp>
      <p:sp>
        <p:nvSpPr>
          <p:cNvPr id="250" name="Google Shape;250;p32"/>
          <p:cNvSpPr txBox="1"/>
          <p:nvPr>
            <p:ph idx="1" type="body"/>
          </p:nvPr>
        </p:nvSpPr>
        <p:spPr>
          <a:xfrm>
            <a:off x="1373700" y="1307850"/>
            <a:ext cx="7592400" cy="3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As it is evident, the problem is of </a:t>
            </a:r>
            <a:r>
              <a:rPr lang="en" sz="1800"/>
              <a:t>Multilabel classification. </a:t>
            </a:r>
            <a:endParaRPr sz="1800"/>
          </a:p>
          <a:p>
            <a:pPr indent="0" lvl="0" marL="0" rtl="0" algn="l">
              <a:spcBef>
                <a:spcPts val="1600"/>
              </a:spcBef>
              <a:spcAft>
                <a:spcPts val="0"/>
              </a:spcAft>
              <a:buNone/>
            </a:pPr>
            <a:r>
              <a:rPr lang="en" sz="1800"/>
              <a:t>The data we extracted had imbalance of classes, i.e. number of occurance of some classes were more than the others. </a:t>
            </a:r>
            <a:endParaRPr sz="1800"/>
          </a:p>
          <a:p>
            <a:pPr indent="0" lvl="0" marL="0" rtl="0" algn="l">
              <a:spcBef>
                <a:spcPts val="1600"/>
              </a:spcBef>
              <a:spcAft>
                <a:spcPts val="0"/>
              </a:spcAft>
              <a:buNone/>
            </a:pPr>
            <a:r>
              <a:rPr lang="en" sz="1800"/>
              <a:t>Imbalanced classes put “accuracy” out of business. Standard accuracy no longer reliably measures performance.</a:t>
            </a:r>
            <a:endParaRPr sz="1800"/>
          </a:p>
          <a:p>
            <a:pPr indent="0" lvl="0" marL="0" rtl="0" algn="l">
              <a:spcBef>
                <a:spcPts val="1600"/>
              </a:spcBef>
              <a:spcAft>
                <a:spcPts val="0"/>
              </a:spcAft>
              <a:buNone/>
            </a:pPr>
            <a:r>
              <a:rPr lang="en" sz="1800"/>
              <a:t>Methods to deal with it:</a:t>
            </a:r>
            <a:endParaRPr sz="1800"/>
          </a:p>
          <a:p>
            <a:pPr indent="-349250" lvl="0" marL="914400" rtl="0" algn="l">
              <a:spcBef>
                <a:spcPts val="1800"/>
              </a:spcBef>
              <a:spcAft>
                <a:spcPts val="0"/>
              </a:spcAft>
              <a:buSzPts val="1900"/>
              <a:buChar char="●"/>
            </a:pPr>
            <a:r>
              <a:rPr lang="en" sz="1800"/>
              <a:t>Up-sample Minority Class</a:t>
            </a:r>
            <a:endParaRPr sz="1800"/>
          </a:p>
          <a:p>
            <a:pPr indent="-349250" lvl="0" marL="914400" rtl="0" algn="l">
              <a:spcBef>
                <a:spcPts val="0"/>
              </a:spcBef>
              <a:spcAft>
                <a:spcPts val="0"/>
              </a:spcAft>
              <a:buSzPts val="1900"/>
              <a:buChar char="●"/>
            </a:pPr>
            <a:r>
              <a:rPr lang="en" sz="1800"/>
              <a:t>Down-sample Majority Class</a:t>
            </a:r>
            <a:endParaRPr sz="1800"/>
          </a:p>
          <a:p>
            <a:pPr indent="0" lvl="0" marL="914400" rtl="0" algn="l">
              <a:spcBef>
                <a:spcPts val="400"/>
              </a:spcBef>
              <a:spcAft>
                <a:spcPts val="16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297500" y="127300"/>
            <a:ext cx="7732200" cy="11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Managing Imbalanced Classes </a:t>
            </a:r>
            <a:endParaRPr b="1" sz="3600"/>
          </a:p>
          <a:p>
            <a:pPr indent="0" lvl="0" marL="0" rtl="0" algn="l">
              <a:spcBef>
                <a:spcPts val="0"/>
              </a:spcBef>
              <a:spcAft>
                <a:spcPts val="0"/>
              </a:spcAft>
              <a:buNone/>
            </a:pPr>
            <a:r>
              <a:rPr b="1" lang="en" sz="3600"/>
              <a:t>Cont...</a:t>
            </a:r>
            <a:endParaRPr b="1" sz="3600"/>
          </a:p>
        </p:txBody>
      </p:sp>
      <p:sp>
        <p:nvSpPr>
          <p:cNvPr id="256" name="Google Shape;256;p33"/>
          <p:cNvSpPr txBox="1"/>
          <p:nvPr>
            <p:ph idx="1" type="body"/>
          </p:nvPr>
        </p:nvSpPr>
        <p:spPr>
          <a:xfrm>
            <a:off x="1297500" y="1612900"/>
            <a:ext cx="7427400" cy="31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Up-sampling is the process of </a:t>
            </a:r>
            <a:r>
              <a:rPr b="1" lang="en" sz="1800"/>
              <a:t>randomly duplicating observations from the minority class</a:t>
            </a:r>
            <a:r>
              <a:rPr lang="en" sz="1800"/>
              <a:t> in order to reinforce its signal.</a:t>
            </a:r>
            <a:endParaRPr sz="1800"/>
          </a:p>
          <a:p>
            <a:pPr indent="0" lvl="0" marL="0" rtl="0" algn="l">
              <a:spcBef>
                <a:spcPts val="1600"/>
              </a:spcBef>
              <a:spcAft>
                <a:spcPts val="0"/>
              </a:spcAft>
              <a:buNone/>
            </a:pPr>
            <a:r>
              <a:rPr lang="en" sz="1800"/>
              <a:t>Down-sampling involves </a:t>
            </a:r>
            <a:r>
              <a:rPr b="1" lang="en" sz="1800"/>
              <a:t>randomly removing observations from the majority class</a:t>
            </a:r>
            <a:r>
              <a:rPr lang="en" sz="1800"/>
              <a:t> to prevent its signal from dominating the learning algorithm.</a:t>
            </a:r>
            <a:endParaRPr sz="1800"/>
          </a:p>
          <a:p>
            <a:pPr indent="0" lvl="0" marL="0" rtl="0" algn="l">
              <a:spcBef>
                <a:spcPts val="1600"/>
              </a:spcBef>
              <a:spcAft>
                <a:spcPts val="1600"/>
              </a:spcAft>
              <a:buNone/>
            </a:pPr>
            <a:r>
              <a:rPr lang="en" sz="1800"/>
              <a:t>As we didn’t have ton of data to work with, our best bet was up-sampling, which we used to remove class imbalance from the data.</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LSTM</a:t>
            </a:r>
            <a:endParaRPr/>
          </a:p>
          <a:p>
            <a:pPr indent="0" lvl="0" marL="0" rtl="0" algn="l">
              <a:spcBef>
                <a:spcPts val="0"/>
              </a:spcBef>
              <a:spcAft>
                <a:spcPts val="0"/>
              </a:spcAft>
              <a:buNone/>
            </a:pPr>
            <a:r>
              <a:t/>
            </a:r>
            <a:endParaRPr/>
          </a:p>
        </p:txBody>
      </p:sp>
      <p:sp>
        <p:nvSpPr>
          <p:cNvPr id="262" name="Google Shape;262;p34"/>
          <p:cNvSpPr txBox="1"/>
          <p:nvPr>
            <p:ph idx="1" type="body"/>
          </p:nvPr>
        </p:nvSpPr>
        <p:spPr>
          <a:xfrm>
            <a:off x="1297500" y="1307850"/>
            <a:ext cx="7038900" cy="3461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An artificial</a:t>
            </a:r>
            <a:r>
              <a:rPr lang="en" sz="1700">
                <a:solidFill>
                  <a:srgbClr val="FFFFFF"/>
                </a:solidFill>
                <a:uFill>
                  <a:noFill/>
                </a:uFill>
                <a:hlinkClick r:id="rId3"/>
              </a:rPr>
              <a:t> </a:t>
            </a:r>
            <a:r>
              <a:rPr lang="en" sz="1700"/>
              <a:t>recurrent neural network</a:t>
            </a:r>
            <a:r>
              <a:rPr lang="en" sz="1700">
                <a:solidFill>
                  <a:srgbClr val="FFFFFF"/>
                </a:solidFill>
              </a:rPr>
              <a:t> (RNN) architecture</a:t>
            </a:r>
            <a:r>
              <a:rPr baseline="30000" lang="en" sz="1700">
                <a:solidFill>
                  <a:srgbClr val="FFFFFF"/>
                </a:solidFill>
              </a:rPr>
              <a:t> </a:t>
            </a:r>
            <a:r>
              <a:rPr lang="en" sz="1700">
                <a:solidFill>
                  <a:srgbClr val="FFFFFF"/>
                </a:solidFill>
              </a:rPr>
              <a:t>used in the field of</a:t>
            </a:r>
            <a:r>
              <a:rPr lang="en" sz="1700">
                <a:solidFill>
                  <a:srgbClr val="FFFFFF"/>
                </a:solidFill>
                <a:uFill>
                  <a:noFill/>
                </a:uFill>
                <a:hlinkClick r:id="rId4"/>
              </a:rPr>
              <a:t> </a:t>
            </a:r>
            <a:r>
              <a:rPr lang="en" sz="1700"/>
              <a:t>deep learning.</a:t>
            </a:r>
            <a:endParaRPr sz="1700"/>
          </a:p>
          <a:p>
            <a:pPr indent="-336550" lvl="0" marL="457200" rtl="0" algn="l">
              <a:spcBef>
                <a:spcPts val="0"/>
              </a:spcBef>
              <a:spcAft>
                <a:spcPts val="0"/>
              </a:spcAft>
              <a:buSzPts val="1700"/>
              <a:buChar char="❏"/>
            </a:pPr>
            <a:r>
              <a:rPr lang="en" sz="1700"/>
              <a:t>It has a “memory” which captures information about what has been calculated so far.</a:t>
            </a:r>
            <a:endParaRPr sz="1700"/>
          </a:p>
          <a:p>
            <a:pPr indent="-368300" lvl="0" marL="457200" rtl="0" algn="l">
              <a:spcBef>
                <a:spcPts val="0"/>
              </a:spcBef>
              <a:spcAft>
                <a:spcPts val="0"/>
              </a:spcAft>
              <a:buSzPts val="2200"/>
              <a:buChar char="❏"/>
            </a:pPr>
            <a:r>
              <a:rPr lang="en" sz="1700"/>
              <a:t>Advantages :</a:t>
            </a:r>
            <a:endParaRPr sz="1700"/>
          </a:p>
          <a:p>
            <a:pPr indent="-336550" lvl="1" marL="914400" rtl="0" algn="l">
              <a:spcBef>
                <a:spcPts val="0"/>
              </a:spcBef>
              <a:spcAft>
                <a:spcPts val="0"/>
              </a:spcAft>
              <a:buSzPts val="1700"/>
              <a:buChar char="❏"/>
            </a:pPr>
            <a:r>
              <a:rPr lang="en" sz="1700"/>
              <a:t>It can process inputs of any length.</a:t>
            </a:r>
            <a:endParaRPr sz="1700"/>
          </a:p>
          <a:p>
            <a:pPr indent="-336550" lvl="1" marL="914400" rtl="0" algn="l">
              <a:spcBef>
                <a:spcPts val="0"/>
              </a:spcBef>
              <a:spcAft>
                <a:spcPts val="0"/>
              </a:spcAft>
              <a:buSzPts val="1700"/>
              <a:buChar char="❏"/>
            </a:pPr>
            <a:r>
              <a:rPr lang="en" sz="1700"/>
              <a:t>Even if the input size is larger, the model size does not increase.</a:t>
            </a:r>
            <a:endParaRPr sz="1700"/>
          </a:p>
          <a:p>
            <a:pPr indent="-336550" lvl="0" marL="457200" rtl="0" algn="l">
              <a:spcBef>
                <a:spcPts val="0"/>
              </a:spcBef>
              <a:spcAft>
                <a:spcPts val="0"/>
              </a:spcAft>
              <a:buSzPts val="1700"/>
              <a:buChar char="❏"/>
            </a:pPr>
            <a:r>
              <a:rPr lang="en" sz="1700"/>
              <a:t>Disadvantages :</a:t>
            </a:r>
            <a:endParaRPr sz="1700"/>
          </a:p>
          <a:p>
            <a:pPr indent="-336550" lvl="1" marL="914400" rtl="0" algn="l">
              <a:spcBef>
                <a:spcPts val="0"/>
              </a:spcBef>
              <a:spcAft>
                <a:spcPts val="0"/>
              </a:spcAft>
              <a:buSzPts val="1700"/>
              <a:buChar char="❏"/>
            </a:pPr>
            <a:r>
              <a:rPr lang="en" sz="1700"/>
              <a:t>Due to its recurrent nature, the computation is slow.</a:t>
            </a:r>
            <a:endParaRPr sz="1700"/>
          </a:p>
          <a:p>
            <a:pPr indent="-336550" lvl="1" marL="914400" rtl="0" algn="l">
              <a:spcBef>
                <a:spcPts val="0"/>
              </a:spcBef>
              <a:spcAft>
                <a:spcPts val="0"/>
              </a:spcAft>
              <a:buSzPts val="1700"/>
              <a:buChar char="❏"/>
            </a:pPr>
            <a:r>
              <a:rPr lang="en" sz="1700"/>
              <a:t>Training of LSTM models can be difficult.</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LSTM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8" name="Google Shape;268;p35"/>
          <p:cNvSpPr txBox="1"/>
          <p:nvPr>
            <p:ph idx="1" type="body"/>
          </p:nvPr>
        </p:nvSpPr>
        <p:spPr>
          <a:xfrm>
            <a:off x="1297500" y="1135750"/>
            <a:ext cx="7038900" cy="71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threshold matrix has been defined, with values in range 0.1 to 0.9.  Then, we run a loop over the predicted output and compare it with the threshold value and choose tags only if the corresponding value of a tag is more than the threshold value.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Precision : 0.3091</a:t>
            </a:r>
            <a:endParaRPr/>
          </a:p>
          <a:p>
            <a:pPr indent="0" lvl="0" marL="0" rtl="0" algn="l">
              <a:lnSpc>
                <a:spcPct val="100000"/>
              </a:lnSpc>
              <a:spcBef>
                <a:spcPts val="0"/>
              </a:spcBef>
              <a:spcAft>
                <a:spcPts val="0"/>
              </a:spcAft>
              <a:buNone/>
            </a:pPr>
            <a:r>
              <a:rPr lang="en"/>
              <a:t>Recall : 0.3638</a:t>
            </a:r>
            <a:endParaRPr/>
          </a:p>
          <a:p>
            <a:pPr indent="0" lvl="0" marL="0" rtl="0" algn="l">
              <a:lnSpc>
                <a:spcPct val="100000"/>
              </a:lnSpc>
              <a:spcBef>
                <a:spcPts val="0"/>
              </a:spcBef>
              <a:spcAft>
                <a:spcPts val="0"/>
              </a:spcAft>
              <a:buNone/>
            </a:pPr>
            <a:r>
              <a:rPr lang="en"/>
              <a:t>F1 - score : 0.3342 </a:t>
            </a:r>
            <a:endParaRPr/>
          </a:p>
        </p:txBody>
      </p:sp>
      <p:pic>
        <p:nvPicPr>
          <p:cNvPr id="269" name="Google Shape;269;p35"/>
          <p:cNvPicPr preferRelativeResize="0"/>
          <p:nvPr/>
        </p:nvPicPr>
        <p:blipFill>
          <a:blip r:embed="rId3">
            <a:alphaModFix/>
          </a:blip>
          <a:stretch>
            <a:fillRect/>
          </a:stretch>
        </p:blipFill>
        <p:spPr>
          <a:xfrm>
            <a:off x="3209450" y="1968550"/>
            <a:ext cx="3215009" cy="2984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CNN</a:t>
            </a:r>
            <a:endParaRPr/>
          </a:p>
        </p:txBody>
      </p:sp>
      <p:sp>
        <p:nvSpPr>
          <p:cNvPr id="275" name="Google Shape;275;p36"/>
          <p:cNvSpPr txBox="1"/>
          <p:nvPr>
            <p:ph idx="1" type="body"/>
          </p:nvPr>
        </p:nvSpPr>
        <p:spPr>
          <a:xfrm>
            <a:off x="1297500" y="1186550"/>
            <a:ext cx="7038900" cy="3296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b="1" lang="en" sz="1700">
                <a:solidFill>
                  <a:srgbClr val="FFFFFF"/>
                </a:solidFill>
              </a:rPr>
              <a:t>CNN</a:t>
            </a:r>
            <a:r>
              <a:rPr lang="en" sz="1700">
                <a:solidFill>
                  <a:srgbClr val="FFFFFF"/>
                </a:solidFill>
              </a:rPr>
              <a:t> or </a:t>
            </a:r>
            <a:r>
              <a:rPr b="1" lang="en" sz="1700">
                <a:solidFill>
                  <a:srgbClr val="FFFFFF"/>
                </a:solidFill>
              </a:rPr>
              <a:t>ConvNet</a:t>
            </a:r>
            <a:r>
              <a:rPr lang="en" sz="1700">
                <a:solidFill>
                  <a:srgbClr val="FFFFFF"/>
                </a:solidFill>
              </a:rPr>
              <a:t> is a class of </a:t>
            </a:r>
            <a:r>
              <a:rPr lang="en" sz="1700">
                <a:solidFill>
                  <a:srgbClr val="FFFFFF"/>
                </a:solidFill>
              </a:rPr>
              <a:t>deep neural networks.</a:t>
            </a:r>
            <a:endParaRPr sz="1700">
              <a:solidFill>
                <a:srgbClr val="FFFFFF"/>
              </a:solidFill>
            </a:endParaRPr>
          </a:p>
          <a:p>
            <a:pPr indent="-336550" lvl="0" marL="457200" rtl="0" algn="l">
              <a:spcBef>
                <a:spcPts val="0"/>
              </a:spcBef>
              <a:spcAft>
                <a:spcPts val="0"/>
              </a:spcAft>
              <a:buClr>
                <a:srgbClr val="FFFFFF"/>
              </a:buClr>
              <a:buSzPts val="1700"/>
              <a:buChar char="❏"/>
            </a:pPr>
            <a:r>
              <a:rPr lang="en" sz="1700"/>
              <a:t>Advantages : </a:t>
            </a:r>
            <a:endParaRPr sz="1700"/>
          </a:p>
          <a:p>
            <a:pPr indent="-336550" lvl="1" marL="914400" rtl="0" algn="l">
              <a:spcBef>
                <a:spcPts val="0"/>
              </a:spcBef>
              <a:spcAft>
                <a:spcPts val="0"/>
              </a:spcAft>
              <a:buSzPts val="1700"/>
              <a:buChar char="❏"/>
            </a:pPr>
            <a:r>
              <a:rPr lang="en" sz="1700"/>
              <a:t>CNNs eliminate the need for manual feature extraction.</a:t>
            </a:r>
            <a:endParaRPr sz="1700"/>
          </a:p>
          <a:p>
            <a:pPr indent="-336550" lvl="1" marL="914400" rtl="0" algn="l">
              <a:spcBef>
                <a:spcPts val="0"/>
              </a:spcBef>
              <a:spcAft>
                <a:spcPts val="0"/>
              </a:spcAft>
              <a:buSzPts val="1700"/>
              <a:buChar char="❏"/>
            </a:pPr>
            <a:r>
              <a:rPr lang="en" sz="1700"/>
              <a:t>CNNs can be retrained for new recognition tasks, enabling us to build on pre-existing networks.</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Disadvantages : </a:t>
            </a:r>
            <a:endParaRPr sz="17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They need a lot of training data.</a:t>
            </a:r>
            <a:endParaRPr sz="1700">
              <a:solidFill>
                <a:srgbClr val="FFFFFF"/>
              </a:solidFill>
            </a:endParaRPr>
          </a:p>
          <a:p>
            <a:pPr indent="-336550" lvl="1" marL="914400" rtl="0" algn="l">
              <a:spcBef>
                <a:spcPts val="0"/>
              </a:spcBef>
              <a:spcAft>
                <a:spcPts val="0"/>
              </a:spcAft>
              <a:buClr>
                <a:srgbClr val="FFFFFF"/>
              </a:buClr>
              <a:buSzPts val="1700"/>
              <a:buChar char="❏"/>
            </a:pPr>
            <a:r>
              <a:rPr lang="en" sz="1700">
                <a:solidFill>
                  <a:srgbClr val="FFFFFF"/>
                </a:solidFill>
              </a:rPr>
              <a:t>If GPU is not good, they are quite slow to train (for complex tasks).</a:t>
            </a:r>
            <a:endParaRPr sz="17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CNN</a:t>
            </a:r>
            <a:endParaRPr/>
          </a:p>
          <a:p>
            <a:pPr indent="0" lvl="0" marL="0" rtl="0" algn="l">
              <a:spcBef>
                <a:spcPts val="0"/>
              </a:spcBef>
              <a:spcAft>
                <a:spcPts val="0"/>
              </a:spcAft>
              <a:buNone/>
            </a:pPr>
            <a:r>
              <a:t/>
            </a:r>
            <a:endParaRPr/>
          </a:p>
        </p:txBody>
      </p:sp>
      <p:sp>
        <p:nvSpPr>
          <p:cNvPr id="281" name="Google Shape;281;p37"/>
          <p:cNvSpPr txBox="1"/>
          <p:nvPr>
            <p:ph idx="1" type="body"/>
          </p:nvPr>
        </p:nvSpPr>
        <p:spPr>
          <a:xfrm>
            <a:off x="1297500" y="1135750"/>
            <a:ext cx="7038900" cy="73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 threshold matrix has been defined, with values in range 0.1 to 0.9.  Then, we run a loop over the predicted output and compare it with the threshold value and choose tags only if the corresponding value of a tag is more than the threshold value.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Precision : 0.3369</a:t>
            </a:r>
            <a:endParaRPr/>
          </a:p>
          <a:p>
            <a:pPr indent="0" lvl="0" marL="0" rtl="0" algn="l">
              <a:lnSpc>
                <a:spcPct val="100000"/>
              </a:lnSpc>
              <a:spcBef>
                <a:spcPts val="0"/>
              </a:spcBef>
              <a:spcAft>
                <a:spcPts val="0"/>
              </a:spcAft>
              <a:buNone/>
            </a:pPr>
            <a:r>
              <a:rPr lang="en"/>
              <a:t>Recall : 0.3674</a:t>
            </a:r>
            <a:endParaRPr/>
          </a:p>
          <a:p>
            <a:pPr indent="0" lvl="0" marL="0" rtl="0" algn="l">
              <a:lnSpc>
                <a:spcPct val="100000"/>
              </a:lnSpc>
              <a:spcBef>
                <a:spcPts val="0"/>
              </a:spcBef>
              <a:spcAft>
                <a:spcPts val="0"/>
              </a:spcAft>
              <a:buNone/>
            </a:pPr>
            <a:r>
              <a:rPr lang="en"/>
              <a:t>F1 - score : 0.3515 </a:t>
            </a:r>
            <a:endParaRPr/>
          </a:p>
          <a:p>
            <a:pPr indent="0" lvl="0" marL="0" rtl="0" algn="l">
              <a:spcBef>
                <a:spcPts val="0"/>
              </a:spcBef>
              <a:spcAft>
                <a:spcPts val="1600"/>
              </a:spcAft>
              <a:buNone/>
            </a:pPr>
            <a:r>
              <a:t/>
            </a:r>
            <a:endParaRPr/>
          </a:p>
        </p:txBody>
      </p:sp>
      <p:pic>
        <p:nvPicPr>
          <p:cNvPr id="282" name="Google Shape;282;p37"/>
          <p:cNvPicPr preferRelativeResize="0"/>
          <p:nvPr/>
        </p:nvPicPr>
        <p:blipFill>
          <a:blip r:embed="rId3">
            <a:alphaModFix/>
          </a:blip>
          <a:stretch>
            <a:fillRect/>
          </a:stretch>
        </p:blipFill>
        <p:spPr>
          <a:xfrm>
            <a:off x="3213100" y="1981150"/>
            <a:ext cx="2997305" cy="2971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1297500" y="5138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XLNET</a:t>
            </a:r>
            <a:endParaRPr b="1"/>
          </a:p>
        </p:txBody>
      </p:sp>
      <p:sp>
        <p:nvSpPr>
          <p:cNvPr id="288" name="Google Shape;288;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rPr>
              <a:t>It </a:t>
            </a:r>
            <a:r>
              <a:rPr lang="en" sz="1200">
                <a:solidFill>
                  <a:srgbClr val="FFFFFF"/>
                </a:solidFill>
              </a:rPr>
              <a:t> is a large bidirectional transformer that uses improved training methodology, larger data and more computational power to achieve better than BERT prediction.</a:t>
            </a:r>
            <a:endParaRPr sz="1200">
              <a:solidFill>
                <a:srgbClr val="FFFFFF"/>
              </a:solidFill>
            </a:endParaRPr>
          </a:p>
          <a:p>
            <a:pPr indent="0" lvl="0" marL="0" rtl="0" algn="l">
              <a:spcBef>
                <a:spcPts val="1600"/>
              </a:spcBef>
              <a:spcAft>
                <a:spcPts val="0"/>
              </a:spcAft>
              <a:buNone/>
            </a:pPr>
            <a:r>
              <a:rPr lang="en" sz="1200">
                <a:solidFill>
                  <a:srgbClr val="FFFFFF"/>
                </a:solidFill>
              </a:rPr>
              <a:t>It uses permutation language modeling, where all tokens are predicted but in random order. This is in contrast to BERT’s masked language model where only the masked (15%) tokens are predicted.. This helps the model to learn bidirectional relationships and therefore better handles dependencies and relations between words.</a:t>
            </a:r>
            <a:endParaRPr sz="1200">
              <a:solidFill>
                <a:srgbClr val="FFFFFF"/>
              </a:solidFill>
            </a:endParaRPr>
          </a:p>
          <a:p>
            <a:pPr indent="0" lvl="0" marL="0" rtl="0" algn="l">
              <a:spcBef>
                <a:spcPts val="1600"/>
              </a:spcBef>
              <a:spcAft>
                <a:spcPts val="1600"/>
              </a:spcAft>
              <a:buNone/>
            </a:pPr>
            <a:r>
              <a:rPr lang="en" sz="1200">
                <a:solidFill>
                  <a:srgbClr val="FFFFFF"/>
                </a:solidFill>
              </a:rPr>
              <a:t>XLNet was trained with over 130 GB of textual data and 512 TPU chips running for 2.5 days, both of which are much larger than BERT hence it takes larger training time but outperforms </a:t>
            </a:r>
            <a:r>
              <a:rPr lang="en" sz="1200">
                <a:solidFill>
                  <a:srgbClr val="FFFFFF"/>
                </a:solidFill>
              </a:rPr>
              <a:t>BERT</a:t>
            </a:r>
            <a:r>
              <a:rPr lang="en" sz="1200">
                <a:solidFill>
                  <a:srgbClr val="FFFFFF"/>
                </a:solidFill>
              </a:rPr>
              <a:t> in many tasks.</a:t>
            </a:r>
            <a:endParaRPr sz="12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9"/>
          <p:cNvSpPr txBox="1"/>
          <p:nvPr>
            <p:ph idx="1" type="body"/>
          </p:nvPr>
        </p:nvSpPr>
        <p:spPr>
          <a:xfrm>
            <a:off x="1297500" y="1493675"/>
            <a:ext cx="7038900" cy="316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Experimentation with models in their learning rate, epochs, max sequence length etc we came to following conclusion in advance models.As it takes lot of time to train these advanced models we trained only on segment of data taking only 5000 examples with balanced tags.The best results obtained so far are.</a:t>
            </a:r>
            <a:endParaRPr/>
          </a:p>
          <a:p>
            <a:pPr indent="0" lvl="0" marL="0" rtl="0" algn="l">
              <a:lnSpc>
                <a:spcPct val="100000"/>
              </a:lnSpc>
              <a:spcBef>
                <a:spcPts val="1600"/>
              </a:spcBef>
              <a:spcAft>
                <a:spcPts val="0"/>
              </a:spcAft>
              <a:buNone/>
            </a:pPr>
            <a:r>
              <a:rPr lang="en"/>
              <a:t>BERT</a:t>
            </a:r>
            <a:endParaRPr/>
          </a:p>
          <a:p>
            <a:pPr indent="0" lvl="0" marL="0" rtl="0" algn="l">
              <a:lnSpc>
                <a:spcPct val="100000"/>
              </a:lnSpc>
              <a:spcBef>
                <a:spcPts val="1600"/>
              </a:spcBef>
              <a:spcAft>
                <a:spcPts val="0"/>
              </a:spcAft>
              <a:buNone/>
            </a:pPr>
            <a:r>
              <a:rPr lang="en"/>
              <a:t>Learning rate= 5e-5</a:t>
            </a:r>
            <a:endParaRPr/>
          </a:p>
          <a:p>
            <a:pPr indent="0" lvl="0" marL="0" rtl="0" algn="l">
              <a:lnSpc>
                <a:spcPct val="100000"/>
              </a:lnSpc>
              <a:spcBef>
                <a:spcPts val="1600"/>
              </a:spcBef>
              <a:spcAft>
                <a:spcPts val="0"/>
              </a:spcAft>
              <a:buNone/>
            </a:pPr>
            <a:r>
              <a:rPr lang="en"/>
              <a:t>Training epochs = 3</a:t>
            </a:r>
            <a:endParaRPr/>
          </a:p>
          <a:p>
            <a:pPr indent="0" lvl="0" marL="0" rtl="0" algn="l">
              <a:lnSpc>
                <a:spcPct val="100000"/>
              </a:lnSpc>
              <a:spcBef>
                <a:spcPts val="1600"/>
              </a:spcBef>
              <a:spcAft>
                <a:spcPts val="0"/>
              </a:spcAft>
              <a:buNone/>
            </a:pPr>
            <a:r>
              <a:rPr lang="en"/>
              <a:t>LRAP = 0.9</a:t>
            </a:r>
            <a:r>
              <a:rPr lang="en"/>
              <a:t>8</a:t>
            </a:r>
            <a:endParaRPr/>
          </a:p>
          <a:p>
            <a:pPr indent="0" lvl="0" marL="0" rtl="0" algn="l">
              <a:lnSpc>
                <a:spcPct val="100000"/>
              </a:lnSpc>
              <a:spcBef>
                <a:spcPts val="1600"/>
              </a:spcBef>
              <a:spcAft>
                <a:spcPts val="1600"/>
              </a:spcAft>
              <a:buNone/>
            </a:pPr>
            <a:r>
              <a:rPr lang="en"/>
              <a:t>Eval-Loss= 0.0</a:t>
            </a:r>
            <a:r>
              <a:rPr lang="en"/>
              <a:t>13</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0"/>
          <p:cNvSpPr txBox="1"/>
          <p:nvPr>
            <p:ph idx="1" type="body"/>
          </p:nvPr>
        </p:nvSpPr>
        <p:spPr>
          <a:xfrm>
            <a:off x="1297500" y="15583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ROBERTA</a:t>
            </a:r>
            <a:endParaRPr/>
          </a:p>
          <a:p>
            <a:pPr indent="0" lvl="0" marL="0" rtl="0" algn="l">
              <a:lnSpc>
                <a:spcPct val="100000"/>
              </a:lnSpc>
              <a:spcBef>
                <a:spcPts val="1600"/>
              </a:spcBef>
              <a:spcAft>
                <a:spcPts val="0"/>
              </a:spcAft>
              <a:buNone/>
            </a:pPr>
            <a:r>
              <a:rPr lang="en"/>
              <a:t>Learning rate= 5e-5</a:t>
            </a:r>
            <a:endParaRPr/>
          </a:p>
          <a:p>
            <a:pPr indent="0" lvl="0" marL="0" rtl="0" algn="l">
              <a:lnSpc>
                <a:spcPct val="100000"/>
              </a:lnSpc>
              <a:spcBef>
                <a:spcPts val="1600"/>
              </a:spcBef>
              <a:spcAft>
                <a:spcPts val="0"/>
              </a:spcAft>
              <a:buNone/>
            </a:pPr>
            <a:r>
              <a:rPr lang="en"/>
              <a:t>Training epochs = 3</a:t>
            </a:r>
            <a:endParaRPr/>
          </a:p>
          <a:p>
            <a:pPr indent="0" lvl="0" marL="0" rtl="0" algn="l">
              <a:lnSpc>
                <a:spcPct val="100000"/>
              </a:lnSpc>
              <a:spcBef>
                <a:spcPts val="1600"/>
              </a:spcBef>
              <a:spcAft>
                <a:spcPts val="0"/>
              </a:spcAft>
              <a:buNone/>
            </a:pPr>
            <a:r>
              <a:rPr lang="en"/>
              <a:t>LRAP = 0.99</a:t>
            </a:r>
            <a:endParaRPr/>
          </a:p>
          <a:p>
            <a:pPr indent="0" lvl="0" marL="0" rtl="0" algn="l">
              <a:lnSpc>
                <a:spcPct val="100000"/>
              </a:lnSpc>
              <a:spcBef>
                <a:spcPts val="1600"/>
              </a:spcBef>
              <a:spcAft>
                <a:spcPts val="0"/>
              </a:spcAft>
              <a:buNone/>
            </a:pPr>
            <a:r>
              <a:rPr lang="en"/>
              <a:t>Eval-Loss= 0.008</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txBox="1"/>
          <p:nvPr>
            <p:ph idx="1" type="body"/>
          </p:nvPr>
        </p:nvSpPr>
        <p:spPr>
          <a:xfrm>
            <a:off x="1297500" y="158602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XLNET</a:t>
            </a:r>
            <a:endParaRPr/>
          </a:p>
          <a:p>
            <a:pPr indent="0" lvl="0" marL="0" rtl="0" algn="l">
              <a:lnSpc>
                <a:spcPct val="100000"/>
              </a:lnSpc>
              <a:spcBef>
                <a:spcPts val="1600"/>
              </a:spcBef>
              <a:spcAft>
                <a:spcPts val="0"/>
              </a:spcAft>
              <a:buNone/>
            </a:pPr>
            <a:r>
              <a:rPr lang="en"/>
              <a:t>Learning rate= 5e-5</a:t>
            </a:r>
            <a:endParaRPr/>
          </a:p>
          <a:p>
            <a:pPr indent="0" lvl="0" marL="0" rtl="0" algn="l">
              <a:lnSpc>
                <a:spcPct val="100000"/>
              </a:lnSpc>
              <a:spcBef>
                <a:spcPts val="1600"/>
              </a:spcBef>
              <a:spcAft>
                <a:spcPts val="0"/>
              </a:spcAft>
              <a:buNone/>
            </a:pPr>
            <a:r>
              <a:rPr lang="en"/>
              <a:t>Training epochs = 1</a:t>
            </a:r>
            <a:endParaRPr/>
          </a:p>
          <a:p>
            <a:pPr indent="0" lvl="0" marL="0" rtl="0" algn="l">
              <a:lnSpc>
                <a:spcPct val="100000"/>
              </a:lnSpc>
              <a:spcBef>
                <a:spcPts val="1600"/>
              </a:spcBef>
              <a:spcAft>
                <a:spcPts val="0"/>
              </a:spcAft>
              <a:buNone/>
            </a:pPr>
            <a:r>
              <a:rPr lang="en"/>
              <a:t>LRAP = 0.99</a:t>
            </a:r>
            <a:endParaRPr/>
          </a:p>
          <a:p>
            <a:pPr indent="0" lvl="0" marL="0" rtl="0" algn="l">
              <a:lnSpc>
                <a:spcPct val="100000"/>
              </a:lnSpc>
              <a:spcBef>
                <a:spcPts val="1600"/>
              </a:spcBef>
              <a:spcAft>
                <a:spcPts val="0"/>
              </a:spcAft>
              <a:buNone/>
            </a:pPr>
            <a:r>
              <a:rPr lang="en"/>
              <a:t>Eval-Loss= 0.018</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Motivation</a:t>
            </a:r>
            <a:endParaRPr b="1" sz="3600"/>
          </a:p>
          <a:p>
            <a:pPr indent="0" lvl="0" marL="0" rtl="0" algn="l">
              <a:spcBef>
                <a:spcPts val="0"/>
              </a:spcBef>
              <a:spcAft>
                <a:spcPts val="0"/>
              </a:spcAft>
              <a:buNone/>
            </a:pPr>
            <a:r>
              <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To facilitate the user to be able to access multiple websites at once and get all the questions related to the programming paradigm he is interested in.</a:t>
            </a:r>
            <a:endParaRPr sz="2400"/>
          </a:p>
          <a:p>
            <a:pPr indent="-381000" lvl="0" marL="457200" rtl="0" algn="l">
              <a:spcBef>
                <a:spcPts val="0"/>
              </a:spcBef>
              <a:spcAft>
                <a:spcPts val="0"/>
              </a:spcAft>
              <a:buSzPts val="2400"/>
              <a:buChar char="❏"/>
            </a:pPr>
            <a:r>
              <a:rPr lang="en" sz="2400"/>
              <a:t>For helping the user to identify the category of question</a:t>
            </a:r>
            <a:r>
              <a:rPr lang="en" sz="2400"/>
              <a:t> he/</a:t>
            </a:r>
            <a:r>
              <a:rPr lang="en" sz="2400"/>
              <a:t>she is trying to solve.</a:t>
            </a:r>
            <a:endParaRPr sz="2400"/>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2"/>
          <p:cNvSpPr txBox="1"/>
          <p:nvPr>
            <p:ph idx="1" type="body"/>
          </p:nvPr>
        </p:nvSpPr>
        <p:spPr>
          <a:xfrm>
            <a:off x="1297500" y="1567550"/>
            <a:ext cx="7038900" cy="3315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We can see difference between three models as xlnet is more resource intensive and takes longer time to train as compared to the other two.</a:t>
            </a:r>
            <a:endParaRPr/>
          </a:p>
          <a:p>
            <a:pPr indent="0" lvl="0" marL="0" rtl="0" algn="l">
              <a:lnSpc>
                <a:spcPct val="100000"/>
              </a:lnSpc>
              <a:spcBef>
                <a:spcPts val="1600"/>
              </a:spcBef>
              <a:spcAft>
                <a:spcPts val="0"/>
              </a:spcAft>
              <a:buNone/>
            </a:pPr>
            <a:r>
              <a:rPr lang="en"/>
              <a:t>There is not much difference in performance however Roberta performs best.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13" name="Google Shape;313;p42"/>
          <p:cNvPicPr preferRelativeResize="0"/>
          <p:nvPr/>
        </p:nvPicPr>
        <p:blipFill>
          <a:blip r:embed="rId3">
            <a:alphaModFix/>
          </a:blip>
          <a:stretch>
            <a:fillRect/>
          </a:stretch>
        </p:blipFill>
        <p:spPr>
          <a:xfrm>
            <a:off x="3032950" y="2571750"/>
            <a:ext cx="3733800" cy="2482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t>Web Application</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9" name="Google Shape;319;p43"/>
          <p:cNvSpPr txBox="1"/>
          <p:nvPr>
            <p:ph idx="1" type="body"/>
          </p:nvPr>
        </p:nvSpPr>
        <p:spPr>
          <a:xfrm>
            <a:off x="1297500" y="1445475"/>
            <a:ext cx="7038900" cy="30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Web application provides the following functionalities:</a:t>
            </a:r>
            <a:endParaRPr sz="2200"/>
          </a:p>
          <a:p>
            <a:pPr indent="-368300" lvl="0" marL="457200" rtl="0" algn="l">
              <a:spcBef>
                <a:spcPts val="1600"/>
              </a:spcBef>
              <a:spcAft>
                <a:spcPts val="0"/>
              </a:spcAft>
              <a:buSzPts val="2200"/>
              <a:buChar char="❏"/>
            </a:pPr>
            <a:r>
              <a:rPr lang="en" sz="2200"/>
              <a:t>To obtain tags for the question of interest.</a:t>
            </a:r>
            <a:endParaRPr sz="2200"/>
          </a:p>
          <a:p>
            <a:pPr indent="-368300" lvl="0" marL="457200" rtl="0" algn="l">
              <a:spcBef>
                <a:spcPts val="0"/>
              </a:spcBef>
              <a:spcAft>
                <a:spcPts val="0"/>
              </a:spcAft>
              <a:buSzPts val="2200"/>
              <a:buChar char="❏"/>
            </a:pPr>
            <a:r>
              <a:rPr lang="en" sz="2200"/>
              <a:t>To provide questions belonging to a paradigm from different platforms at one place.</a:t>
            </a:r>
            <a:endParaRPr sz="2200"/>
          </a:p>
          <a:p>
            <a:pPr indent="-368300" lvl="0" marL="457200" rtl="0" algn="l">
              <a:spcBef>
                <a:spcPts val="0"/>
              </a:spcBef>
              <a:spcAft>
                <a:spcPts val="0"/>
              </a:spcAft>
              <a:buSzPts val="2200"/>
              <a:buChar char="❏"/>
            </a:pPr>
            <a:r>
              <a:rPr lang="en" sz="2200"/>
              <a:t>Login</a:t>
            </a:r>
            <a:endParaRPr sz="2200"/>
          </a:p>
          <a:p>
            <a:pPr indent="-368300" lvl="0" marL="457200" rtl="0" algn="l">
              <a:spcBef>
                <a:spcPts val="0"/>
              </a:spcBef>
              <a:spcAft>
                <a:spcPts val="0"/>
              </a:spcAft>
              <a:buSzPts val="2200"/>
              <a:buChar char="❏"/>
            </a:pPr>
            <a:r>
              <a:rPr lang="en" sz="2200"/>
              <a:t>Register</a:t>
            </a:r>
            <a:endParaRPr sz="2200"/>
          </a:p>
          <a:p>
            <a:pPr indent="0" lvl="0" marL="0" rtl="0" algn="l">
              <a:spcBef>
                <a:spcPts val="1600"/>
              </a:spcBef>
              <a:spcAft>
                <a:spcPts val="160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t>Web Application - Home</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5" name="Google Shape;325;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6" name="Google Shape;326;p44"/>
          <p:cNvPicPr preferRelativeResize="0"/>
          <p:nvPr/>
        </p:nvPicPr>
        <p:blipFill>
          <a:blip r:embed="rId3">
            <a:alphaModFix/>
          </a:blip>
          <a:stretch>
            <a:fillRect/>
          </a:stretch>
        </p:blipFill>
        <p:spPr>
          <a:xfrm>
            <a:off x="1187050" y="1307850"/>
            <a:ext cx="7645227" cy="32579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t>Web Application</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2" name="Google Shape;332;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3" name="Google Shape;333;p45"/>
          <p:cNvPicPr preferRelativeResize="0"/>
          <p:nvPr/>
        </p:nvPicPr>
        <p:blipFill>
          <a:blip r:embed="rId3">
            <a:alphaModFix/>
          </a:blip>
          <a:stretch>
            <a:fillRect/>
          </a:stretch>
        </p:blipFill>
        <p:spPr>
          <a:xfrm>
            <a:off x="1246775" y="1064675"/>
            <a:ext cx="7305527" cy="3859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t>Web Application</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39" name="Google Shape;339;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0" name="Google Shape;340;p46"/>
          <p:cNvPicPr preferRelativeResize="0"/>
          <p:nvPr/>
        </p:nvPicPr>
        <p:blipFill>
          <a:blip r:embed="rId3">
            <a:alphaModFix/>
          </a:blip>
          <a:stretch>
            <a:fillRect/>
          </a:stretch>
        </p:blipFill>
        <p:spPr>
          <a:xfrm>
            <a:off x="1297500" y="1116950"/>
            <a:ext cx="7193299" cy="38221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t>Github Link</a:t>
            </a:r>
            <a:endParaRPr sz="2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6" name="Google Shape;346;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1600"/>
              </a:spcBef>
              <a:spcAft>
                <a:spcPts val="1600"/>
              </a:spcAft>
              <a:buNone/>
            </a:pPr>
            <a:r>
              <a:rPr lang="en" sz="2000"/>
              <a:t>https://github.com/sai-sukrutha/Coding-Questions-Classifier</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1246700" y="19939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t>Thank You</a:t>
            </a:r>
            <a:endParaRPr sz="4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Data Scraping</a:t>
            </a:r>
            <a:endParaRPr b="1" sz="36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593850"/>
            <a:ext cx="7038900" cy="3249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Previously, we scraped out data from leetcode, but the data extracted did not have labels.</a:t>
            </a:r>
            <a:endParaRPr sz="2400"/>
          </a:p>
          <a:p>
            <a:pPr indent="-381000" lvl="0" marL="457200" rtl="0" algn="l">
              <a:spcBef>
                <a:spcPts val="0"/>
              </a:spcBef>
              <a:spcAft>
                <a:spcPts val="0"/>
              </a:spcAft>
              <a:buSzPts val="2400"/>
              <a:buChar char="❏"/>
            </a:pPr>
            <a:r>
              <a:rPr lang="en" sz="2400"/>
              <a:t>Therefore we did d</a:t>
            </a:r>
            <a:r>
              <a:rPr lang="en" sz="2400"/>
              <a:t>ata scraping from codechef and codeforces where the labels are provided. </a:t>
            </a:r>
            <a:endParaRPr sz="2400"/>
          </a:p>
          <a:p>
            <a:pPr indent="-381000" lvl="0" marL="457200" rtl="0" algn="l">
              <a:spcBef>
                <a:spcPts val="0"/>
              </a:spcBef>
              <a:spcAft>
                <a:spcPts val="0"/>
              </a:spcAft>
              <a:buSzPts val="2400"/>
              <a:buChar char="❏"/>
            </a:pPr>
            <a:r>
              <a:rPr lang="en" sz="2400"/>
              <a:t>We have used the following libraries for scraping data :</a:t>
            </a:r>
            <a:endParaRPr sz="2400"/>
          </a:p>
          <a:p>
            <a:pPr indent="-342900" lvl="2" marL="1371600" rtl="0" algn="l">
              <a:spcBef>
                <a:spcPts val="0"/>
              </a:spcBef>
              <a:spcAft>
                <a:spcPts val="0"/>
              </a:spcAft>
              <a:buSzPts val="1800"/>
              <a:buChar char="❏"/>
            </a:pPr>
            <a:r>
              <a:rPr lang="en" sz="1800"/>
              <a:t>requests==2.22.0</a:t>
            </a:r>
            <a:endParaRPr sz="1800"/>
          </a:p>
          <a:p>
            <a:pPr indent="-342900" lvl="2" marL="1371600" rtl="0" algn="l">
              <a:spcBef>
                <a:spcPts val="0"/>
              </a:spcBef>
              <a:spcAft>
                <a:spcPts val="0"/>
              </a:spcAft>
              <a:buSzPts val="1800"/>
              <a:buChar char="❏"/>
            </a:pPr>
            <a:r>
              <a:rPr lang="en" sz="1800"/>
              <a:t>beautifulsoup4==4.8.0</a:t>
            </a:r>
            <a:endParaRPr sz="2400"/>
          </a:p>
          <a:p>
            <a:pPr indent="0" lvl="0" marL="457200" rtl="0" algn="l">
              <a:spcBef>
                <a:spcPts val="1600"/>
              </a:spcBef>
              <a:spcAft>
                <a:spcPts val="0"/>
              </a:spcAft>
              <a:buNone/>
            </a:pPr>
            <a:r>
              <a:rPr lang="en" sz="2400"/>
              <a:t>	</a:t>
            </a:r>
            <a:endParaRPr sz="2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Sample Dataset </a:t>
            </a:r>
            <a:r>
              <a:rPr b="1" lang="en" sz="3600"/>
              <a:t>Structure </a:t>
            </a:r>
            <a:endParaRPr b="1" sz="3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Lato"/>
                <a:ea typeface="Lato"/>
                <a:cs typeface="Lato"/>
                <a:sym typeface="Lato"/>
              </a:rPr>
              <a:t>Codechef: </a:t>
            </a:r>
            <a:endParaRPr>
              <a:latin typeface="Lato"/>
              <a:ea typeface="Lato"/>
              <a:cs typeface="Lato"/>
              <a:sym typeface="Lato"/>
            </a:endParaRPr>
          </a:p>
          <a:p>
            <a:pPr indent="0" lvl="0" marL="0" rtl="0" algn="l">
              <a:spcBef>
                <a:spcPts val="0"/>
              </a:spcBef>
              <a:spcAft>
                <a:spcPts val="0"/>
              </a:spcAft>
              <a:buNone/>
            </a:pPr>
            <a:r>
              <a:t/>
            </a:r>
            <a:endParaRPr/>
          </a:p>
        </p:txBody>
      </p:sp>
      <p:pic>
        <p:nvPicPr>
          <p:cNvPr id="159" name="Google Shape;159;p17"/>
          <p:cNvPicPr preferRelativeResize="0"/>
          <p:nvPr/>
        </p:nvPicPr>
        <p:blipFill>
          <a:blip r:embed="rId3">
            <a:alphaModFix/>
          </a:blip>
          <a:stretch>
            <a:fillRect/>
          </a:stretch>
        </p:blipFill>
        <p:spPr>
          <a:xfrm>
            <a:off x="1297500" y="2393950"/>
            <a:ext cx="7038900" cy="2108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Sample Dataset Structure </a:t>
            </a:r>
            <a:endParaRPr/>
          </a:p>
        </p:txBody>
      </p:sp>
      <p:sp>
        <p:nvSpPr>
          <p:cNvPr id="165" name="Google Shape;165;p18"/>
          <p:cNvSpPr txBox="1"/>
          <p:nvPr>
            <p:ph idx="1" type="body"/>
          </p:nvPr>
        </p:nvSpPr>
        <p:spPr>
          <a:xfrm>
            <a:off x="1195900" y="1307850"/>
            <a:ext cx="7038900" cy="71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t>Codeforces:</a:t>
            </a:r>
            <a:endParaRPr/>
          </a:p>
        </p:txBody>
      </p:sp>
      <p:pic>
        <p:nvPicPr>
          <p:cNvPr id="166" name="Google Shape;166;p18"/>
          <p:cNvPicPr preferRelativeResize="0"/>
          <p:nvPr/>
        </p:nvPicPr>
        <p:blipFill>
          <a:blip r:embed="rId3">
            <a:alphaModFix/>
          </a:blip>
          <a:stretch>
            <a:fillRect/>
          </a:stretch>
        </p:blipFill>
        <p:spPr>
          <a:xfrm>
            <a:off x="1297500" y="2127250"/>
            <a:ext cx="7038899" cy="260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Data Preprocessing </a:t>
            </a:r>
            <a:endParaRPr b="1" sz="3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19"/>
          <p:cNvSpPr txBox="1"/>
          <p:nvPr>
            <p:ph idx="1" type="body"/>
          </p:nvPr>
        </p:nvSpPr>
        <p:spPr>
          <a:xfrm>
            <a:off x="800100" y="1358900"/>
            <a:ext cx="8343900" cy="3587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scraped data is stored in a csv file</a:t>
            </a:r>
            <a:r>
              <a:rPr lang="en" sz="1800"/>
              <a:t>, </a:t>
            </a:r>
            <a:r>
              <a:rPr lang="en" sz="2400"/>
              <a:t>which is further used in data preprocessing to make it usable.</a:t>
            </a:r>
            <a:endParaRPr sz="2400"/>
          </a:p>
          <a:p>
            <a:pPr indent="-381000" lvl="0" marL="457200" rtl="0" algn="l">
              <a:spcBef>
                <a:spcPts val="0"/>
              </a:spcBef>
              <a:spcAft>
                <a:spcPts val="0"/>
              </a:spcAft>
              <a:buSzPts val="2400"/>
              <a:buChar char="❏"/>
            </a:pPr>
            <a:r>
              <a:rPr lang="en" sz="2400"/>
              <a:t>Following are the steps performed for cleaning up of data set :</a:t>
            </a:r>
            <a:endParaRPr sz="2400"/>
          </a:p>
          <a:p>
            <a:pPr indent="-355600" lvl="2" marL="1371600" rtl="0" algn="l">
              <a:spcBef>
                <a:spcPts val="0"/>
              </a:spcBef>
              <a:spcAft>
                <a:spcPts val="0"/>
              </a:spcAft>
              <a:buSzPts val="2000"/>
              <a:buChar char="❏"/>
            </a:pPr>
            <a:r>
              <a:rPr lang="en" sz="2000"/>
              <a:t>Removing Stop Words</a:t>
            </a:r>
            <a:endParaRPr sz="2000"/>
          </a:p>
          <a:p>
            <a:pPr indent="-355600" lvl="2" marL="1371600" rtl="0" algn="l">
              <a:spcBef>
                <a:spcPts val="0"/>
              </a:spcBef>
              <a:spcAft>
                <a:spcPts val="0"/>
              </a:spcAft>
              <a:buSzPts val="2000"/>
              <a:buChar char="❏"/>
            </a:pPr>
            <a:r>
              <a:rPr lang="en" sz="2000"/>
              <a:t>Removing Special Characters</a:t>
            </a:r>
            <a:endParaRPr sz="2000"/>
          </a:p>
          <a:p>
            <a:pPr indent="-355600" lvl="2" marL="1371600" rtl="0" algn="l">
              <a:spcBef>
                <a:spcPts val="0"/>
              </a:spcBef>
              <a:spcAft>
                <a:spcPts val="0"/>
              </a:spcAft>
              <a:buSzPts val="2000"/>
              <a:buChar char="❏"/>
            </a:pPr>
            <a:r>
              <a:rPr lang="en" sz="2000"/>
              <a:t>Applying Stemming ( as per English Dictionary )</a:t>
            </a:r>
            <a:endParaRPr sz="2000"/>
          </a:p>
          <a:p>
            <a:pPr indent="-355600" lvl="2" marL="1371600" rtl="0" algn="l">
              <a:spcBef>
                <a:spcPts val="0"/>
              </a:spcBef>
              <a:spcAft>
                <a:spcPts val="0"/>
              </a:spcAft>
              <a:buSzPts val="2000"/>
              <a:buChar char="❏"/>
            </a:pPr>
            <a:r>
              <a:rPr lang="en" sz="2000"/>
              <a:t>The above approaches are not applied on solution.</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84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Data Preprocessing continued..</a:t>
            </a:r>
            <a:endParaRPr b="1" sz="3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8" name="Google Shape;178;p20"/>
          <p:cNvSpPr txBox="1"/>
          <p:nvPr>
            <p:ph idx="1" type="body"/>
          </p:nvPr>
        </p:nvSpPr>
        <p:spPr>
          <a:xfrm>
            <a:off x="1297500" y="1238250"/>
            <a:ext cx="7643400" cy="1003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The data scraped had some unused tags, so we removed the data items labeled by any of those tags.</a:t>
            </a:r>
            <a:endParaRPr sz="2400"/>
          </a:p>
          <a:p>
            <a:pPr indent="0" lvl="0" marL="0" rtl="0" algn="l">
              <a:spcBef>
                <a:spcPts val="1600"/>
              </a:spcBef>
              <a:spcAft>
                <a:spcPts val="1600"/>
              </a:spcAft>
              <a:buNone/>
            </a:pPr>
            <a:r>
              <a:t/>
            </a:r>
            <a:endParaRPr/>
          </a:p>
        </p:txBody>
      </p:sp>
      <p:pic>
        <p:nvPicPr>
          <p:cNvPr id="179" name="Google Shape;179;p20"/>
          <p:cNvPicPr preferRelativeResize="0"/>
          <p:nvPr/>
        </p:nvPicPr>
        <p:blipFill>
          <a:blip r:embed="rId3">
            <a:alphaModFix/>
          </a:blip>
          <a:stretch>
            <a:fillRect/>
          </a:stretch>
        </p:blipFill>
        <p:spPr>
          <a:xfrm>
            <a:off x="1879600" y="2457350"/>
            <a:ext cx="6604000" cy="250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846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Tag List Used</a:t>
            </a:r>
            <a:endParaRPr b="1" sz="36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5" name="Google Shape;185;p21"/>
          <p:cNvPicPr preferRelativeResize="0"/>
          <p:nvPr/>
        </p:nvPicPr>
        <p:blipFill>
          <a:blip r:embed="rId3">
            <a:alphaModFix/>
          </a:blip>
          <a:stretch>
            <a:fillRect/>
          </a:stretch>
        </p:blipFill>
        <p:spPr>
          <a:xfrm>
            <a:off x="342900" y="1454150"/>
            <a:ext cx="8507876" cy="336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