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71" r:id="rId9"/>
    <p:sldId id="262" r:id="rId10"/>
    <p:sldId id="263" r:id="rId11"/>
    <p:sldId id="265" r:id="rId12"/>
    <p:sldId id="266" r:id="rId13"/>
    <p:sldId id="267" r:id="rId14"/>
    <p:sldId id="268" r:id="rId15"/>
    <p:sldId id="264" r:id="rId16"/>
    <p:sldId id="269" r:id="rId1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CustomShape 1"/>
          <p:cNvSpPr/>
          <p:nvPr/>
        </p:nvSpPr>
        <p:spPr>
          <a:xfrm>
            <a:off x="290195" y="5283835"/>
            <a:ext cx="6567805" cy="1346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400" b="1" u="sng" dirty="0">
                <a:latin typeface="Times New Roman" panose="02020503050405090304"/>
              </a:rPr>
              <a:t>Presented</a:t>
            </a:r>
            <a:r>
              <a:rPr lang="en-US" sz="2175" b="1" u="sng" dirty="0">
                <a:latin typeface="Times New Roman" panose="02020503050405090304"/>
              </a:rPr>
              <a:t> </a:t>
            </a:r>
            <a:r>
              <a:rPr lang="en-US" sz="2400" b="1" u="sng" dirty="0">
                <a:latin typeface="Times New Roman" panose="02020503050405090304"/>
              </a:rPr>
              <a:t>By</a:t>
            </a:r>
            <a:r>
              <a:rPr lang="en-US" sz="2175" b="1" u="sng" dirty="0">
                <a:latin typeface="Times New Roman" panose="02020503050405090304"/>
              </a:rPr>
              <a:t> </a:t>
            </a:r>
            <a:endParaRPr lang="en-US" sz="2175" b="1" u="sng" dirty="0">
              <a:latin typeface="Times New Roman" panose="02020503050405090304"/>
            </a:endParaRPr>
          </a:p>
          <a:p>
            <a:pPr lvl="3"/>
            <a:r>
              <a:rPr lang="en-US" altLang="en-GB" sz="2175" dirty="0">
                <a:latin typeface="Times New Roman" panose="02020503050405090304"/>
              </a:rPr>
              <a:t>Kakkirala Sai Teja M.Tech CSE</a:t>
            </a:r>
            <a:r>
              <a:rPr lang="en-GB" altLang="en-US" sz="2175" dirty="0">
                <a:latin typeface="Times New Roman" panose="02020503050405090304"/>
              </a:rPr>
              <a:t> </a:t>
            </a:r>
            <a:r>
              <a:rPr lang="en-US" sz="2175" dirty="0">
                <a:latin typeface="Times New Roman" panose="02020503050405090304"/>
              </a:rPr>
              <a:t>(20981</a:t>
            </a:r>
            <a:r>
              <a:rPr lang="en-GB" altLang="en-US" sz="2175" dirty="0">
                <a:latin typeface="Times New Roman" panose="02020503050405090304"/>
              </a:rPr>
              <a:t>D580</a:t>
            </a:r>
            <a:r>
              <a:rPr lang="en-US" altLang="en-GB" sz="2175" dirty="0">
                <a:latin typeface="Times New Roman" panose="02020503050405090304"/>
              </a:rPr>
              <a:t>2</a:t>
            </a:r>
            <a:r>
              <a:rPr lang="en-US" sz="2175" dirty="0">
                <a:latin typeface="Times New Roman" panose="02020503050405090304"/>
              </a:rPr>
              <a:t>)</a:t>
            </a:r>
            <a:endParaRPr lang="en-US" sz="2175" dirty="0">
              <a:latin typeface="Times New Roman" panose="02020503050405090304"/>
            </a:endParaRPr>
          </a:p>
          <a:p>
            <a:pPr lvl="3"/>
            <a:endParaRPr lang="en-US" sz="2175" b="1" dirty="0">
              <a:latin typeface="Times New Roman" panose="02020503050405090304"/>
            </a:endParaRPr>
          </a:p>
        </p:txBody>
      </p:sp>
      <p:sp>
        <p:nvSpPr>
          <p:cNvPr id="17" name="CustomShape 2"/>
          <p:cNvSpPr/>
          <p:nvPr/>
        </p:nvSpPr>
        <p:spPr>
          <a:xfrm>
            <a:off x="2051772" y="162783"/>
            <a:ext cx="8217870" cy="77521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GB" sz="2800" b="1" dirty="0">
                <a:solidFill>
                  <a:srgbClr val="2E2E2E"/>
                </a:solidFill>
                <a:effectLst/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DISEASE DIAGNOSIS USING CHATBOT</a:t>
            </a:r>
            <a:endParaRPr lang="en-GB" sz="28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ctr">
              <a:lnSpc>
                <a:spcPct val="100000"/>
              </a:lnSpc>
            </a:pPr>
            <a:endParaRPr sz="28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8" name="CustomShape 1"/>
          <p:cNvSpPr/>
          <p:nvPr/>
        </p:nvSpPr>
        <p:spPr>
          <a:xfrm>
            <a:off x="6802603" y="5546978"/>
            <a:ext cx="4441831" cy="10294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u="sng" dirty="0">
                <a:latin typeface="Times New Roman" panose="02020503050405090304"/>
              </a:rPr>
              <a:t>Under the guidance of</a:t>
            </a:r>
            <a:endParaRPr lang="en-US" sz="2400" b="1" u="sng" dirty="0">
              <a:latin typeface="Times New Roman" panose="02020503050405090304"/>
            </a:endParaRPr>
          </a:p>
          <a:p>
            <a:pPr algn="ctr"/>
            <a:r>
              <a:rPr lang="en-GB" altLang="en-US" sz="2400" dirty="0">
                <a:latin typeface="Times New Roman" panose="02020503050405090304"/>
              </a:rPr>
              <a:t>Dr</a:t>
            </a:r>
            <a:r>
              <a:rPr lang="en-US" sz="2400" dirty="0">
                <a:latin typeface="Times New Roman" panose="02020503050405090304"/>
              </a:rPr>
              <a:t>. </a:t>
            </a:r>
            <a:r>
              <a:rPr lang="en-US" altLang="en-GB" sz="2400" dirty="0">
                <a:latin typeface="Times New Roman" panose="02020503050405090304"/>
              </a:rPr>
              <a:t>R</a:t>
            </a:r>
            <a:r>
              <a:rPr lang="en-US" sz="2400" dirty="0">
                <a:latin typeface="Times New Roman" panose="02020503050405090304"/>
              </a:rPr>
              <a:t>. </a:t>
            </a:r>
            <a:r>
              <a:rPr lang="en-US" altLang="en-GB" sz="2400" dirty="0">
                <a:latin typeface="Times New Roman" panose="02020503050405090304"/>
              </a:rPr>
              <a:t>Sivaranjani</a:t>
            </a:r>
            <a:endParaRPr lang="en-US" sz="2400" dirty="0">
              <a:latin typeface="Times New Roman" panose="02020503050405090304"/>
            </a:endParaRPr>
          </a:p>
          <a:p>
            <a:pPr algn="ctr"/>
            <a:r>
              <a:rPr lang="en-US" sz="2400" dirty="0">
                <a:latin typeface="Times New Roman" panose="02020503050405090304"/>
              </a:rPr>
              <a:t>	           -Professor</a:t>
            </a:r>
            <a:endParaRPr lang="en-US" sz="2400" dirty="0">
              <a:latin typeface="Times New Roman" panose="02020503050405090304"/>
            </a:endParaRPr>
          </a:p>
          <a:p>
            <a:pPr algn="ctr"/>
            <a:endParaRPr lang="en-US" sz="2400" b="1" u="sng" dirty="0">
              <a:latin typeface="Times New Roman" panose="02020503050405090304"/>
            </a:endParaRPr>
          </a:p>
        </p:txBody>
      </p:sp>
      <p:sp>
        <p:nvSpPr>
          <p:cNvPr id="19" name="CustomShape 1"/>
          <p:cNvSpPr/>
          <p:nvPr/>
        </p:nvSpPr>
        <p:spPr>
          <a:xfrm>
            <a:off x="1523521" y="2877267"/>
            <a:ext cx="9144959" cy="10294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endParaRPr lang="en-US" sz="3265" b="1" dirty="0">
              <a:latin typeface="Times New Roman" panose="02020503050405090304"/>
            </a:endParaRPr>
          </a:p>
          <a:p>
            <a:pPr algn="ctr"/>
            <a:endParaRPr lang="en-US" sz="3265" b="1" dirty="0">
              <a:latin typeface="Times New Roman" panose="02020503050405090304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432" y="1077324"/>
            <a:ext cx="1756291" cy="176186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5"/>
          <p:cNvSpPr txBox="1"/>
          <p:nvPr/>
        </p:nvSpPr>
        <p:spPr>
          <a:xfrm>
            <a:off x="1523521" y="2841081"/>
            <a:ext cx="9144959" cy="1166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725"/>
              </a:spcAft>
            </a:pPr>
            <a:r>
              <a:rPr lang="en-IN" sz="2800" b="1" kern="100" dirty="0">
                <a:solidFill>
                  <a:srgbClr val="002060"/>
                </a:solidFill>
                <a:latin typeface="Times New Roman" panose="02020503050405090304" pitchFamily="18" charset="0"/>
                <a:ea typeface="Calibri" charset="0"/>
                <a:cs typeface="Times New Roman" panose="02020503050405090304" pitchFamily="18" charset="0"/>
              </a:rPr>
              <a:t>RAGHU ENGINEERING COLLEGE</a:t>
            </a:r>
            <a:endParaRPr lang="en-IN" sz="2800" b="1" kern="100" dirty="0">
              <a:latin typeface="Times New Roman" panose="02020503050405090304" pitchFamily="18" charset="0"/>
              <a:ea typeface="Calibri" charset="0"/>
              <a:cs typeface="Times New Roman" panose="02020503050405090304" pitchFamily="18" charset="0"/>
            </a:endParaRPr>
          </a:p>
          <a:p>
            <a:pPr algn="ctr">
              <a:spcAft>
                <a:spcPts val="725"/>
              </a:spcAft>
            </a:pPr>
            <a:r>
              <a:rPr lang="en-IN" sz="3600" kern="100" dirty="0">
                <a:latin typeface="Times New Roman" panose="02020503050405090304" pitchFamily="18" charset="0"/>
                <a:ea typeface="Calibri" charset="0"/>
                <a:cs typeface="Times New Roman" panose="02020503050405090304" pitchFamily="18" charset="0"/>
              </a:rPr>
              <a:t>Autonomous</a:t>
            </a:r>
            <a:endParaRPr lang="en-IN" sz="3600" kern="100" dirty="0">
              <a:latin typeface="Times New Roman" panose="02020503050405090304" pitchFamily="18" charset="0"/>
              <a:ea typeface="Calibri" charset="0"/>
              <a:cs typeface="Times New Roman" panose="02020503050405090304" pitchFamily="18" charset="0"/>
            </a:endParaRPr>
          </a:p>
        </p:txBody>
      </p:sp>
      <p:sp>
        <p:nvSpPr>
          <p:cNvPr id="22" name="TextBox 7"/>
          <p:cNvSpPr txBox="1"/>
          <p:nvPr/>
        </p:nvSpPr>
        <p:spPr>
          <a:xfrm>
            <a:off x="1523520" y="4212892"/>
            <a:ext cx="9144960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725"/>
              </a:spcAft>
            </a:pPr>
            <a:r>
              <a:rPr lang="en-IN" sz="2400" b="1" kern="100" dirty="0">
                <a:latin typeface="Times New Roman" panose="02020503050405090304" pitchFamily="18" charset="0"/>
                <a:ea typeface="Calibri" charset="0"/>
                <a:cs typeface="Mangal" panose="02040503050203030202" pitchFamily="18" charset="0"/>
              </a:rPr>
              <a:t>DEPARTMENT OF COMPUTER SCIENCE &amp; ENGINEERING</a:t>
            </a:r>
            <a:endParaRPr lang="en-IN" sz="2400" kern="100" dirty="0">
              <a:latin typeface="Calibri" charset="0"/>
              <a:ea typeface="Calibri" charset="0"/>
              <a:cs typeface="Mangal" panose="02040503050203030202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Use Case Model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20695" y="1825625"/>
            <a:ext cx="61493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Collaboration Diagram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19350" y="1825625"/>
            <a:ext cx="73520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State Chart Diagram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98645" y="1825625"/>
            <a:ext cx="33940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Deployment Diagram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06295" y="1825625"/>
            <a:ext cx="78130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>
                <a:sym typeface="+mn-ea"/>
              </a:rPr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sz="3200" b="1">
                <a:sym typeface="+mn-ea"/>
              </a:rPr>
              <a:t>Summary:</a:t>
            </a:r>
            <a:endParaRPr sz="3200" b="1">
              <a:sym typeface="+mn-ea"/>
            </a:endParaRPr>
          </a:p>
          <a:p>
            <a:pPr marL="0" indent="0">
              <a:buNone/>
            </a:pPr>
            <a:endParaRPr sz="3200">
              <a:sym typeface="+mn-ea"/>
            </a:endParaRPr>
          </a:p>
          <a:p>
            <a:r>
              <a:rPr sz="3200">
                <a:sym typeface="+mn-ea"/>
              </a:rPr>
              <a:t>An innovative approach to remote diagnosis using AI</a:t>
            </a:r>
            <a:endParaRPr sz="3200">
              <a:sym typeface="+mn-ea"/>
            </a:endParaRPr>
          </a:p>
          <a:p>
            <a:endParaRPr lang="en-US" sz="3200"/>
          </a:p>
          <a:p>
            <a:endParaRPr lang="en-US" sz="3200"/>
          </a:p>
          <a:p>
            <a:pPr marL="0" indent="0">
              <a:buNone/>
            </a:pPr>
            <a:r>
              <a:rPr sz="3200" b="1">
                <a:sym typeface="+mn-ea"/>
              </a:rPr>
              <a:t>Future Scope:</a:t>
            </a:r>
            <a:endParaRPr sz="3200" b="1">
              <a:sym typeface="+mn-ea"/>
            </a:endParaRPr>
          </a:p>
          <a:p>
            <a:pPr marL="0" indent="0">
              <a:buNone/>
            </a:pPr>
            <a:endParaRPr sz="3200">
              <a:sym typeface="+mn-ea"/>
            </a:endParaRPr>
          </a:p>
          <a:p>
            <a:r>
              <a:rPr sz="3200">
                <a:sym typeface="+mn-ea"/>
              </a:rPr>
              <a:t>Enhancements in diagnosis accuracy and integration with more medical databases</a:t>
            </a:r>
            <a:endParaRPr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517650" y="2636520"/>
            <a:ext cx="9207500" cy="132207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0" indent="0" algn="ctr">
              <a:buNone/>
            </a:pPr>
            <a:r>
              <a:rPr lang="en-IN" sz="8000" b="1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THANK</a:t>
            </a:r>
            <a:r>
              <a:rPr lang="en-IN" sz="8000" b="1" dirty="0">
                <a:sym typeface="+mn-ea"/>
              </a:rPr>
              <a:t> </a:t>
            </a:r>
            <a:r>
              <a:rPr lang="en-IN" sz="8000" b="1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YOU</a:t>
            </a:r>
            <a:endParaRPr lang="en-IN" sz="8000" b="1" dirty="0"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>
                <a:sym typeface="+mn-ea"/>
              </a:rPr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3200">
                <a:sym typeface="+mn-ea"/>
              </a:rPr>
              <a:t>Overview of Remote Diagnosis Systems</a:t>
            </a:r>
            <a:endParaRPr sz="3200">
              <a:sym typeface="+mn-ea"/>
            </a:endParaRPr>
          </a:p>
          <a:p>
            <a:pPr lvl="0"/>
            <a:r>
              <a:rPr sz="3200">
                <a:sym typeface="+mn-ea"/>
              </a:rPr>
              <a:t>Growing popularity and accuracy</a:t>
            </a:r>
            <a:endParaRPr sz="3200">
              <a:sym typeface="+mn-ea"/>
            </a:endParaRPr>
          </a:p>
          <a:p>
            <a:pPr lvl="0"/>
            <a:r>
              <a:rPr sz="3200">
                <a:sym typeface="+mn-ea"/>
              </a:rPr>
              <a:t>Benefits: cost-effective, fast, reliable</a:t>
            </a:r>
            <a:endParaRPr sz="3200">
              <a:sym typeface="+mn-ea"/>
            </a:endParaRPr>
          </a:p>
          <a:p>
            <a:pPr lvl="0"/>
            <a:r>
              <a:rPr sz="3200">
                <a:sym typeface="+mn-ea"/>
              </a:rPr>
              <a:t>Supports medical diagnostics, treatment, and prevention</a:t>
            </a:r>
            <a:endParaRPr sz="3200">
              <a:sym typeface="+mn-ea"/>
            </a:endParaRPr>
          </a:p>
          <a:p>
            <a:pPr lvl="0"/>
            <a:r>
              <a:rPr sz="3200">
                <a:sym typeface="+mn-ea"/>
              </a:rPr>
              <a:t>Supports medical diagnostics, treatment, and prevention</a:t>
            </a:r>
            <a:endParaRPr>
              <a:sym typeface="+mn-ea"/>
            </a:endParaRPr>
          </a:p>
          <a:p>
            <a:pPr marL="0" lvl="0" indent="0">
              <a:buNone/>
            </a:pPr>
            <a:endParaRPr>
              <a:sym typeface="+mn-ea"/>
            </a:endParaRPr>
          </a:p>
          <a:p>
            <a:pPr lvl="0"/>
            <a:endParaRPr sz="2800">
              <a:sym typeface="+mn-ea"/>
            </a:endParaRPr>
          </a:p>
          <a:p>
            <a:pPr lvl="1"/>
            <a:endParaRPr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>
                <a:sym typeface="+mn-ea"/>
              </a:rPr>
              <a:t>Project Goal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sz="3200" b="1">
                <a:sym typeface="+mn-ea"/>
              </a:rPr>
              <a:t>Objective:</a:t>
            </a:r>
            <a:endParaRPr sz="3200">
              <a:sym typeface="+mn-ea"/>
            </a:endParaRPr>
          </a:p>
          <a:p>
            <a:pPr marL="0" indent="0">
              <a:buNone/>
            </a:pPr>
            <a:endParaRPr sz="3200">
              <a:sym typeface="+mn-ea"/>
            </a:endParaRPr>
          </a:p>
          <a:p>
            <a:r>
              <a:rPr sz="3200">
                <a:sym typeface="+mn-ea"/>
              </a:rPr>
              <a:t>Create an affordable, accessible, all-day chatbot for health monitoring</a:t>
            </a:r>
            <a:endParaRPr sz="3200">
              <a:sym typeface="+mn-ea"/>
            </a:endParaRPr>
          </a:p>
          <a:p>
            <a:r>
              <a:rPr sz="3200">
                <a:sym typeface="+mn-ea"/>
              </a:rPr>
              <a:t>Enable users to check their health anytime</a:t>
            </a:r>
            <a:endParaRPr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>
                <a:sym typeface="+mn-ea"/>
              </a:rPr>
              <a:t>Features of the Chatbot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sz="3200" b="1">
                <a:sym typeface="+mn-ea"/>
              </a:rPr>
              <a:t>Key Features</a:t>
            </a:r>
            <a:endParaRPr sz="3200">
              <a:sym typeface="+mn-ea"/>
            </a:endParaRPr>
          </a:p>
          <a:p>
            <a:pPr marL="0" indent="0">
              <a:buNone/>
            </a:pPr>
            <a:endParaRPr sz="3200">
              <a:sym typeface="+mn-ea"/>
            </a:endParaRPr>
          </a:p>
          <a:p>
            <a:r>
              <a:rPr sz="3200">
                <a:sym typeface="+mn-ea"/>
              </a:rPr>
              <a:t>Free and Easy to Access</a:t>
            </a:r>
            <a:endParaRPr sz="3200">
              <a:sym typeface="+mn-ea"/>
            </a:endParaRPr>
          </a:p>
          <a:p>
            <a:r>
              <a:rPr sz="3200">
                <a:sym typeface="+mn-ea"/>
              </a:rPr>
              <a:t>Saves on Consultation Costs and Time</a:t>
            </a:r>
            <a:endParaRPr sz="3200">
              <a:sym typeface="+mn-ea"/>
            </a:endParaRPr>
          </a:p>
          <a:p>
            <a:r>
              <a:rPr sz="3200">
                <a:sym typeface="+mn-ea"/>
              </a:rPr>
              <a:t>24/7 Availability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endParaRPr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>
                <a:sym typeface="+mn-ea"/>
              </a:rPr>
              <a:t>Technology Stack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200"/>
              <a:t>Python : programming language</a:t>
            </a:r>
            <a:endParaRPr lang="en-US" sz="3200"/>
          </a:p>
          <a:p>
            <a:r>
              <a:rPr lang="en-US" sz="3200"/>
              <a:t>Modules </a:t>
            </a:r>
            <a:endParaRPr lang="en-US" sz="3200"/>
          </a:p>
          <a:p>
            <a:pPr lvl="1"/>
            <a:r>
              <a:rPr lang="en-US" sz="2800">
                <a:sym typeface="+mn-ea"/>
              </a:rPr>
              <a:t>Tensorflow </a:t>
            </a:r>
            <a:endParaRPr lang="en-US" sz="2800">
              <a:sym typeface="+mn-ea"/>
            </a:endParaRPr>
          </a:p>
          <a:p>
            <a:pPr lvl="1"/>
            <a:r>
              <a:rPr lang="en-US" sz="2800"/>
              <a:t>Numpy</a:t>
            </a:r>
            <a:endParaRPr lang="en-US" sz="2800"/>
          </a:p>
          <a:p>
            <a:pPr lvl="1"/>
            <a:r>
              <a:rPr lang="en-US" sz="2800"/>
              <a:t>Pandas</a:t>
            </a:r>
            <a:endParaRPr lang="en-US" sz="2800"/>
          </a:p>
          <a:p>
            <a:pPr lvl="1"/>
            <a:r>
              <a:rPr lang="en-US" sz="2800"/>
              <a:t>Matplotlib</a:t>
            </a:r>
            <a:endParaRPr lang="en-US" sz="2800"/>
          </a:p>
          <a:p>
            <a:pPr lvl="1"/>
            <a:r>
              <a:rPr lang="en-US" sz="2800"/>
              <a:t>Scikit – learn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>
                <a:sym typeface="+mn-ea"/>
              </a:rPr>
              <a:t>Implementation Process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3600">
                <a:sym typeface="+mn-ea"/>
              </a:rPr>
              <a:t>Text Processing</a:t>
            </a:r>
            <a:endParaRPr sz="3600">
              <a:sym typeface="+mn-ea"/>
            </a:endParaRPr>
          </a:p>
          <a:p>
            <a:pPr lvl="1"/>
            <a:r>
              <a:rPr sz="3200">
                <a:sym typeface="+mn-ea"/>
              </a:rPr>
              <a:t> Chatbot processes user input, extracts keywords using NLP</a:t>
            </a:r>
            <a:endParaRPr sz="3200">
              <a:sym typeface="+mn-ea"/>
            </a:endParaRPr>
          </a:p>
          <a:p>
            <a:pPr lvl="1"/>
            <a:endParaRPr sz="3200">
              <a:sym typeface="+mn-ea"/>
            </a:endParaRPr>
          </a:p>
          <a:p>
            <a:r>
              <a:rPr sz="3600">
                <a:sym typeface="+mn-ea"/>
              </a:rPr>
              <a:t>Conversation Flow</a:t>
            </a:r>
            <a:endParaRPr sz="3600">
              <a:sym typeface="+mn-ea"/>
            </a:endParaRPr>
          </a:p>
          <a:p>
            <a:pPr lvl="1"/>
            <a:r>
              <a:rPr sz="3200">
                <a:sym typeface="+mn-ea"/>
              </a:rPr>
              <a:t> Chatbot leads conversation by asking relevant questions, identifies potential diseases</a:t>
            </a:r>
            <a:endParaRPr>
              <a:sym typeface="+mn-ea"/>
            </a:endParaRP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Algorithms For Chatbot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3200"/>
              <a:t>NLP (Natural language processing) and Machine Learning are both fields in computer science related to AI (Artificial Intelligence).</a:t>
            </a:r>
            <a:endParaRPr lang="en-US" sz="3200"/>
          </a:p>
          <a:p>
            <a:pPr marL="0" indent="0">
              <a:buNone/>
            </a:pPr>
            <a:endParaRPr lang="en-US" sz="3200"/>
          </a:p>
          <a:p>
            <a:pPr>
              <a:buFont typeface="Arial" panose="020B0604020202090204" pitchFamily="34" charset="0"/>
              <a:buChar char="•"/>
            </a:pPr>
            <a:r>
              <a:rPr lang="en-US" sz="3200"/>
              <a:t>Decision Tree Algorithm</a:t>
            </a:r>
            <a:endParaRPr lang="en-US" sz="3200"/>
          </a:p>
          <a:p>
            <a:pPr>
              <a:buFont typeface="Arial" panose="020B0604020202090204" pitchFamily="34" charset="0"/>
              <a:buChar char="•"/>
            </a:pPr>
            <a:r>
              <a:rPr lang="en-US" sz="3200"/>
              <a:t>Similarity Ranking Method</a:t>
            </a:r>
            <a:endParaRPr lang="en-US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Disease Detection and Recommendations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sz="3200" b="1">
                <a:sym typeface="+mn-ea"/>
              </a:rPr>
              <a:t>Detection &amp; Recommendations:</a:t>
            </a:r>
            <a:endParaRPr sz="3200">
              <a:sym typeface="+mn-ea"/>
            </a:endParaRPr>
          </a:p>
          <a:p>
            <a:pPr marL="0" indent="0">
              <a:buNone/>
            </a:pPr>
            <a:endParaRPr sz="3200">
              <a:sym typeface="+mn-ea"/>
            </a:endParaRPr>
          </a:p>
          <a:p>
            <a:r>
              <a:rPr sz="3200">
                <a:sym typeface="+mn-ea"/>
              </a:rPr>
              <a:t>Disease Listing: Based on collected data</a:t>
            </a:r>
            <a:endParaRPr sz="3200">
              <a:sym typeface="+mn-ea"/>
            </a:endParaRPr>
          </a:p>
          <a:p>
            <a:r>
              <a:rPr sz="3200">
                <a:sym typeface="+mn-ea"/>
              </a:rPr>
              <a:t>Remedies and Medications: Suggested by chatbot</a:t>
            </a:r>
            <a:endParaRPr sz="3200">
              <a:sym typeface="+mn-ea"/>
            </a:endParaRPr>
          </a:p>
          <a:p>
            <a:r>
              <a:rPr sz="3200">
                <a:sym typeface="+mn-ea"/>
              </a:rPr>
              <a:t>Doctor Referrals: Redirects users to medical professionals if necessary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>
                <a:sym typeface="+mn-ea"/>
              </a:rPr>
              <a:t>Advantages of the Chatbot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3200">
                <a:sym typeface="+mn-ea"/>
              </a:rPr>
              <a:t>Accessibility: Available anywhere, anytime</a:t>
            </a:r>
            <a:endParaRPr sz="3200">
              <a:sym typeface="+mn-ea"/>
            </a:endParaRPr>
          </a:p>
          <a:p>
            <a:r>
              <a:rPr sz="3200">
                <a:sym typeface="+mn-ea"/>
              </a:rPr>
              <a:t>Cost Savings: Reduces the need for initial consultations</a:t>
            </a:r>
            <a:endParaRPr sz="3200">
              <a:sym typeface="+mn-ea"/>
            </a:endParaRPr>
          </a:p>
          <a:p>
            <a:r>
              <a:rPr sz="3200">
                <a:sym typeface="+mn-ea"/>
              </a:rPr>
              <a:t>Time Efficiency: Immediate responses and recommendations</a:t>
            </a:r>
            <a:endParaRPr lang="en-US" sz="32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1843</Words>
  <Application>WPS Presentation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SimSun</vt:lpstr>
      <vt:lpstr>Wingdings</vt:lpstr>
      <vt:lpstr>Times New Roman</vt:lpstr>
      <vt:lpstr>Times New Roman</vt:lpstr>
      <vt:lpstr>Calibri</vt:lpstr>
      <vt:lpstr>Helvetica Neue</vt:lpstr>
      <vt:lpstr>Mangal</vt:lpstr>
      <vt:lpstr>微软雅黑</vt:lpstr>
      <vt:lpstr>汉仪旗黑</vt:lpstr>
      <vt:lpstr>Arial Unicode MS</vt:lpstr>
      <vt:lpstr>Calibri Light</vt:lpstr>
      <vt:lpstr>苹方-简</vt:lpstr>
      <vt:lpstr>宋体-简</vt:lpstr>
      <vt:lpstr>Office Theme</vt:lpstr>
      <vt:lpstr>PowerPoint 演示文稿</vt:lpstr>
      <vt:lpstr>Introduction</vt:lpstr>
      <vt:lpstr>Project Goal</vt:lpstr>
      <vt:lpstr>Features of the Chatbot</vt:lpstr>
      <vt:lpstr>Technology Stack</vt:lpstr>
      <vt:lpstr>Implementation Process</vt:lpstr>
      <vt:lpstr>PowerPoint 演示文稿</vt:lpstr>
      <vt:lpstr>Disease Detection and Recommendations</vt:lpstr>
      <vt:lpstr>Advantages of the Chatbot</vt:lpstr>
      <vt:lpstr>Use Case Model</vt:lpstr>
      <vt:lpstr>Collaboration Diagram</vt:lpstr>
      <vt:lpstr>State Chart Diagram</vt:lpstr>
      <vt:lpstr>Deployment Diagram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saittejakakkirala</dc:creator>
  <cp:lastModifiedBy>saittejakakkirala</cp:lastModifiedBy>
  <cp:revision>28</cp:revision>
  <dcterms:created xsi:type="dcterms:W3CDTF">2024-08-17T12:34:02Z</dcterms:created>
  <dcterms:modified xsi:type="dcterms:W3CDTF">2024-08-17T12:34:02Z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