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1" r:id="rId3"/>
    <p:sldId id="300" r:id="rId4"/>
    <p:sldId id="282" r:id="rId5"/>
    <p:sldId id="283" r:id="rId6"/>
    <p:sldId id="284" r:id="rId7"/>
    <p:sldId id="285" r:id="rId8"/>
    <p:sldId id="287" r:id="rId9"/>
    <p:sldId id="277" r:id="rId10"/>
    <p:sldId id="272" r:id="rId11"/>
    <p:sldId id="262" r:id="rId12"/>
    <p:sldId id="268" r:id="rId13"/>
    <p:sldId id="263" r:id="rId14"/>
    <p:sldId id="266" r:id="rId15"/>
    <p:sldId id="267" r:id="rId16"/>
    <p:sldId id="271" r:id="rId17"/>
    <p:sldId id="269" r:id="rId18"/>
    <p:sldId id="288" r:id="rId19"/>
    <p:sldId id="290" r:id="rId20"/>
    <p:sldId id="289" r:id="rId21"/>
    <p:sldId id="292" r:id="rId22"/>
    <p:sldId id="291" r:id="rId23"/>
    <p:sldId id="293" r:id="rId24"/>
    <p:sldId id="294" r:id="rId25"/>
    <p:sldId id="295" r:id="rId26"/>
    <p:sldId id="301" r:id="rId27"/>
    <p:sldId id="302" r:id="rId28"/>
    <p:sldId id="303" r:id="rId29"/>
    <p:sldId id="304" r:id="rId30"/>
    <p:sldId id="296" r:id="rId31"/>
    <p:sldId id="297" r:id="rId32"/>
    <p:sldId id="298" r:id="rId33"/>
    <p:sldId id="299" r:id="rId34"/>
    <p:sldId id="286"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7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FC41D83-388B-423A-AA4B-D24B76F38A34}"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97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1D83-388B-423A-AA4B-D24B76F38A34}"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87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1D83-388B-423A-AA4B-D24B76F38A34}"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7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1D83-388B-423A-AA4B-D24B76F38A34}"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6735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1D83-388B-423A-AA4B-D24B76F38A34}"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47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41D83-388B-423A-AA4B-D24B76F38A34}"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75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41D83-388B-423A-AA4B-D24B76F38A34}"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99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41D83-388B-423A-AA4B-D24B76F38A34}"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09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41D83-388B-423A-AA4B-D24B76F38A34}" type="slidenum">
              <a:rPr lang="en-IN" smtClean="0"/>
              <a:pPr/>
              <a:t>‹#›</a:t>
            </a:fld>
            <a:endParaRPr lang="en-IN"/>
          </a:p>
        </p:txBody>
      </p:sp>
    </p:spTree>
    <p:extLst>
      <p:ext uri="{BB962C8B-B14F-4D97-AF65-F5344CB8AC3E}">
        <p14:creationId xmlns:p14="http://schemas.microsoft.com/office/powerpoint/2010/main" val="281357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7F66ED-552C-49AA-90A0-A1CF07602DEE}" type="datetimeFigureOut">
              <a:rPr lang="en-IN" smtClean="0"/>
              <a:pPr/>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41D83-388B-423A-AA4B-D24B76F38A34}"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1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7F66ED-552C-49AA-90A0-A1CF07602DEE}" type="datetimeFigureOut">
              <a:rPr lang="en-IN" smtClean="0"/>
              <a:pPr/>
              <a:t>03-05-2021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FC41D83-388B-423A-AA4B-D24B76F38A34}"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61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7F66ED-552C-49AA-90A0-A1CF07602DEE}" type="datetimeFigureOut">
              <a:rPr lang="en-IN" smtClean="0"/>
              <a:pPr/>
              <a:t>03-05-2021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C41D83-388B-423A-AA4B-D24B76F38A34}"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5889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hyperlink" Target="https://www.udemy.com/course/learn-machine-learning-from-scratch-in-python/" TargetMode="External"/><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 Id="rId4" Type="http://schemas.openxmlformats.org/officeDocument/2006/relationships/hyperlink" Target="https://www.excel-easy.com/examples/correlation.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CFB0FA-77AE-4A02-851C-F0C142C52D0D}"/>
              </a:ext>
            </a:extLst>
          </p:cNvPr>
          <p:cNvSpPr txBox="1">
            <a:spLocks/>
          </p:cNvSpPr>
          <p:nvPr/>
        </p:nvSpPr>
        <p:spPr>
          <a:xfrm>
            <a:off x="2495453" y="2518895"/>
            <a:ext cx="8915399" cy="2262781"/>
          </a:xfrm>
          <a:prstGeom prst="rect">
            <a:avLst/>
          </a:prstGeom>
          <a:effectLst>
            <a:glow rad="228600">
              <a:schemeClr val="accent2">
                <a:satMod val="175000"/>
                <a:alpha val="40000"/>
              </a:schemeClr>
            </a:glow>
            <a:softEdge rad="12700"/>
          </a:effectLst>
        </p:spPr>
        <p:style>
          <a:lnRef idx="1">
            <a:schemeClr val="accent3"/>
          </a:lnRef>
          <a:fillRef idx="1002">
            <a:schemeClr val="lt2"/>
          </a:fillRef>
          <a:effectRef idx="1">
            <a:schemeClr val="accent3"/>
          </a:effectRef>
          <a:fontRef idx="minor">
            <a:schemeClr val="dk1"/>
          </a:fontRef>
        </p:style>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5400" b="1" i="1" u="none" strike="noStrike" kern="1200" cap="none" spc="0" normalizeH="0" baseline="0" noProof="0"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rPr>
              <a:t>Diabetes - </a:t>
            </a:r>
            <a:br>
              <a:rPr kumimoji="0" lang="en-US" sz="5400" b="1" i="1" u="none" strike="noStrike" kern="1200" cap="none" spc="0" normalizeH="0" baseline="0" noProof="0"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rPr>
            </a:br>
            <a:r>
              <a:rPr kumimoji="0" lang="en-US" sz="5400" b="1" i="1" u="none" strike="noStrike" kern="1200" cap="none" spc="0" normalizeH="0" baseline="0" noProof="0"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rPr>
              <a:t>The Future Chronic Disease </a:t>
            </a:r>
            <a:endParaRPr kumimoji="0" lang="en-IN" sz="5400" b="1" i="1" u="none" strike="noStrike" kern="1200" cap="none" spc="0" normalizeH="0" baseline="0" noProof="0"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endParaRPr>
          </a:p>
        </p:txBody>
      </p:sp>
      <p:sp>
        <p:nvSpPr>
          <p:cNvPr id="11" name="Subtitle 2">
            <a:extLst>
              <a:ext uri="{FF2B5EF4-FFF2-40B4-BE49-F238E27FC236}">
                <a16:creationId xmlns:a16="http://schemas.microsoft.com/office/drawing/2014/main" id="{2303CF42-60ED-42A0-8901-8D93B427C924}"/>
              </a:ext>
            </a:extLst>
          </p:cNvPr>
          <p:cNvSpPr txBox="1">
            <a:spLocks/>
          </p:cNvSpPr>
          <p:nvPr/>
        </p:nvSpPr>
        <p:spPr>
          <a:xfrm>
            <a:off x="2802269" y="5192370"/>
            <a:ext cx="8336539" cy="1126283"/>
          </a:xfrm>
          <a:prstGeom prst="rect">
            <a:avLst/>
          </a:prstGeom>
          <a:solidFill>
            <a:schemeClr val="bg1">
              <a:lumMod val="85000"/>
            </a:schemeClr>
          </a:solidFill>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p>
            <a:pPr marL="0" marR="0" lvl="0" indent="0" algn="ctr"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46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F</a:t>
            </a:r>
            <a:r>
              <a:rPr kumimoji="0" lang="en-US" sz="32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eature  </a:t>
            </a:r>
            <a:r>
              <a:rPr kumimoji="0" lang="en-US" sz="46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D</a:t>
            </a:r>
            <a:r>
              <a:rPr kumimoji="0" lang="en-US" sz="32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etection,  </a:t>
            </a:r>
            <a:r>
              <a:rPr kumimoji="0" lang="en-US" sz="46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C</a:t>
            </a:r>
            <a:r>
              <a:rPr kumimoji="0" lang="en-US" sz="32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lassification  </a:t>
            </a:r>
            <a:r>
              <a:rPr kumimoji="0" lang="en-US" sz="51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a</a:t>
            </a:r>
            <a:r>
              <a:rPr kumimoji="0" lang="en-US" sz="32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nd </a:t>
            </a:r>
            <a:r>
              <a:rPr kumimoji="0" lang="en-US" sz="51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I</a:t>
            </a:r>
            <a:r>
              <a:rPr kumimoji="0" lang="en-US" sz="32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rPr>
              <a:t>dentification</a:t>
            </a:r>
            <a:endParaRPr kumimoji="0" lang="en-IN" sz="3200" b="1" i="0" u="none" strike="noStrike" kern="1200" cap="none" spc="0" normalizeH="0" baseline="0" noProof="0" dirty="0">
              <a:ln w="6600">
                <a:solidFill>
                  <a:schemeClr val="accent2"/>
                </a:solidFill>
                <a:prstDash val="solid"/>
              </a:ln>
              <a:solidFill>
                <a:schemeClr val="accent3">
                  <a:lumMod val="50000"/>
                </a:schemeClr>
              </a:solidFill>
              <a:effectLst>
                <a:outerShdw dist="38100" dir="2700000" algn="tl" rotWithShape="0">
                  <a:schemeClr val="accent2"/>
                </a:outerShdw>
              </a:effectLst>
              <a:uLnTx/>
              <a:uFillTx/>
              <a:latin typeface="Algerian" panose="04020705040A02060702" pitchFamily="82" charset="0"/>
              <a:ea typeface="+mn-ea"/>
              <a:cs typeface="+mn-cs"/>
            </a:endParaRPr>
          </a:p>
        </p:txBody>
      </p:sp>
      <p:pic>
        <p:nvPicPr>
          <p:cNvPr id="5" name="Google Shape;101;p1"/>
          <p:cNvPicPr preferRelativeResize="0"/>
          <p:nvPr/>
        </p:nvPicPr>
        <p:blipFill rotWithShape="1">
          <a:blip r:embed="rId2" cstate="print">
            <a:alphaModFix/>
          </a:blip>
          <a:srcRect/>
          <a:stretch/>
        </p:blipFill>
        <p:spPr>
          <a:xfrm>
            <a:off x="2907132" y="336013"/>
            <a:ext cx="8049624" cy="1608892"/>
          </a:xfrm>
          <a:prstGeom prst="rect">
            <a:avLst/>
          </a:prstGeom>
          <a:noFill/>
          <a:ln>
            <a:noFill/>
          </a:ln>
        </p:spPr>
      </p:pic>
    </p:spTree>
    <p:extLst>
      <p:ext uri="{BB962C8B-B14F-4D97-AF65-F5344CB8AC3E}">
        <p14:creationId xmlns:p14="http://schemas.microsoft.com/office/powerpoint/2010/main" val="849343262"/>
      </p:ext>
    </p:extLst>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01600">
              <a:schemeClr val="accent6">
                <a:satMod val="175000"/>
                <a:alpha val="40000"/>
              </a:schemeClr>
            </a:glow>
          </a:effectLst>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6600" b="1" cap="all" dirty="0">
                <a:ln w="9000" cmpd="sng">
                  <a:solidFill>
                    <a:schemeClr val="accent4">
                      <a:shade val="50000"/>
                      <a:satMod val="120000"/>
                    </a:schemeClr>
                  </a:solidFill>
                  <a:prstDash val="solid"/>
                </a:ln>
                <a:solidFill>
                  <a:schemeClr val="accent3">
                    <a:lumMod val="75000"/>
                  </a:schemeClr>
                </a:solidFill>
                <a:effectLst>
                  <a:glow rad="63500">
                    <a:schemeClr val="accent2">
                      <a:satMod val="175000"/>
                      <a:alpha val="40000"/>
                    </a:schemeClr>
                  </a:glow>
                  <a:reflection blurRad="12700" stA="28000" endPos="45000" dist="1000" dir="5400000" sy="-100000" algn="bl" rotWithShape="0"/>
                </a:effectLst>
                <a:latin typeface="Cooper Black" pitchFamily="18" charset="0"/>
              </a:rPr>
              <a:t>P</a:t>
            </a:r>
            <a:r>
              <a:rPr lang="en-US" sz="4000" b="1" cap="all" dirty="0">
                <a:ln w="9000" cmpd="sng">
                  <a:solidFill>
                    <a:schemeClr val="accent4">
                      <a:shade val="50000"/>
                      <a:satMod val="120000"/>
                    </a:schemeClr>
                  </a:solidFill>
                  <a:prstDash val="solid"/>
                </a:ln>
                <a:solidFill>
                  <a:schemeClr val="accent3">
                    <a:lumMod val="75000"/>
                  </a:schemeClr>
                </a:solidFill>
                <a:effectLst>
                  <a:glow rad="63500">
                    <a:schemeClr val="accent2">
                      <a:satMod val="175000"/>
                      <a:alpha val="40000"/>
                    </a:schemeClr>
                  </a:glow>
                  <a:reflection blurRad="12700" stA="28000" endPos="45000" dist="1000" dir="5400000" sy="-100000" algn="bl" rotWithShape="0"/>
                </a:effectLst>
                <a:latin typeface="Cooper Black" pitchFamily="18" charset="0"/>
              </a:rPr>
              <a:t>ROGRAM</a:t>
            </a:r>
          </a:p>
        </p:txBody>
      </p:sp>
      <p:pic>
        <p:nvPicPr>
          <p:cNvPr id="6" name="Content Placeholder 5">
            <a:extLst>
              <a:ext uri="{FF2B5EF4-FFF2-40B4-BE49-F238E27FC236}">
                <a16:creationId xmlns:a16="http://schemas.microsoft.com/office/drawing/2014/main" id="{B9B754C6-A8B8-49B2-99B3-B64AD246C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297" y="2016124"/>
            <a:ext cx="5420411" cy="403735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842309" y="2369780"/>
            <a:ext cx="8435292" cy="3603113"/>
          </a:xfrm>
          <a:ln>
            <a:solidFill>
              <a:srgbClr val="002060"/>
            </a:solidFill>
          </a:ln>
        </p:spPr>
        <p:style>
          <a:lnRef idx="2">
            <a:schemeClr val="accent2"/>
          </a:lnRef>
          <a:fillRef idx="1003">
            <a:schemeClr val="lt2"/>
          </a:fillRef>
          <a:effectRef idx="0">
            <a:schemeClr val="accent2"/>
          </a:effectRef>
          <a:fontRef idx="minor">
            <a:schemeClr val="dk1"/>
          </a:fontRef>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We will have to first include our </a:t>
            </a:r>
            <a:r>
              <a:rPr lang="en-US" sz="2200" b="1" dirty="0">
                <a:solidFill>
                  <a:schemeClr val="accent3">
                    <a:lumMod val="50000"/>
                  </a:schemeClr>
                </a:solidFill>
                <a:latin typeface="Bookman Old Style" pitchFamily="18" charset="0"/>
              </a:rPr>
              <a:t>Dataset</a:t>
            </a:r>
            <a:r>
              <a:rPr lang="en-US" sz="2200" dirty="0">
                <a:solidFill>
                  <a:schemeClr val="accent3">
                    <a:lumMod val="50000"/>
                  </a:schemeClr>
                </a:solidFill>
                <a:latin typeface="Bookman Old Style" pitchFamily="18" charset="0"/>
              </a:rPr>
              <a:t> into the IDLE. So we will be using a inbuilt package called </a:t>
            </a:r>
            <a:r>
              <a:rPr lang="en-US" sz="2200" b="1" dirty="0">
                <a:solidFill>
                  <a:schemeClr val="accent3">
                    <a:lumMod val="50000"/>
                  </a:schemeClr>
                </a:solidFill>
                <a:latin typeface="Bookman Old Style" pitchFamily="18" charset="0"/>
              </a:rPr>
              <a:t>Pandas</a:t>
            </a:r>
            <a:r>
              <a:rPr lang="en-US" sz="2200" dirty="0">
                <a:solidFill>
                  <a:schemeClr val="accent3">
                    <a:lumMod val="50000"/>
                  </a:schemeClr>
                </a:solidFill>
                <a:latin typeface="Bookman Old Style" pitchFamily="18" charset="0"/>
              </a:rPr>
              <a:t> for this inclusion of the dataset, and then we will include the dataset by calling a function called  { read_csv } in the program.</a:t>
            </a:r>
            <a:br>
              <a:rPr lang="en-US" sz="2200" dirty="0">
                <a:solidFill>
                  <a:schemeClr val="accent3">
                    <a:lumMod val="50000"/>
                  </a:schemeClr>
                </a:solidFill>
                <a:latin typeface="Bookman Old Style" pitchFamily="18" charset="0"/>
              </a:rPr>
            </a:br>
            <a:r>
              <a:rPr lang="en-US" sz="2200" dirty="0">
                <a:solidFill>
                  <a:schemeClr val="accent3">
                    <a:lumMod val="50000"/>
                  </a:schemeClr>
                </a:solidFill>
                <a:latin typeface="Bookman Old Style" pitchFamily="18" charset="0"/>
              </a:rPr>
              <a:t>So by performing this part, the required dataset will get included into the IDLE for further execution.</a:t>
            </a:r>
            <a:br>
              <a:rPr lang="en-US" dirty="0"/>
            </a:br>
            <a:endParaRPr lang="en-IN" dirty="0"/>
          </a:p>
        </p:txBody>
      </p:sp>
      <p:pic>
        <p:nvPicPr>
          <p:cNvPr id="6" name="Content Placeholder 5">
            <a:extLst>
              <a:ext uri="{FF2B5EF4-FFF2-40B4-BE49-F238E27FC236}">
                <a16:creationId xmlns:a16="http://schemas.microsoft.com/office/drawing/2014/main" id="{500131F1-A3AF-446F-9051-772170238F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2309" y="885106"/>
            <a:ext cx="6810738" cy="8097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500562" y="2563744"/>
            <a:ext cx="8911687" cy="2248399"/>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000" dirty="0">
                <a:solidFill>
                  <a:schemeClr val="accent3">
                    <a:lumMod val="50000"/>
                  </a:schemeClr>
                </a:solidFill>
                <a:latin typeface="Bookman Old Style" pitchFamily="18" charset="0"/>
              </a:rPr>
              <a:t>We will have to check whether there are any </a:t>
            </a:r>
            <a:r>
              <a:rPr lang="en-US" sz="2000" b="1" dirty="0">
                <a:solidFill>
                  <a:schemeClr val="accent3">
                    <a:lumMod val="50000"/>
                  </a:schemeClr>
                </a:solidFill>
                <a:latin typeface="Bookman Old Style" pitchFamily="18" charset="0"/>
              </a:rPr>
              <a:t>Missing Values</a:t>
            </a:r>
            <a:r>
              <a:rPr lang="en-US" sz="2000" dirty="0">
                <a:solidFill>
                  <a:schemeClr val="accent3">
                    <a:lumMod val="50000"/>
                  </a:schemeClr>
                </a:solidFill>
                <a:latin typeface="Bookman Old Style" pitchFamily="18" charset="0"/>
              </a:rPr>
              <a:t> present in the dataset . In case of missing values present in the dataset, we will be filling those particular values by the mean value of that particular set, by using a function { fillna(dataset[" "].mean() }</a:t>
            </a:r>
          </a:p>
        </p:txBody>
      </p:sp>
      <p:pic>
        <p:nvPicPr>
          <p:cNvPr id="4" name="Picture 3">
            <a:extLst>
              <a:ext uri="{FF2B5EF4-FFF2-40B4-BE49-F238E27FC236}">
                <a16:creationId xmlns:a16="http://schemas.microsoft.com/office/drawing/2014/main" id="{531DF2F4-683E-400A-9E7D-08C71D7F8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562" y="822127"/>
            <a:ext cx="3890811" cy="97168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482089" y="2840836"/>
            <a:ext cx="8911687" cy="3164038"/>
          </a:xfrm>
          <a:ln>
            <a:solidFill>
              <a:srgbClr val="002060"/>
            </a:solidFill>
          </a:ln>
        </p:spPr>
        <p:style>
          <a:lnRef idx="0">
            <a:scrgbClr r="0" g="0" b="0"/>
          </a:lnRef>
          <a:fillRef idx="1003">
            <a:schemeClr val="lt2"/>
          </a:fillRef>
          <a:effectRef idx="0">
            <a:scrgbClr r="0" g="0" b="0"/>
          </a:effectRef>
          <a:fontRef idx="major"/>
        </p:style>
        <p:txBody>
          <a:bodyPr>
            <a:noAutofit/>
          </a:bodyPr>
          <a:lstStyle/>
          <a:p>
            <a:pPr>
              <a:lnSpc>
                <a:spcPct val="150000"/>
              </a:lnSpc>
            </a:pPr>
            <a:r>
              <a:rPr lang="en-US" sz="2000" dirty="0">
                <a:solidFill>
                  <a:schemeClr val="accent3">
                    <a:lumMod val="50000"/>
                  </a:schemeClr>
                </a:solidFill>
                <a:latin typeface="Bookman Old Style" pitchFamily="18" charset="0"/>
              </a:rPr>
              <a:t>There will be several sets of </a:t>
            </a:r>
            <a:r>
              <a:rPr lang="en-US" sz="2000" b="1" dirty="0">
                <a:solidFill>
                  <a:schemeClr val="accent3">
                    <a:lumMod val="50000"/>
                  </a:schemeClr>
                </a:solidFill>
                <a:latin typeface="Bookman Old Style" pitchFamily="18" charset="0"/>
              </a:rPr>
              <a:t>Categorical Values</a:t>
            </a:r>
            <a:r>
              <a:rPr lang="en-US" sz="2000" dirty="0">
                <a:solidFill>
                  <a:schemeClr val="accent3">
                    <a:lumMod val="50000"/>
                  </a:schemeClr>
                </a:solidFill>
                <a:latin typeface="Bookman Old Style" pitchFamily="18" charset="0"/>
              </a:rPr>
              <a:t> as features in the Dataset. We will have to convert these Categorical values into </a:t>
            </a:r>
            <a:r>
              <a:rPr lang="en-US" sz="2000" b="1" dirty="0">
                <a:solidFill>
                  <a:schemeClr val="accent3">
                    <a:lumMod val="50000"/>
                  </a:schemeClr>
                </a:solidFill>
                <a:latin typeface="Bookman Old Style" pitchFamily="18" charset="0"/>
              </a:rPr>
              <a:t>Numerical Values</a:t>
            </a:r>
            <a:r>
              <a:rPr lang="en-US" sz="2000" dirty="0">
                <a:solidFill>
                  <a:schemeClr val="accent3">
                    <a:lumMod val="50000"/>
                  </a:schemeClr>
                </a:solidFill>
                <a:latin typeface="Bookman Old Style" pitchFamily="18" charset="0"/>
              </a:rPr>
              <a:t> for proper execution of our Program. We will be converting them in the manner shown above. Once these values get converted, they will be in a usable format for our proceedings. </a:t>
            </a:r>
            <a:br>
              <a:rPr lang="en-US" sz="2000" dirty="0">
                <a:solidFill>
                  <a:schemeClr val="accent3">
                    <a:lumMod val="50000"/>
                  </a:schemeClr>
                </a:solidFill>
                <a:latin typeface="Bookman Old Style" pitchFamily="18" charset="0"/>
              </a:rPr>
            </a:br>
            <a:br>
              <a:rPr lang="en-US" sz="2000" dirty="0">
                <a:solidFill>
                  <a:schemeClr val="accent3">
                    <a:lumMod val="50000"/>
                  </a:schemeClr>
                </a:solidFill>
                <a:latin typeface="Bookman Old Style" pitchFamily="18" charset="0"/>
              </a:rPr>
            </a:br>
            <a:endParaRPr lang="en-IN" sz="2000" dirty="0">
              <a:solidFill>
                <a:schemeClr val="accent3">
                  <a:lumMod val="50000"/>
                </a:schemeClr>
              </a:solidFill>
              <a:latin typeface="Bookman Old Style" pitchFamily="18" charset="0"/>
            </a:endParaRPr>
          </a:p>
        </p:txBody>
      </p:sp>
      <p:pic>
        <p:nvPicPr>
          <p:cNvPr id="6" name="Content Placeholder 5">
            <a:extLst>
              <a:ext uri="{FF2B5EF4-FFF2-40B4-BE49-F238E27FC236}">
                <a16:creationId xmlns:a16="http://schemas.microsoft.com/office/drawing/2014/main" id="{E97DE085-6EDF-43FA-8779-1387DD57D5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088" y="339829"/>
            <a:ext cx="7991091" cy="142894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509798" y="2290619"/>
            <a:ext cx="8911687" cy="3654954"/>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The dataset contains a set of </a:t>
            </a:r>
            <a:r>
              <a:rPr lang="en-US" sz="2200" b="1" dirty="0">
                <a:solidFill>
                  <a:schemeClr val="accent3">
                    <a:lumMod val="50000"/>
                  </a:schemeClr>
                </a:solidFill>
                <a:latin typeface="Bookman Old Style" pitchFamily="18" charset="0"/>
              </a:rPr>
              <a:t>Independent  Variables</a:t>
            </a:r>
            <a:r>
              <a:rPr lang="en-US" sz="2200" dirty="0">
                <a:solidFill>
                  <a:schemeClr val="accent3">
                    <a:lumMod val="50000"/>
                  </a:schemeClr>
                </a:solidFill>
                <a:latin typeface="Bookman Old Style" pitchFamily="18" charset="0"/>
              </a:rPr>
              <a:t> and one </a:t>
            </a:r>
            <a:r>
              <a:rPr lang="en-US" sz="2200" b="1" dirty="0">
                <a:solidFill>
                  <a:schemeClr val="accent3">
                    <a:lumMod val="50000"/>
                  </a:schemeClr>
                </a:solidFill>
                <a:latin typeface="Bookman Old Style" pitchFamily="18" charset="0"/>
              </a:rPr>
              <a:t>Dependent Variable</a:t>
            </a:r>
            <a:r>
              <a:rPr lang="en-US" sz="2200" dirty="0">
                <a:solidFill>
                  <a:schemeClr val="accent3">
                    <a:lumMod val="50000"/>
                  </a:schemeClr>
                </a:solidFill>
                <a:latin typeface="Bookman Old Style" pitchFamily="18" charset="0"/>
              </a:rPr>
              <a:t>. The Dependent Variable will be the final outcome of the Dataset and the Independent Variables will be the deciding factors of the final outcome. So we will be split these Complete set of Variables into Dependent and Independent  ones, and we will assign Dependent  Variables to (x) and Independent  Variables to (y).</a:t>
            </a:r>
            <a:br>
              <a:rPr lang="en-US" sz="2000" dirty="0"/>
            </a:br>
            <a:br>
              <a:rPr lang="en-US" dirty="0"/>
            </a:br>
            <a:endParaRPr lang="en-IN" dirty="0"/>
          </a:p>
        </p:txBody>
      </p:sp>
      <p:pic>
        <p:nvPicPr>
          <p:cNvPr id="4" name="Picture 3">
            <a:extLst>
              <a:ext uri="{FF2B5EF4-FFF2-40B4-BE49-F238E27FC236}">
                <a16:creationId xmlns:a16="http://schemas.microsoft.com/office/drawing/2014/main" id="{40A4A551-2E59-4FD3-A303-B60FB7667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306" y="912427"/>
            <a:ext cx="4947308" cy="8287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288125" y="2277416"/>
            <a:ext cx="9007948" cy="4580584"/>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There will be a few values in one particular set which will be of a very high number than the remaining. These few values of that particular feature will dominate the remaining features, and make them less effective in the dataset. Through this the dataset will become less efficient  because of the domination of those high numbers.                                          </a:t>
            </a:r>
            <a:br>
              <a:rPr lang="en-US" sz="2200" dirty="0">
                <a:solidFill>
                  <a:schemeClr val="accent3">
                    <a:lumMod val="50000"/>
                  </a:schemeClr>
                </a:solidFill>
                <a:latin typeface="Bookman Old Style" pitchFamily="18" charset="0"/>
              </a:rPr>
            </a:br>
            <a:r>
              <a:rPr lang="en-US" sz="2200" dirty="0">
                <a:solidFill>
                  <a:schemeClr val="accent3">
                    <a:lumMod val="50000"/>
                  </a:schemeClr>
                </a:solidFill>
                <a:latin typeface="Bookman Old Style" pitchFamily="18" charset="0"/>
              </a:rPr>
              <a:t>To avoid this inefficiency of the dataset, we will use the method of </a:t>
            </a:r>
            <a:r>
              <a:rPr lang="en-US" sz="2200" b="1" dirty="0">
                <a:solidFill>
                  <a:schemeClr val="accent3">
                    <a:lumMod val="50000"/>
                  </a:schemeClr>
                </a:solidFill>
                <a:latin typeface="Bookman Old Style" pitchFamily="18" charset="0"/>
              </a:rPr>
              <a:t>Normalizing</a:t>
            </a:r>
            <a:r>
              <a:rPr lang="en-US" sz="2200" dirty="0">
                <a:solidFill>
                  <a:schemeClr val="accent3">
                    <a:lumMod val="50000"/>
                  </a:schemeClr>
                </a:solidFill>
                <a:latin typeface="Bookman Old Style" pitchFamily="18" charset="0"/>
              </a:rPr>
              <a:t>, through which we will bring the entire set of numbers into a small interval and make sure that all the numbers in that particular set will be useful for the efficient outcome of the dataset.</a:t>
            </a:r>
            <a:br>
              <a:rPr lang="en-US" sz="2000" dirty="0"/>
            </a:br>
            <a:br>
              <a:rPr lang="en-US" dirty="0"/>
            </a:br>
            <a:endParaRPr lang="en-IN" dirty="0"/>
          </a:p>
        </p:txBody>
      </p:sp>
      <p:pic>
        <p:nvPicPr>
          <p:cNvPr id="4" name="Picture 3">
            <a:extLst>
              <a:ext uri="{FF2B5EF4-FFF2-40B4-BE49-F238E27FC236}">
                <a16:creationId xmlns:a16="http://schemas.microsoft.com/office/drawing/2014/main" id="{A3A9D8A6-AC9C-417F-9389-CA20A94BF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124" y="318655"/>
            <a:ext cx="6639059" cy="14098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366923" y="1819374"/>
            <a:ext cx="8911687" cy="5038626"/>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There are two set of methods which we will have to proceed with for the calculation of the outcome. They are particularly </a:t>
            </a:r>
            <a:r>
              <a:rPr lang="en-US" sz="2200" b="1" dirty="0">
                <a:solidFill>
                  <a:schemeClr val="accent3">
                    <a:lumMod val="50000"/>
                  </a:schemeClr>
                </a:solidFill>
                <a:latin typeface="Bookman Old Style" pitchFamily="18" charset="0"/>
              </a:rPr>
              <a:t>Training</a:t>
            </a:r>
            <a:r>
              <a:rPr lang="en-US" sz="2200" dirty="0">
                <a:solidFill>
                  <a:schemeClr val="accent3">
                    <a:lumMod val="50000"/>
                  </a:schemeClr>
                </a:solidFill>
                <a:latin typeface="Bookman Old Style" pitchFamily="18" charset="0"/>
              </a:rPr>
              <a:t> and </a:t>
            </a:r>
            <a:r>
              <a:rPr lang="en-US" sz="2200" b="1" dirty="0">
                <a:solidFill>
                  <a:schemeClr val="accent3">
                    <a:lumMod val="50000"/>
                  </a:schemeClr>
                </a:solidFill>
                <a:latin typeface="Bookman Old Style" pitchFamily="18" charset="0"/>
              </a:rPr>
              <a:t>Testing</a:t>
            </a:r>
            <a:r>
              <a:rPr lang="en-US" sz="2200" dirty="0">
                <a:solidFill>
                  <a:schemeClr val="accent3">
                    <a:lumMod val="50000"/>
                  </a:schemeClr>
                </a:solidFill>
                <a:latin typeface="Bookman Old Style" pitchFamily="18" charset="0"/>
              </a:rPr>
              <a:t>.                                              </a:t>
            </a:r>
            <a:br>
              <a:rPr lang="en-US" sz="2200" dirty="0">
                <a:solidFill>
                  <a:schemeClr val="accent3">
                    <a:lumMod val="50000"/>
                  </a:schemeClr>
                </a:solidFill>
                <a:latin typeface="Bookman Old Style" pitchFamily="18" charset="0"/>
              </a:rPr>
            </a:br>
            <a:r>
              <a:rPr lang="en-US" sz="2200" dirty="0">
                <a:solidFill>
                  <a:schemeClr val="accent3">
                    <a:lumMod val="50000"/>
                  </a:schemeClr>
                </a:solidFill>
                <a:latin typeface="Bookman Old Style" pitchFamily="18" charset="0"/>
              </a:rPr>
              <a:t>We will first give a few set of values for training, through which we will be finding out the outcome of that set of values.                                                                                              Then we will predict the outcome of the remaining set of values through the Testing method. This will be done by the help of the set of values which were given for training in the beginning. In this way the outcome  of all the values will be found out.</a:t>
            </a:r>
            <a:br>
              <a:rPr lang="en-US" sz="2000" dirty="0"/>
            </a:br>
            <a:br>
              <a:rPr lang="en-US" dirty="0"/>
            </a:br>
            <a:endParaRPr lang="en-IN" dirty="0"/>
          </a:p>
        </p:txBody>
      </p:sp>
      <p:pic>
        <p:nvPicPr>
          <p:cNvPr id="4" name="Picture 3">
            <a:extLst>
              <a:ext uri="{FF2B5EF4-FFF2-40B4-BE49-F238E27FC236}">
                <a16:creationId xmlns:a16="http://schemas.microsoft.com/office/drawing/2014/main" id="{3DF4ECB7-FB20-462C-8220-2E1D6948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923" y="509947"/>
            <a:ext cx="8360780" cy="118126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509798" y="1672358"/>
            <a:ext cx="8911687" cy="4506769"/>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Now we have got the Final Outcome values by the execution of feature selection method. These outcome values will now be used to calculate the count of TP,TN,FP,FN values and these values will be shown in the form of a matrix known as </a:t>
            </a:r>
            <a:r>
              <a:rPr lang="en-US" sz="2200" b="1" dirty="0">
                <a:solidFill>
                  <a:schemeClr val="accent3">
                    <a:lumMod val="50000"/>
                  </a:schemeClr>
                </a:solidFill>
                <a:latin typeface="Bookman Old Style" pitchFamily="18" charset="0"/>
              </a:rPr>
              <a:t>Confusion Matrix</a:t>
            </a:r>
            <a:r>
              <a:rPr lang="en-US" sz="2200" dirty="0">
                <a:solidFill>
                  <a:schemeClr val="accent3">
                    <a:lumMod val="50000"/>
                  </a:schemeClr>
                </a:solidFill>
                <a:latin typeface="Bookman Old Style" pitchFamily="18" charset="0"/>
              </a:rPr>
              <a:t>. Now the </a:t>
            </a:r>
            <a:r>
              <a:rPr lang="en-US" sz="2200" b="1" dirty="0">
                <a:solidFill>
                  <a:schemeClr val="accent3">
                    <a:lumMod val="50000"/>
                  </a:schemeClr>
                </a:solidFill>
                <a:latin typeface="Bookman Old Style" pitchFamily="18" charset="0"/>
              </a:rPr>
              <a:t>Accuracy</a:t>
            </a:r>
            <a:r>
              <a:rPr lang="en-US" sz="2200" dirty="0">
                <a:solidFill>
                  <a:schemeClr val="accent3">
                    <a:lumMod val="50000"/>
                  </a:schemeClr>
                </a:solidFill>
                <a:latin typeface="Bookman Old Style" pitchFamily="18" charset="0"/>
              </a:rPr>
              <a:t> of the Outcome will be calculated by using the values present in the Confusion Matrix. This will be done by importing a package called </a:t>
            </a:r>
            <a:br>
              <a:rPr lang="en-US" sz="2200" dirty="0">
                <a:solidFill>
                  <a:schemeClr val="accent3">
                    <a:lumMod val="50000"/>
                  </a:schemeClr>
                </a:solidFill>
                <a:latin typeface="Bookman Old Style" pitchFamily="18" charset="0"/>
              </a:rPr>
            </a:br>
            <a:r>
              <a:rPr lang="en-US" sz="2200" dirty="0">
                <a:solidFill>
                  <a:schemeClr val="accent3">
                    <a:lumMod val="50000"/>
                  </a:schemeClr>
                </a:solidFill>
                <a:latin typeface="Bookman Old Style" pitchFamily="18" charset="0"/>
              </a:rPr>
              <a:t>{ sklearn }, which will process the values to find the Accuracy Value.</a:t>
            </a:r>
            <a:br>
              <a:rPr lang="en-US" sz="2000" dirty="0"/>
            </a:br>
            <a:br>
              <a:rPr lang="en-US" dirty="0"/>
            </a:br>
            <a:endParaRPr lang="en-IN" dirty="0"/>
          </a:p>
        </p:txBody>
      </p:sp>
      <p:pic>
        <p:nvPicPr>
          <p:cNvPr id="4" name="Picture 3">
            <a:extLst>
              <a:ext uri="{FF2B5EF4-FFF2-40B4-BE49-F238E27FC236}">
                <a16:creationId xmlns:a16="http://schemas.microsoft.com/office/drawing/2014/main" id="{627F1D53-36BE-47CF-AAF7-4E1CCCB01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797" y="491093"/>
            <a:ext cx="8378161" cy="118126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555980" y="2665345"/>
            <a:ext cx="8911687" cy="2685146"/>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Here we have used the Classification Method of </a:t>
            </a:r>
            <a:r>
              <a:rPr lang="en-US" sz="2200" b="1" dirty="0">
                <a:solidFill>
                  <a:schemeClr val="accent3">
                    <a:lumMod val="50000"/>
                  </a:schemeClr>
                </a:solidFill>
                <a:latin typeface="Bookman Old Style" pitchFamily="18" charset="0"/>
              </a:rPr>
              <a:t>DecisionTreeClassifier</a:t>
            </a:r>
            <a:r>
              <a:rPr lang="en-US" sz="2200" dirty="0">
                <a:solidFill>
                  <a:schemeClr val="accent3">
                    <a:lumMod val="50000"/>
                  </a:schemeClr>
                </a:solidFill>
                <a:latin typeface="Bookman Old Style" pitchFamily="18" charset="0"/>
              </a:rPr>
              <a:t>  which performs the task of Accuracy Calculation of the Outcome. This Method uses the Outcome values of the Dataset and performs a few other operations in order to Calculate the Accuracy </a:t>
            </a:r>
            <a:endParaRPr lang="en-IN" dirty="0"/>
          </a:p>
        </p:txBody>
      </p:sp>
      <p:pic>
        <p:nvPicPr>
          <p:cNvPr id="5" name="Picture 4">
            <a:extLst>
              <a:ext uri="{FF2B5EF4-FFF2-40B4-BE49-F238E27FC236}">
                <a16:creationId xmlns:a16="http://schemas.microsoft.com/office/drawing/2014/main" id="{886B2B90-AAC2-4DDB-A748-B10AC90ED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9" y="709104"/>
            <a:ext cx="6842545" cy="9526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013720" y="3159344"/>
            <a:ext cx="8911687" cy="1693314"/>
          </a:xfrm>
          <a:ln>
            <a:solidFill>
              <a:srgbClr val="002060"/>
            </a:solidFill>
          </a:ln>
        </p:spPr>
        <p:style>
          <a:lnRef idx="0">
            <a:scrgbClr r="0" g="0" b="0"/>
          </a:lnRef>
          <a:fillRef idx="1003">
            <a:schemeClr val="lt2"/>
          </a:fillRef>
          <a:effectRef idx="0">
            <a:scrgbClr r="0" g="0" b="0"/>
          </a:effectRef>
          <a:fontRef idx="major"/>
        </p:style>
        <p:txBody>
          <a:bodyPr>
            <a:normAutofit/>
          </a:bodyPr>
          <a:lstStyle/>
          <a:p>
            <a:pPr>
              <a:lnSpc>
                <a:spcPct val="150000"/>
              </a:lnSpc>
            </a:pPr>
            <a:r>
              <a:rPr lang="en-IN" sz="2000" dirty="0">
                <a:solidFill>
                  <a:schemeClr val="accent3">
                    <a:lumMod val="50000"/>
                  </a:schemeClr>
                </a:solidFill>
                <a:latin typeface="Bookman Old Style" pitchFamily="18" charset="0"/>
              </a:rPr>
              <a:t>This is the Output obtained by using </a:t>
            </a:r>
            <a:r>
              <a:rPr lang="en-IN" sz="2000" b="1" dirty="0">
                <a:solidFill>
                  <a:schemeClr val="accent3">
                    <a:lumMod val="50000"/>
                  </a:schemeClr>
                </a:solidFill>
                <a:latin typeface="Bookman Old Style" pitchFamily="18" charset="0"/>
              </a:rPr>
              <a:t>Decision Tree Classifier</a:t>
            </a:r>
            <a:r>
              <a:rPr lang="en-IN" sz="2000" dirty="0">
                <a:solidFill>
                  <a:schemeClr val="accent3">
                    <a:lumMod val="50000"/>
                  </a:schemeClr>
                </a:solidFill>
                <a:latin typeface="Bookman Old Style" pitchFamily="18" charset="0"/>
              </a:rPr>
              <a:t> Function of python, where an Accuracy of 60.0% has been calculated. </a:t>
            </a:r>
          </a:p>
        </p:txBody>
      </p:sp>
      <p:pic>
        <p:nvPicPr>
          <p:cNvPr id="4" name="Picture 3">
            <a:extLst>
              <a:ext uri="{FF2B5EF4-FFF2-40B4-BE49-F238E27FC236}">
                <a16:creationId xmlns:a16="http://schemas.microsoft.com/office/drawing/2014/main" id="{63FEFE01-9419-43B7-B5D2-954D389A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806" y="1084083"/>
            <a:ext cx="3120272" cy="12160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strips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308" y="910438"/>
            <a:ext cx="7733330"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dirty="0">
                <a:latin typeface="Stencil" pitchFamily="82" charset="0"/>
              </a:rPr>
              <a:t>I</a:t>
            </a:r>
            <a:r>
              <a:rPr lang="en-US" sz="3200" dirty="0">
                <a:latin typeface="Stencil" pitchFamily="82" charset="0"/>
              </a:rPr>
              <a:t>ntroduction</a:t>
            </a:r>
            <a:br>
              <a:rPr lang="en-US" dirty="0">
                <a:latin typeface="Stencil" pitchFamily="82" charset="0"/>
              </a:rPr>
            </a:br>
            <a:endParaRPr lang="en-US" dirty="0">
              <a:latin typeface="Stencil" pitchFamily="82" charset="0"/>
            </a:endParaRPr>
          </a:p>
        </p:txBody>
      </p:sp>
      <p:sp>
        <p:nvSpPr>
          <p:cNvPr id="3" name="Content Placeholder 2"/>
          <p:cNvSpPr>
            <a:spLocks noGrp="1"/>
          </p:cNvSpPr>
          <p:nvPr>
            <p:ph idx="1"/>
          </p:nvPr>
        </p:nvSpPr>
        <p:spPr>
          <a:xfrm>
            <a:off x="2589211" y="2078182"/>
            <a:ext cx="8915400" cy="3777622"/>
          </a:xfrm>
        </p:spPr>
        <p:txBody>
          <a:bodyPr>
            <a:normAutofit/>
          </a:bodyPr>
          <a:lstStyle/>
          <a:p>
            <a:r>
              <a:rPr lang="en-US" sz="2000" dirty="0">
                <a:solidFill>
                  <a:schemeClr val="accent3">
                    <a:lumMod val="50000"/>
                  </a:schemeClr>
                </a:solidFill>
              </a:rPr>
              <a:t>This P</a:t>
            </a:r>
            <a:r>
              <a:rPr lang="en-US" sz="2000" dirty="0"/>
              <a:t>roject is based on the Method of Feature Selection, where we are going to work on a Dataset and try improving the Accuracy of the Outcome in that Dataset.</a:t>
            </a:r>
          </a:p>
          <a:p>
            <a:r>
              <a:rPr lang="en-US" sz="2000" dirty="0"/>
              <a:t>Here we will have to make use of the available features from the given data, and perform several operations to calculate the </a:t>
            </a:r>
            <a:r>
              <a:rPr lang="en-US" sz="2000" b="1" dirty="0"/>
              <a:t>Accuracy</a:t>
            </a:r>
            <a:r>
              <a:rPr lang="en-US" sz="2000" dirty="0"/>
              <a:t> of the </a:t>
            </a:r>
            <a:r>
              <a:rPr lang="en-US" sz="2000" b="1" dirty="0"/>
              <a:t>Outcome</a:t>
            </a:r>
            <a:r>
              <a:rPr lang="en-US" sz="2000" dirty="0"/>
              <a:t> developed by the given data.</a:t>
            </a:r>
          </a:p>
          <a:p>
            <a:r>
              <a:rPr lang="en-US" sz="2000" dirty="0"/>
              <a:t>We have made use of a Dataset related to </a:t>
            </a:r>
            <a:r>
              <a:rPr lang="en-US" sz="2000" b="1" dirty="0"/>
              <a:t>Diabetes</a:t>
            </a:r>
            <a:r>
              <a:rPr lang="en-US" sz="2000" dirty="0"/>
              <a:t> Measures on which we will be performing the task of Feature Selection.</a:t>
            </a:r>
          </a:p>
          <a:p>
            <a:endParaRPr lang="en-US" sz="2000" dirty="0"/>
          </a:p>
          <a:p>
            <a:endParaRPr lang="en-US" sz="2000" dirty="0"/>
          </a:p>
          <a:p>
            <a:endParaRPr lang="en-US" sz="2000" dirty="0"/>
          </a:p>
        </p:txBody>
      </p:sp>
    </p:spTree>
  </p:cSld>
  <p:clrMapOvr>
    <a:masterClrMapping/>
  </p:clrMapOvr>
  <p:transition spd="med">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555980" y="2665345"/>
            <a:ext cx="8911687" cy="2312008"/>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Here we have used the Classification Method of </a:t>
            </a:r>
            <a:r>
              <a:rPr lang="en-US" sz="2200" b="1" dirty="0">
                <a:solidFill>
                  <a:schemeClr val="accent3">
                    <a:lumMod val="50000"/>
                  </a:schemeClr>
                </a:solidFill>
                <a:latin typeface="Bookman Old Style" pitchFamily="18" charset="0"/>
              </a:rPr>
              <a:t>KNN</a:t>
            </a:r>
            <a:r>
              <a:rPr lang="en-US" sz="2200" dirty="0">
                <a:solidFill>
                  <a:schemeClr val="accent3">
                    <a:lumMod val="50000"/>
                  </a:schemeClr>
                </a:solidFill>
                <a:latin typeface="Bookman Old Style" pitchFamily="18" charset="0"/>
              </a:rPr>
              <a:t>  which performs the task of Accuracy Calculation of the Outcome. This Method uses the Outcome values of the Dataset and performs a few other operations in order to Calculate the Accuracy </a:t>
            </a:r>
            <a:br>
              <a:rPr lang="en-US" sz="2000" dirty="0"/>
            </a:br>
            <a:br>
              <a:rPr lang="en-US" sz="2000" dirty="0"/>
            </a:br>
            <a:br>
              <a:rPr lang="en-US" dirty="0"/>
            </a:br>
            <a:endParaRPr lang="en-IN" dirty="0"/>
          </a:p>
        </p:txBody>
      </p:sp>
      <p:pic>
        <p:nvPicPr>
          <p:cNvPr id="4" name="Picture 3">
            <a:extLst>
              <a:ext uri="{FF2B5EF4-FFF2-40B4-BE49-F238E27FC236}">
                <a16:creationId xmlns:a16="http://schemas.microsoft.com/office/drawing/2014/main" id="{9941CCB9-BD2A-4060-97F1-1E8D7A6E5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014" y="440191"/>
            <a:ext cx="6851971" cy="11529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013720" y="3494323"/>
            <a:ext cx="8911687" cy="1693314"/>
          </a:xfrm>
          <a:ln>
            <a:solidFill>
              <a:srgbClr val="002060"/>
            </a:solidFill>
          </a:ln>
        </p:spPr>
        <p:style>
          <a:lnRef idx="0">
            <a:scrgbClr r="0" g="0" b="0"/>
          </a:lnRef>
          <a:fillRef idx="1003">
            <a:schemeClr val="lt2"/>
          </a:fillRef>
          <a:effectRef idx="0">
            <a:scrgbClr r="0" g="0" b="0"/>
          </a:effectRef>
          <a:fontRef idx="major"/>
        </p:style>
        <p:txBody>
          <a:bodyPr>
            <a:normAutofit/>
          </a:bodyPr>
          <a:lstStyle/>
          <a:p>
            <a:pPr>
              <a:lnSpc>
                <a:spcPct val="150000"/>
              </a:lnSpc>
            </a:pPr>
            <a:r>
              <a:rPr lang="en-IN" sz="2000" dirty="0">
                <a:solidFill>
                  <a:schemeClr val="accent3">
                    <a:lumMod val="50000"/>
                  </a:schemeClr>
                </a:solidFill>
                <a:latin typeface="Bookman Old Style" pitchFamily="18" charset="0"/>
              </a:rPr>
              <a:t>This is the Output obtained by using </a:t>
            </a:r>
            <a:r>
              <a:rPr lang="en-IN" sz="2000" b="1" dirty="0">
                <a:solidFill>
                  <a:schemeClr val="accent3">
                    <a:lumMod val="50000"/>
                  </a:schemeClr>
                </a:solidFill>
                <a:latin typeface="Bookman Old Style" pitchFamily="18" charset="0"/>
              </a:rPr>
              <a:t>KNN </a:t>
            </a:r>
            <a:r>
              <a:rPr lang="en-IN" sz="2000" dirty="0">
                <a:solidFill>
                  <a:schemeClr val="accent3">
                    <a:lumMod val="50000"/>
                  </a:schemeClr>
                </a:solidFill>
                <a:latin typeface="Bookman Old Style" pitchFamily="18" charset="0"/>
              </a:rPr>
              <a:t>Function of python, where an Accuracy of 20.0% has been calculated. </a:t>
            </a:r>
          </a:p>
        </p:txBody>
      </p:sp>
      <p:pic>
        <p:nvPicPr>
          <p:cNvPr id="4" name="Picture 3">
            <a:extLst>
              <a:ext uri="{FF2B5EF4-FFF2-40B4-BE49-F238E27FC236}">
                <a16:creationId xmlns:a16="http://schemas.microsoft.com/office/drawing/2014/main" id="{474F7127-CCF8-4D4C-B5C4-3ABDE1221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107" y="1071768"/>
            <a:ext cx="5310907" cy="13527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555980" y="2665345"/>
            <a:ext cx="8911687" cy="2312008"/>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US" sz="2200" dirty="0">
                <a:solidFill>
                  <a:schemeClr val="accent3">
                    <a:lumMod val="50000"/>
                  </a:schemeClr>
                </a:solidFill>
                <a:latin typeface="Bookman Old Style" pitchFamily="18" charset="0"/>
              </a:rPr>
              <a:t>Here we have used the Classification Method of </a:t>
            </a:r>
            <a:r>
              <a:rPr lang="en-US" sz="2200" b="1" dirty="0">
                <a:solidFill>
                  <a:schemeClr val="accent3">
                    <a:lumMod val="50000"/>
                  </a:schemeClr>
                </a:solidFill>
                <a:latin typeface="Bookman Old Style" pitchFamily="18" charset="0"/>
              </a:rPr>
              <a:t> SVM</a:t>
            </a:r>
            <a:r>
              <a:rPr lang="en-US" sz="2200" dirty="0">
                <a:solidFill>
                  <a:schemeClr val="accent3">
                    <a:lumMod val="50000"/>
                  </a:schemeClr>
                </a:solidFill>
                <a:latin typeface="Bookman Old Style" pitchFamily="18" charset="0"/>
              </a:rPr>
              <a:t>  which performs the task of Accuracy Calculation of the Outcome. This Method uses the Outcome values of the Dataset and performs a few other operations in order to Calculate the Accuracy </a:t>
            </a:r>
            <a:br>
              <a:rPr lang="en-US" sz="2000" dirty="0"/>
            </a:br>
            <a:br>
              <a:rPr lang="en-US" sz="2000" dirty="0"/>
            </a:br>
            <a:br>
              <a:rPr lang="en-US" dirty="0"/>
            </a:br>
            <a:endParaRPr lang="en-IN" dirty="0"/>
          </a:p>
        </p:txBody>
      </p:sp>
      <p:pic>
        <p:nvPicPr>
          <p:cNvPr id="5" name="Picture 4">
            <a:extLst>
              <a:ext uri="{FF2B5EF4-FFF2-40B4-BE49-F238E27FC236}">
                <a16:creationId xmlns:a16="http://schemas.microsoft.com/office/drawing/2014/main" id="{CFC5ED14-99EE-48FF-B12E-8B0E633D2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196" y="1147401"/>
            <a:ext cx="5075928" cy="117159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1995613" y="3394734"/>
            <a:ext cx="8911687" cy="1693314"/>
          </a:xfrm>
          <a:ln>
            <a:solidFill>
              <a:srgbClr val="002060"/>
            </a:solidFill>
          </a:ln>
        </p:spPr>
        <p:style>
          <a:lnRef idx="0">
            <a:scrgbClr r="0" g="0" b="0"/>
          </a:lnRef>
          <a:fillRef idx="1003">
            <a:schemeClr val="lt2"/>
          </a:fillRef>
          <a:effectRef idx="0">
            <a:scrgbClr r="0" g="0" b="0"/>
          </a:effectRef>
          <a:fontRef idx="major"/>
        </p:style>
        <p:txBody>
          <a:bodyPr>
            <a:normAutofit/>
          </a:bodyPr>
          <a:lstStyle/>
          <a:p>
            <a:pPr>
              <a:lnSpc>
                <a:spcPct val="150000"/>
              </a:lnSpc>
            </a:pPr>
            <a:r>
              <a:rPr lang="en-IN" sz="2000" dirty="0">
                <a:solidFill>
                  <a:schemeClr val="accent3">
                    <a:lumMod val="50000"/>
                  </a:schemeClr>
                </a:solidFill>
                <a:latin typeface="Bookman Old Style" pitchFamily="18" charset="0"/>
              </a:rPr>
              <a:t>This is the Output obtained by using </a:t>
            </a:r>
            <a:r>
              <a:rPr lang="en-IN" sz="2000" b="1" dirty="0">
                <a:solidFill>
                  <a:schemeClr val="accent3">
                    <a:lumMod val="50000"/>
                  </a:schemeClr>
                </a:solidFill>
                <a:latin typeface="Bookman Old Style" pitchFamily="18" charset="0"/>
              </a:rPr>
              <a:t>SVM</a:t>
            </a:r>
            <a:r>
              <a:rPr lang="en-IN" sz="2000" dirty="0">
                <a:solidFill>
                  <a:schemeClr val="accent3">
                    <a:lumMod val="50000"/>
                  </a:schemeClr>
                </a:solidFill>
                <a:latin typeface="Bookman Old Style" pitchFamily="18" charset="0"/>
              </a:rPr>
              <a:t> Function of python, where an Accuracy of 40.0% has been calculated. </a:t>
            </a:r>
          </a:p>
        </p:txBody>
      </p:sp>
      <p:pic>
        <p:nvPicPr>
          <p:cNvPr id="4" name="Picture 3">
            <a:extLst>
              <a:ext uri="{FF2B5EF4-FFF2-40B4-BE49-F238E27FC236}">
                <a16:creationId xmlns:a16="http://schemas.microsoft.com/office/drawing/2014/main" id="{E3EB2859-6BA3-4FFC-B541-035F1993E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555" y="1049886"/>
            <a:ext cx="5106483" cy="16933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strips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1986560" y="3485584"/>
            <a:ext cx="8911687" cy="2779415"/>
          </a:xfrm>
          <a:ln>
            <a:solidFill>
              <a:srgbClr val="002060"/>
            </a:solidFill>
          </a:ln>
        </p:spPr>
        <p:style>
          <a:lnRef idx="0">
            <a:scrgbClr r="0" g="0" b="0"/>
          </a:lnRef>
          <a:fillRef idx="1003">
            <a:schemeClr val="lt2"/>
          </a:fillRef>
          <a:effectRef idx="0">
            <a:scrgbClr r="0" g="0" b="0"/>
          </a:effectRef>
          <a:fontRef idx="major"/>
        </p:style>
        <p:txBody>
          <a:bodyPr>
            <a:normAutofit fontScale="90000"/>
          </a:bodyPr>
          <a:lstStyle/>
          <a:p>
            <a:pPr>
              <a:lnSpc>
                <a:spcPct val="150000"/>
              </a:lnSpc>
            </a:pPr>
            <a:r>
              <a:rPr lang="en-IN" sz="2000" dirty="0">
                <a:solidFill>
                  <a:schemeClr val="accent3">
                    <a:lumMod val="50000"/>
                  </a:schemeClr>
                </a:solidFill>
                <a:latin typeface="Bookman Old Style" pitchFamily="18" charset="0"/>
              </a:rPr>
              <a:t>The task of Feature Selection has to be performed now. This task needs the calculation of Correlation Coefficient Values of the Features in the Dataset. These values are calculated in Excel by the formulae of { =CORREL(A2:A20,L2:L20) }. Then the features would be selected based on the values calculated.</a:t>
            </a:r>
          </a:p>
        </p:txBody>
      </p:sp>
      <p:pic>
        <p:nvPicPr>
          <p:cNvPr id="6146" name="Picture 2" descr="C:\Users\Home\Desktop\Neeraj\Screenshots\Screenshot (1202).png"/>
          <p:cNvPicPr>
            <a:picLocks noChangeAspect="1" noChangeArrowheads="1"/>
          </p:cNvPicPr>
          <p:nvPr/>
        </p:nvPicPr>
        <p:blipFill>
          <a:blip r:embed="rId2" cstate="print"/>
          <a:srcRect t="18482" r="6139" b="22640"/>
          <a:stretch>
            <a:fillRect/>
          </a:stretch>
        </p:blipFill>
        <p:spPr bwMode="auto">
          <a:xfrm>
            <a:off x="2230686" y="516048"/>
            <a:ext cx="7574218" cy="2672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8829608"/>
      </p:ext>
    </p:extLst>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1986560" y="3485584"/>
            <a:ext cx="8911687" cy="2779415"/>
          </a:xfrm>
          <a:ln>
            <a:solidFill>
              <a:srgbClr val="002060"/>
            </a:solidFill>
          </a:ln>
        </p:spPr>
        <p:style>
          <a:lnRef idx="0">
            <a:scrgbClr r="0" g="0" b="0"/>
          </a:lnRef>
          <a:fillRef idx="1003">
            <a:schemeClr val="lt2"/>
          </a:fillRef>
          <a:effectRef idx="0">
            <a:scrgbClr r="0" g="0" b="0"/>
          </a:effectRef>
          <a:fontRef idx="major"/>
        </p:style>
        <p:txBody>
          <a:bodyPr>
            <a:noAutofit/>
          </a:bodyPr>
          <a:lstStyle/>
          <a:p>
            <a:pPr>
              <a:lnSpc>
                <a:spcPct val="150000"/>
              </a:lnSpc>
            </a:pPr>
            <a:r>
              <a:rPr lang="en-IN" sz="2000" dirty="0">
                <a:solidFill>
                  <a:schemeClr val="accent3">
                    <a:lumMod val="50000"/>
                  </a:schemeClr>
                </a:solidFill>
                <a:latin typeface="Bookman Old Style" pitchFamily="18" charset="0"/>
              </a:rPr>
              <a:t>A few set of features which have higher Correlation Coefficient Values are now selected . Then the task of Feature Selection has been completed.</a:t>
            </a:r>
            <a:br>
              <a:rPr lang="en-IN" sz="2000" dirty="0">
                <a:solidFill>
                  <a:schemeClr val="accent3">
                    <a:lumMod val="50000"/>
                  </a:schemeClr>
                </a:solidFill>
                <a:latin typeface="Bookman Old Style" pitchFamily="18" charset="0"/>
              </a:rPr>
            </a:br>
            <a:r>
              <a:rPr lang="en-IN" sz="2000" dirty="0">
                <a:solidFill>
                  <a:schemeClr val="accent3">
                    <a:lumMod val="50000"/>
                  </a:schemeClr>
                </a:solidFill>
                <a:latin typeface="Bookman Old Style" pitchFamily="18" charset="0"/>
              </a:rPr>
              <a:t>The Accuracy of this set of features will now be calculated, in order to check the difference in the Accuracy Value after performing Feature Selection.</a:t>
            </a:r>
          </a:p>
        </p:txBody>
      </p:sp>
      <p:pic>
        <p:nvPicPr>
          <p:cNvPr id="7170" name="Picture 2" descr="C:\Users\Home\Desktop\Neeraj\Screenshots\Screenshot (1203).png"/>
          <p:cNvPicPr>
            <a:picLocks noChangeAspect="1" noChangeArrowheads="1"/>
          </p:cNvPicPr>
          <p:nvPr/>
        </p:nvPicPr>
        <p:blipFill>
          <a:blip r:embed="rId2" cstate="print"/>
          <a:srcRect t="22046" r="62277" b="21980"/>
          <a:stretch>
            <a:fillRect/>
          </a:stretch>
        </p:blipFill>
        <p:spPr bwMode="auto">
          <a:xfrm>
            <a:off x="3027777" y="453793"/>
            <a:ext cx="4698750" cy="2704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8829608"/>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80C8-FB3C-48C2-AA20-6947BF7A2390}"/>
              </a:ext>
            </a:extLst>
          </p:cNvPr>
          <p:cNvSpPr>
            <a:spLocks noGrp="1"/>
          </p:cNvSpPr>
          <p:nvPr>
            <p:ph type="title"/>
          </p:nvPr>
        </p:nvSpPr>
        <p:spPr>
          <a:xfrm flipV="1">
            <a:off x="4741682" y="1819373"/>
            <a:ext cx="1508289" cy="5656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9C83E4F-3E45-4806-B27C-77175CB0CD01}"/>
              </a:ext>
            </a:extLst>
          </p:cNvPr>
          <p:cNvSpPr>
            <a:spLocks noGrp="1"/>
          </p:cNvSpPr>
          <p:nvPr>
            <p:ph idx="1"/>
          </p:nvPr>
        </p:nvSpPr>
        <p:spPr>
          <a:xfrm>
            <a:off x="1451579" y="4091234"/>
            <a:ext cx="9603275" cy="2318994"/>
          </a:xfrm>
        </p:spPr>
        <p:txBody>
          <a:bodyPr>
            <a:normAutofit/>
          </a:bodyPr>
          <a:lstStyle/>
          <a:p>
            <a:r>
              <a:rPr lang="en-IN" sz="2000" dirty="0">
                <a:solidFill>
                  <a:schemeClr val="accent3">
                    <a:lumMod val="50000"/>
                  </a:schemeClr>
                </a:solidFill>
                <a:latin typeface="Bookman Old Style" pitchFamily="18" charset="0"/>
              </a:rPr>
              <a:t>THE TASK OF ACCURACY CALCULATION OF THE FEATURE SELECTED DATASET HAS BEEN PERFORMED, BY THE USE OF DECISION TREE C</a:t>
            </a:r>
            <a:r>
              <a:rPr lang="en-IN" dirty="0">
                <a:solidFill>
                  <a:schemeClr val="accent3">
                    <a:lumMod val="50000"/>
                  </a:schemeClr>
                </a:solidFill>
                <a:latin typeface="Bookman Old Style" pitchFamily="18" charset="0"/>
              </a:rPr>
              <a:t>LASSIFIER </a:t>
            </a:r>
            <a:r>
              <a:rPr lang="en-IN" sz="2000" dirty="0">
                <a:solidFill>
                  <a:schemeClr val="accent3">
                    <a:lumMod val="50000"/>
                  </a:schemeClr>
                </a:solidFill>
                <a:latin typeface="Bookman Old Style" pitchFamily="18" charset="0"/>
              </a:rPr>
              <a:t>OF PYTHON. </a:t>
            </a:r>
            <a:br>
              <a:rPr lang="en-IN" sz="2000" dirty="0">
                <a:solidFill>
                  <a:schemeClr val="accent3">
                    <a:lumMod val="50000"/>
                  </a:schemeClr>
                </a:solidFill>
                <a:latin typeface="Bookman Old Style" pitchFamily="18" charset="0"/>
              </a:rPr>
            </a:br>
            <a:r>
              <a:rPr lang="en-IN" sz="2000" dirty="0">
                <a:solidFill>
                  <a:schemeClr val="accent3">
                    <a:lumMod val="50000"/>
                  </a:schemeClr>
                </a:solidFill>
                <a:latin typeface="Bookman Old Style" pitchFamily="18" charset="0"/>
              </a:rPr>
              <a:t>THIS DATASET HAS ONLY THE SET OF SELECTED FEATURES WHICH WERE CHOSEN BEFORE, BASED ON THEIR RESPECTIVE CORRELATION COEFFICIENT VALUES.</a:t>
            </a:r>
            <a:endParaRPr lang="en-IN" dirty="0"/>
          </a:p>
          <a:p>
            <a:endParaRPr lang="en-IN" dirty="0"/>
          </a:p>
        </p:txBody>
      </p:sp>
      <p:pic>
        <p:nvPicPr>
          <p:cNvPr id="5" name="Picture 4">
            <a:extLst>
              <a:ext uri="{FF2B5EF4-FFF2-40B4-BE49-F238E27FC236}">
                <a16:creationId xmlns:a16="http://schemas.microsoft.com/office/drawing/2014/main" id="{2E2CD703-EF5A-4004-9E8C-A9C63072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48" y="56679"/>
            <a:ext cx="5486400" cy="40345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7965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A3BE-1EF3-4D65-B49F-E39747CEF9B5}"/>
              </a:ext>
            </a:extLst>
          </p:cNvPr>
          <p:cNvSpPr>
            <a:spLocks noGrp="1"/>
          </p:cNvSpPr>
          <p:nvPr>
            <p:ph type="title"/>
          </p:nvPr>
        </p:nvSpPr>
        <p:spPr>
          <a:xfrm>
            <a:off x="3959258" y="1517715"/>
            <a:ext cx="2978870" cy="659877"/>
          </a:xfrm>
        </p:spPr>
        <p:txBody>
          <a:bodyPr>
            <a:normAutofit/>
          </a:bodyPr>
          <a:lstStyle/>
          <a:p>
            <a:endParaRPr lang="en-IN" dirty="0"/>
          </a:p>
        </p:txBody>
      </p:sp>
      <p:sp>
        <p:nvSpPr>
          <p:cNvPr id="3" name="Content Placeholder 2">
            <a:extLst>
              <a:ext uri="{FF2B5EF4-FFF2-40B4-BE49-F238E27FC236}">
                <a16:creationId xmlns:a16="http://schemas.microsoft.com/office/drawing/2014/main" id="{46E279E5-C77A-4A56-8963-FBB925CE36D3}"/>
              </a:ext>
            </a:extLst>
          </p:cNvPr>
          <p:cNvSpPr>
            <a:spLocks noGrp="1"/>
          </p:cNvSpPr>
          <p:nvPr>
            <p:ph idx="1"/>
          </p:nvPr>
        </p:nvSpPr>
        <p:spPr>
          <a:xfrm>
            <a:off x="1451579" y="4114803"/>
            <a:ext cx="9603275" cy="1710910"/>
          </a:xfrm>
        </p:spPr>
        <p:txBody>
          <a:bodyPr>
            <a:normAutofit/>
          </a:bodyPr>
          <a:lstStyle/>
          <a:p>
            <a:r>
              <a:rPr lang="en-IN" sz="2000" dirty="0">
                <a:solidFill>
                  <a:schemeClr val="accent3">
                    <a:lumMod val="50000"/>
                  </a:schemeClr>
                </a:solidFill>
                <a:latin typeface="Bookman Old Style" pitchFamily="18" charset="0"/>
              </a:rPr>
              <a:t>This is the Accuracy Output of the Feature Selected Dataset obtained by the use of Decision Tree C</a:t>
            </a:r>
            <a:r>
              <a:rPr lang="en-IN" dirty="0">
                <a:solidFill>
                  <a:schemeClr val="accent3">
                    <a:lumMod val="50000"/>
                  </a:schemeClr>
                </a:solidFill>
                <a:latin typeface="Bookman Old Style" pitchFamily="18" charset="0"/>
              </a:rPr>
              <a:t>lassifier</a:t>
            </a:r>
            <a:r>
              <a:rPr lang="en-IN" sz="2000" dirty="0">
                <a:solidFill>
                  <a:schemeClr val="accent3">
                    <a:lumMod val="50000"/>
                  </a:schemeClr>
                </a:solidFill>
                <a:latin typeface="Bookman Old Style" pitchFamily="18" charset="0"/>
              </a:rPr>
              <a:t> </a:t>
            </a:r>
            <a:r>
              <a:rPr lang="en-IN" dirty="0">
                <a:solidFill>
                  <a:schemeClr val="accent3">
                    <a:lumMod val="50000"/>
                  </a:schemeClr>
                </a:solidFill>
                <a:latin typeface="Bookman Old Style" pitchFamily="18" charset="0"/>
              </a:rPr>
              <a:t>c</a:t>
            </a:r>
            <a:r>
              <a:rPr lang="en-IN" sz="2000" dirty="0">
                <a:solidFill>
                  <a:schemeClr val="accent3">
                    <a:lumMod val="50000"/>
                  </a:schemeClr>
                </a:solidFill>
                <a:latin typeface="Bookman Old Style" pitchFamily="18" charset="0"/>
              </a:rPr>
              <a:t>lassifier of Python, where an Accuracy of 80.0% has been Calculated </a:t>
            </a:r>
            <a:endParaRPr lang="en-IN" dirty="0"/>
          </a:p>
          <a:p>
            <a:endParaRPr lang="en-IN" dirty="0"/>
          </a:p>
        </p:txBody>
      </p:sp>
      <p:pic>
        <p:nvPicPr>
          <p:cNvPr id="5" name="Picture 4">
            <a:extLst>
              <a:ext uri="{FF2B5EF4-FFF2-40B4-BE49-F238E27FC236}">
                <a16:creationId xmlns:a16="http://schemas.microsoft.com/office/drawing/2014/main" id="{4370C9EA-CA29-48FD-B6DD-F6AA56BBB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104" y="1032288"/>
            <a:ext cx="3481973" cy="171091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54767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AF4F-3407-4AF7-A092-B2188FD8B242}"/>
              </a:ext>
            </a:extLst>
          </p:cNvPr>
          <p:cNvSpPr>
            <a:spLocks noGrp="1"/>
          </p:cNvSpPr>
          <p:nvPr>
            <p:ph type="title"/>
          </p:nvPr>
        </p:nvSpPr>
        <p:spPr>
          <a:xfrm>
            <a:off x="4619134" y="1395167"/>
            <a:ext cx="2724346" cy="923827"/>
          </a:xfrm>
        </p:spPr>
        <p:txBody>
          <a:bodyPr>
            <a:normAutofit/>
          </a:bodyPr>
          <a:lstStyle/>
          <a:p>
            <a:endParaRPr lang="en-IN" dirty="0"/>
          </a:p>
        </p:txBody>
      </p:sp>
      <p:sp>
        <p:nvSpPr>
          <p:cNvPr id="3" name="Content Placeholder 2">
            <a:extLst>
              <a:ext uri="{FF2B5EF4-FFF2-40B4-BE49-F238E27FC236}">
                <a16:creationId xmlns:a16="http://schemas.microsoft.com/office/drawing/2014/main" id="{2E9CE72B-45CE-492C-ACD2-B56CBB4912B5}"/>
              </a:ext>
            </a:extLst>
          </p:cNvPr>
          <p:cNvSpPr>
            <a:spLocks noGrp="1"/>
          </p:cNvSpPr>
          <p:nvPr>
            <p:ph idx="1"/>
          </p:nvPr>
        </p:nvSpPr>
        <p:spPr>
          <a:xfrm>
            <a:off x="1451579" y="4355185"/>
            <a:ext cx="9603275" cy="1698296"/>
          </a:xfrm>
        </p:spPr>
        <p:txBody>
          <a:bodyPr>
            <a:normAutofit/>
          </a:bodyPr>
          <a:lstStyle/>
          <a:p>
            <a:r>
              <a:rPr lang="en-IN" sz="2000" dirty="0">
                <a:solidFill>
                  <a:schemeClr val="accent3">
                    <a:lumMod val="50000"/>
                  </a:schemeClr>
                </a:solidFill>
                <a:latin typeface="Bookman Old Style" pitchFamily="18" charset="0"/>
              </a:rPr>
              <a:t>The task of Accuracy Calculation of the Feature Selected Dataset has been performed, by the using </a:t>
            </a:r>
            <a:r>
              <a:rPr lang="en-IN" dirty="0">
                <a:solidFill>
                  <a:schemeClr val="accent3">
                    <a:lumMod val="50000"/>
                  </a:schemeClr>
                </a:solidFill>
                <a:latin typeface="Bookman Old Style" pitchFamily="18" charset="0"/>
              </a:rPr>
              <a:t>KNN classifier </a:t>
            </a:r>
            <a:r>
              <a:rPr lang="en-IN" sz="2000" dirty="0">
                <a:solidFill>
                  <a:schemeClr val="accent3">
                    <a:lumMod val="50000"/>
                  </a:schemeClr>
                </a:solidFill>
                <a:latin typeface="Bookman Old Style" pitchFamily="18" charset="0"/>
              </a:rPr>
              <a:t>of Python. </a:t>
            </a:r>
            <a:br>
              <a:rPr lang="en-IN" sz="2000" dirty="0">
                <a:solidFill>
                  <a:schemeClr val="accent3">
                    <a:lumMod val="50000"/>
                  </a:schemeClr>
                </a:solidFill>
                <a:latin typeface="Bookman Old Style" pitchFamily="18" charset="0"/>
              </a:rPr>
            </a:br>
            <a:r>
              <a:rPr lang="en-IN" sz="2000" dirty="0">
                <a:solidFill>
                  <a:schemeClr val="accent3">
                    <a:lumMod val="50000"/>
                  </a:schemeClr>
                </a:solidFill>
                <a:latin typeface="Bookman Old Style" pitchFamily="18" charset="0"/>
              </a:rPr>
              <a:t>This dataset has only the set of selected features which were chosen before, based on their respective Correlation Coefficient Values.</a:t>
            </a:r>
            <a:endParaRPr lang="en-IN" dirty="0"/>
          </a:p>
        </p:txBody>
      </p:sp>
      <p:pic>
        <p:nvPicPr>
          <p:cNvPr id="5" name="Picture 4">
            <a:extLst>
              <a:ext uri="{FF2B5EF4-FFF2-40B4-BE49-F238E27FC236}">
                <a16:creationId xmlns:a16="http://schemas.microsoft.com/office/drawing/2014/main" id="{B7D506BF-6DFB-4C52-934A-0EE6B87DB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725" y="0"/>
            <a:ext cx="5693788" cy="435518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45681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2DBD-15E7-4351-BEBE-1F81B230800D}"/>
              </a:ext>
            </a:extLst>
          </p:cNvPr>
          <p:cNvSpPr>
            <a:spLocks noGrp="1"/>
          </p:cNvSpPr>
          <p:nvPr>
            <p:ph type="title"/>
          </p:nvPr>
        </p:nvSpPr>
        <p:spPr>
          <a:xfrm>
            <a:off x="4996206" y="1555423"/>
            <a:ext cx="1951349" cy="801278"/>
          </a:xfrm>
        </p:spPr>
        <p:txBody>
          <a:bodyPr>
            <a:normAutofit/>
          </a:bodyPr>
          <a:lstStyle/>
          <a:p>
            <a:endParaRPr lang="en-IN" dirty="0"/>
          </a:p>
        </p:txBody>
      </p:sp>
      <p:sp>
        <p:nvSpPr>
          <p:cNvPr id="3" name="Content Placeholder 2">
            <a:extLst>
              <a:ext uri="{FF2B5EF4-FFF2-40B4-BE49-F238E27FC236}">
                <a16:creationId xmlns:a16="http://schemas.microsoft.com/office/drawing/2014/main" id="{DFA1BEB1-EB06-460B-9A7F-FB961EF1CFAD}"/>
              </a:ext>
            </a:extLst>
          </p:cNvPr>
          <p:cNvSpPr>
            <a:spLocks noGrp="1"/>
          </p:cNvSpPr>
          <p:nvPr>
            <p:ph idx="1"/>
          </p:nvPr>
        </p:nvSpPr>
        <p:spPr>
          <a:xfrm>
            <a:off x="1451579" y="4317476"/>
            <a:ext cx="9603275" cy="1148869"/>
          </a:xfrm>
        </p:spPr>
        <p:txBody>
          <a:bodyPr>
            <a:normAutofit lnSpcReduction="10000"/>
          </a:bodyPr>
          <a:lstStyle/>
          <a:p>
            <a:r>
              <a:rPr lang="en-IN" sz="2000" dirty="0">
                <a:solidFill>
                  <a:schemeClr val="accent3">
                    <a:lumMod val="50000"/>
                  </a:schemeClr>
                </a:solidFill>
                <a:latin typeface="Bookman Old Style" pitchFamily="18" charset="0"/>
              </a:rPr>
              <a:t>This is the Accuracy Output of the Feature Selected Dataset obtained by the use of KNN </a:t>
            </a:r>
            <a:r>
              <a:rPr lang="en-IN" dirty="0">
                <a:solidFill>
                  <a:schemeClr val="accent3">
                    <a:lumMod val="50000"/>
                  </a:schemeClr>
                </a:solidFill>
                <a:latin typeface="Bookman Old Style" pitchFamily="18" charset="0"/>
              </a:rPr>
              <a:t>c</a:t>
            </a:r>
            <a:r>
              <a:rPr lang="en-IN" sz="2000" dirty="0">
                <a:solidFill>
                  <a:schemeClr val="accent3">
                    <a:lumMod val="50000"/>
                  </a:schemeClr>
                </a:solidFill>
                <a:latin typeface="Bookman Old Style" pitchFamily="18" charset="0"/>
              </a:rPr>
              <a:t>lassifier of Python, where an Accuracy of 80.0% has been Calculated </a:t>
            </a:r>
            <a:endParaRPr lang="en-IN" dirty="0"/>
          </a:p>
        </p:txBody>
      </p:sp>
      <p:pic>
        <p:nvPicPr>
          <p:cNvPr id="5" name="Picture 4">
            <a:extLst>
              <a:ext uri="{FF2B5EF4-FFF2-40B4-BE49-F238E27FC236}">
                <a16:creationId xmlns:a16="http://schemas.microsoft.com/office/drawing/2014/main" id="{3667A25C-AAEB-4F3C-9BCD-8D8FB810C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781" y="1260781"/>
            <a:ext cx="3167407" cy="17249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9274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2078182"/>
            <a:ext cx="8915400" cy="3777622"/>
          </a:xfrm>
        </p:spPr>
        <p:txBody>
          <a:bodyPr>
            <a:normAutofit/>
          </a:bodyPr>
          <a:lstStyle/>
          <a:p>
            <a:r>
              <a:rPr lang="en-US" sz="2000" dirty="0"/>
              <a:t>The Method of Feature Selection is applied in the real world scenarios to get much Accurate output of the data.</a:t>
            </a:r>
          </a:p>
          <a:p>
            <a:endParaRPr lang="en-US" sz="2000" dirty="0"/>
          </a:p>
          <a:p>
            <a:r>
              <a:rPr lang="en-US" sz="2000" dirty="0"/>
              <a:t>This makes the handling of large data very much easier and accessible .</a:t>
            </a:r>
          </a:p>
          <a:p>
            <a:endParaRPr lang="en-US" sz="2000" dirty="0"/>
          </a:p>
          <a:p>
            <a:r>
              <a:rPr lang="en-US" sz="2000" dirty="0"/>
              <a:t>It would help us to gather the required set of data from a large bulk.</a:t>
            </a:r>
          </a:p>
          <a:p>
            <a:endParaRPr lang="en-US" sz="2000" dirty="0"/>
          </a:p>
          <a:p>
            <a:endParaRPr lang="en-US" sz="2000" dirty="0"/>
          </a:p>
          <a:p>
            <a:endParaRPr lang="en-US" sz="2000" dirty="0"/>
          </a:p>
        </p:txBody>
      </p:sp>
    </p:spTree>
  </p:cSld>
  <p:clrMapOvr>
    <a:masterClrMapping/>
  </p:clrMapOvr>
  <p:transition spd="med">
    <p:whee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1862519" y="3940404"/>
            <a:ext cx="8911687" cy="2799393"/>
          </a:xfrm>
          <a:ln>
            <a:solidFill>
              <a:srgbClr val="002060"/>
            </a:solidFill>
          </a:ln>
        </p:spPr>
        <p:style>
          <a:lnRef idx="0">
            <a:scrgbClr r="0" g="0" b="0"/>
          </a:lnRef>
          <a:fillRef idx="1003">
            <a:schemeClr val="lt2"/>
          </a:fillRef>
          <a:effectRef idx="0">
            <a:scrgbClr r="0" g="0" b="0"/>
          </a:effectRef>
          <a:fontRef idx="major"/>
        </p:style>
        <p:txBody>
          <a:bodyPr>
            <a:noAutofit/>
          </a:bodyPr>
          <a:lstStyle/>
          <a:p>
            <a:pPr>
              <a:lnSpc>
                <a:spcPct val="150000"/>
              </a:lnSpc>
            </a:pPr>
            <a:r>
              <a:rPr lang="en-IN" sz="2000" dirty="0">
                <a:solidFill>
                  <a:schemeClr val="accent3">
                    <a:lumMod val="50000"/>
                  </a:schemeClr>
                </a:solidFill>
                <a:latin typeface="Bookman Old Style" pitchFamily="18" charset="0"/>
              </a:rPr>
              <a:t>The task of Accuracy Calculation of the Feature Selected Dataset has been performed, by the USING SVM CLASSIFIER of Python. </a:t>
            </a:r>
            <a:br>
              <a:rPr lang="en-IN" sz="2000" dirty="0">
                <a:solidFill>
                  <a:schemeClr val="accent3">
                    <a:lumMod val="50000"/>
                  </a:schemeClr>
                </a:solidFill>
                <a:latin typeface="Bookman Old Style" pitchFamily="18" charset="0"/>
              </a:rPr>
            </a:br>
            <a:r>
              <a:rPr lang="en-IN" sz="2000" dirty="0">
                <a:solidFill>
                  <a:schemeClr val="accent3">
                    <a:lumMod val="50000"/>
                  </a:schemeClr>
                </a:solidFill>
                <a:latin typeface="Bookman Old Style" pitchFamily="18" charset="0"/>
              </a:rPr>
              <a:t>This dataset has only the set of selected features which were chosen before, based on their respective Correlation Coefficient Values.</a:t>
            </a:r>
          </a:p>
        </p:txBody>
      </p:sp>
      <p:pic>
        <p:nvPicPr>
          <p:cNvPr id="6" name="Picture 5">
            <a:extLst>
              <a:ext uri="{FF2B5EF4-FFF2-40B4-BE49-F238E27FC236}">
                <a16:creationId xmlns:a16="http://schemas.microsoft.com/office/drawing/2014/main" id="{492FBF9A-1A2F-4358-822F-4582FDDDF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294" y="118204"/>
            <a:ext cx="4157221" cy="36807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2031827" y="3232088"/>
            <a:ext cx="8911687" cy="2018924"/>
          </a:xfrm>
          <a:ln>
            <a:solidFill>
              <a:srgbClr val="002060"/>
            </a:solidFill>
          </a:ln>
        </p:spPr>
        <p:style>
          <a:lnRef idx="0">
            <a:scrgbClr r="0" g="0" b="0"/>
          </a:lnRef>
          <a:fillRef idx="1003">
            <a:schemeClr val="lt2"/>
          </a:fillRef>
          <a:effectRef idx="0">
            <a:scrgbClr r="0" g="0" b="0"/>
          </a:effectRef>
          <a:fontRef idx="major"/>
        </p:style>
        <p:txBody>
          <a:bodyPr>
            <a:noAutofit/>
          </a:bodyPr>
          <a:lstStyle/>
          <a:p>
            <a:pPr>
              <a:lnSpc>
                <a:spcPct val="150000"/>
              </a:lnSpc>
            </a:pPr>
            <a:r>
              <a:rPr lang="en-IN" sz="2000" dirty="0">
                <a:solidFill>
                  <a:schemeClr val="accent3">
                    <a:lumMod val="50000"/>
                  </a:schemeClr>
                </a:solidFill>
                <a:latin typeface="Bookman Old Style" pitchFamily="18" charset="0"/>
              </a:rPr>
              <a:t>This is the Accuracy Output of the Feature Selected Dataset obtained by the use of SVM function of Python, where an Accuracy of 100.0% has been Calculated </a:t>
            </a:r>
          </a:p>
        </p:txBody>
      </p:sp>
      <p:pic>
        <p:nvPicPr>
          <p:cNvPr id="4" name="Picture 3">
            <a:extLst>
              <a:ext uri="{FF2B5EF4-FFF2-40B4-BE49-F238E27FC236}">
                <a16:creationId xmlns:a16="http://schemas.microsoft.com/office/drawing/2014/main" id="{12F4EBFF-2BC4-4B7D-9A06-0B3F377BB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173" y="1130822"/>
            <a:ext cx="2752627" cy="142894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CFB0FA-77AE-4A02-851C-F0C142C52D0D}"/>
              </a:ext>
            </a:extLst>
          </p:cNvPr>
          <p:cNvSpPr txBox="1">
            <a:spLocks/>
          </p:cNvSpPr>
          <p:nvPr/>
        </p:nvSpPr>
        <p:spPr>
          <a:xfrm>
            <a:off x="2442290" y="2040430"/>
            <a:ext cx="8915399" cy="2262781"/>
          </a:xfrm>
          <a:prstGeom prst="rect">
            <a:avLst/>
          </a:prstGeom>
          <a:effectLst>
            <a:glow rad="228600">
              <a:schemeClr val="accent2">
                <a:satMod val="175000"/>
                <a:alpha val="40000"/>
              </a:schemeClr>
            </a:glow>
            <a:softEdge rad="12700"/>
          </a:effectLst>
        </p:spPr>
        <p:style>
          <a:lnRef idx="1">
            <a:schemeClr val="accent3"/>
          </a:lnRef>
          <a:fillRef idx="1002">
            <a:schemeClr val="lt2"/>
          </a:fillRef>
          <a:effectRef idx="1">
            <a:schemeClr val="accent3"/>
          </a:effectRef>
          <a:fontRef idx="minor">
            <a:schemeClr val="dk1"/>
          </a:fontRef>
        </p:style>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8800" b="1" i="1" u="none" strike="noStrike" kern="1200" cap="none" spc="0" normalizeH="0" baseline="0" noProof="0"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rPr>
              <a:t>Result</a:t>
            </a:r>
          </a:p>
        </p:txBody>
      </p:sp>
    </p:spTree>
    <p:extLst>
      <p:ext uri="{BB962C8B-B14F-4D97-AF65-F5344CB8AC3E}">
        <p14:creationId xmlns:p14="http://schemas.microsoft.com/office/powerpoint/2010/main" val="849343262"/>
      </p:ext>
    </p:extLst>
  </p:cSld>
  <p:clrMapOvr>
    <a:masterClrMapping/>
  </p:clrMapOvr>
  <p:transition spd="med">
    <p:wedg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369-09A2-4BEB-8AE1-C8E5C0F093B1}"/>
              </a:ext>
            </a:extLst>
          </p:cNvPr>
          <p:cNvSpPr>
            <a:spLocks noGrp="1"/>
          </p:cNvSpPr>
          <p:nvPr>
            <p:ph type="title"/>
          </p:nvPr>
        </p:nvSpPr>
        <p:spPr>
          <a:xfrm>
            <a:off x="1065229" y="3094942"/>
            <a:ext cx="9878285" cy="3395412"/>
          </a:xfrm>
          <a:ln>
            <a:solidFill>
              <a:srgbClr val="002060"/>
            </a:solidFill>
          </a:ln>
        </p:spPr>
        <p:style>
          <a:lnRef idx="0">
            <a:scrgbClr r="0" g="0" b="0"/>
          </a:lnRef>
          <a:fillRef idx="1003">
            <a:schemeClr val="lt2"/>
          </a:fillRef>
          <a:effectRef idx="0">
            <a:scrgbClr r="0" g="0" b="0"/>
          </a:effectRef>
          <a:fontRef idx="major"/>
        </p:style>
        <p:txBody>
          <a:bodyPr>
            <a:noAutofit/>
          </a:bodyPr>
          <a:lstStyle/>
          <a:p>
            <a:pPr>
              <a:lnSpc>
                <a:spcPct val="150000"/>
              </a:lnSpc>
            </a:pPr>
            <a:r>
              <a:rPr lang="en-IN" sz="1800" dirty="0">
                <a:solidFill>
                  <a:schemeClr val="accent3">
                    <a:lumMod val="50000"/>
                  </a:schemeClr>
                </a:solidFill>
                <a:latin typeface="Bookman Old Style" pitchFamily="18" charset="0"/>
              </a:rPr>
              <a:t>This Shows the set of Accuracy Values before and after performing Feature Selection. There is a drastic change in the value of Accuracy after performing feature selection as 80.0%,80.0%,100.0% as compared to the Accuracy values before shown as 60.0%, 20.0% and 40.0% .</a:t>
            </a:r>
            <a:br>
              <a:rPr lang="en-IN" sz="1800" dirty="0">
                <a:solidFill>
                  <a:schemeClr val="accent3">
                    <a:lumMod val="50000"/>
                  </a:schemeClr>
                </a:solidFill>
                <a:latin typeface="Bookman Old Style" pitchFamily="18" charset="0"/>
              </a:rPr>
            </a:br>
            <a:r>
              <a:rPr lang="en-IN" sz="1800" dirty="0">
                <a:solidFill>
                  <a:schemeClr val="accent3">
                    <a:lumMod val="50000"/>
                  </a:schemeClr>
                </a:solidFill>
                <a:latin typeface="Bookman Old Style" pitchFamily="18" charset="0"/>
              </a:rPr>
              <a:t>Therefore this states that the Method of Feature Selection would improve the Accuracy Value by the selection of necessary features for that particular required outcome.</a:t>
            </a:r>
          </a:p>
        </p:txBody>
      </p:sp>
      <p:pic>
        <p:nvPicPr>
          <p:cNvPr id="8" name="Picture 7">
            <a:extLst>
              <a:ext uri="{FF2B5EF4-FFF2-40B4-BE49-F238E27FC236}">
                <a16:creationId xmlns:a16="http://schemas.microsoft.com/office/drawing/2014/main" id="{EA591508-F303-49EF-926F-6D8B32429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375" y="1626290"/>
            <a:ext cx="2690256" cy="1125389"/>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E98117D6-E21A-46D7-80E4-67CD7C95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172" y="367646"/>
            <a:ext cx="2474507" cy="992134"/>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6595041D-195C-4CB8-8D24-B9C777980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439" y="367646"/>
            <a:ext cx="2311642" cy="992134"/>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ECE6B2BA-BA98-48FF-A7E2-CA052F53C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0260" y="1703043"/>
            <a:ext cx="2690256" cy="1048637"/>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550FD095-5333-401C-B7C1-05C7F3AD9B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6928" y="311143"/>
            <a:ext cx="2459836" cy="1048638"/>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E6CBF600-9E76-4535-B8AE-4E6B3E9255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954" y="367646"/>
            <a:ext cx="2305372" cy="10151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829608"/>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308" y="910438"/>
            <a:ext cx="7733330" cy="909126"/>
          </a:xfrm>
        </p:spPr>
        <p:style>
          <a:lnRef idx="1">
            <a:schemeClr val="accent3"/>
          </a:lnRef>
          <a:fillRef idx="2">
            <a:schemeClr val="accent3"/>
          </a:fillRef>
          <a:effectRef idx="1">
            <a:schemeClr val="accent3"/>
          </a:effectRef>
          <a:fontRef idx="minor">
            <a:schemeClr val="dk1"/>
          </a:fontRef>
        </p:style>
        <p:txBody>
          <a:bodyPr anchor="t">
            <a:normAutofit fontScale="90000"/>
          </a:bodyPr>
          <a:lstStyle/>
          <a:p>
            <a:r>
              <a:rPr lang="en-US" sz="6000" dirty="0">
                <a:latin typeface="Stencil" pitchFamily="82" charset="0"/>
              </a:rPr>
              <a:t>R</a:t>
            </a:r>
            <a:r>
              <a:rPr lang="en-US" sz="4400" dirty="0">
                <a:latin typeface="Stencil" pitchFamily="82" charset="0"/>
              </a:rPr>
              <a:t>eference</a:t>
            </a:r>
            <a:br>
              <a:rPr lang="en-US" dirty="0">
                <a:latin typeface="Stencil" pitchFamily="82" charset="0"/>
              </a:rPr>
            </a:br>
            <a:endParaRPr lang="en-US" dirty="0">
              <a:latin typeface="Stencil" pitchFamily="82" charset="0"/>
            </a:endParaRPr>
          </a:p>
        </p:txBody>
      </p:sp>
      <p:sp>
        <p:nvSpPr>
          <p:cNvPr id="3" name="Content Placeholder 2"/>
          <p:cNvSpPr>
            <a:spLocks noGrp="1"/>
          </p:cNvSpPr>
          <p:nvPr>
            <p:ph idx="1"/>
          </p:nvPr>
        </p:nvSpPr>
        <p:spPr>
          <a:xfrm>
            <a:off x="2642374" y="2471587"/>
            <a:ext cx="8915400" cy="3777622"/>
          </a:xfrm>
        </p:spPr>
        <p:txBody>
          <a:bodyPr>
            <a:normAutofit/>
          </a:bodyPr>
          <a:lstStyle/>
          <a:p>
            <a:r>
              <a:rPr lang="en-US" sz="2000" dirty="0"/>
              <a:t>Kaggle ( Dataset ) - </a:t>
            </a:r>
            <a:r>
              <a:rPr lang="en-US" sz="2000" dirty="0">
                <a:solidFill>
                  <a:srgbClr val="00B0F0"/>
                </a:solidFill>
                <a:hlinkClick r:id="rId2"/>
              </a:rPr>
              <a:t>https://www.kaggle.com/uciml/pima-indians-diabetes-database</a:t>
            </a:r>
            <a:endParaRPr lang="en-US" sz="2000" dirty="0">
              <a:solidFill>
                <a:srgbClr val="00B0F0"/>
              </a:solidFill>
            </a:endParaRPr>
          </a:p>
          <a:p>
            <a:r>
              <a:rPr lang="en-US" sz="2000" dirty="0">
                <a:solidFill>
                  <a:schemeClr val="tx1"/>
                </a:solidFill>
              </a:rPr>
              <a:t>Udemy ( Python Programming ) - </a:t>
            </a:r>
            <a:r>
              <a:rPr lang="en-US" sz="2000" dirty="0">
                <a:solidFill>
                  <a:srgbClr val="00B0F0"/>
                </a:solidFill>
                <a:hlinkClick r:id="rId3"/>
              </a:rPr>
              <a:t>https://www.udemy.com/course/learn-machine-learning-from-scratch-in-python/</a:t>
            </a:r>
            <a:endParaRPr lang="en-US" sz="2000" dirty="0">
              <a:solidFill>
                <a:srgbClr val="00B0F0"/>
              </a:solidFill>
            </a:endParaRPr>
          </a:p>
          <a:p>
            <a:r>
              <a:rPr lang="en-US" sz="2000" dirty="0">
                <a:solidFill>
                  <a:schemeClr val="tx1"/>
                </a:solidFill>
              </a:rPr>
              <a:t>Correlation Coefficient Calculation -</a:t>
            </a:r>
            <a:r>
              <a:rPr lang="en-US" sz="2000" dirty="0">
                <a:solidFill>
                  <a:srgbClr val="00B0F0"/>
                </a:solidFill>
              </a:rPr>
              <a:t>  </a:t>
            </a:r>
            <a:r>
              <a:rPr lang="en-US" sz="2000" dirty="0">
                <a:solidFill>
                  <a:srgbClr val="00B0F0"/>
                </a:solidFill>
                <a:hlinkClick r:id="rId4"/>
              </a:rPr>
              <a:t>https://www.excel-easy.com/examples/correlation.html</a:t>
            </a:r>
            <a:endParaRPr lang="en-US" sz="2000" dirty="0">
              <a:solidFill>
                <a:srgbClr val="00B0F0"/>
              </a:solidFill>
            </a:endParaRPr>
          </a:p>
          <a:p>
            <a:endParaRPr lang="en-US" sz="2000" dirty="0">
              <a:solidFill>
                <a:srgbClr val="00B0F0"/>
              </a:solidFill>
            </a:endParaRPr>
          </a:p>
        </p:txBody>
      </p:sp>
    </p:spTree>
  </p:cSld>
  <p:clrMapOvr>
    <a:masterClrMapping/>
  </p:clrMapOvr>
  <p:transition spd="med">
    <p:split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e\Desktop\SRET\Project\Thank_You_Template_1_Ppt_PowerPoint_Presentation_File_Layout_Slide_1-.jpg"/>
          <p:cNvPicPr>
            <a:picLocks noChangeAspect="1" noChangeArrowheads="1"/>
          </p:cNvPicPr>
          <p:nvPr/>
        </p:nvPicPr>
        <p:blipFill>
          <a:blip r:embed="rId3" cstate="print"/>
          <a:srcRect/>
          <a:stretch>
            <a:fillRect/>
          </a:stretch>
        </p:blipFill>
        <p:spPr bwMode="auto">
          <a:xfrm>
            <a:off x="2817628" y="127592"/>
            <a:ext cx="9229060" cy="6585932"/>
          </a:xfrm>
          <a:prstGeom prst="rect">
            <a:avLst/>
          </a:prstGeom>
          <a:ln w="38100" cap="sq">
            <a:solidFill>
              <a:srgbClr val="000000"/>
            </a:solidFill>
            <a:prstDash val="solid"/>
            <a:miter lim="800000"/>
          </a:ln>
          <a:effectLst>
            <a:glow rad="228600">
              <a:schemeClr val="accent2">
                <a:satMod val="175000"/>
                <a:alpha val="40000"/>
              </a:schemeClr>
            </a:glow>
            <a:outerShdw blurRad="50800" dist="38100" dir="2700000" algn="tl" rotWithShape="0">
              <a:srgbClr val="000000">
                <a:alpha val="43000"/>
              </a:srgbClr>
            </a:outerShdw>
          </a:effectLst>
        </p:spPr>
      </p:pic>
    </p:spTree>
  </p:cSld>
  <p:clrMapOvr>
    <a:masterClrMapping/>
  </p:clrMapOvr>
  <p:transition spd="med">
    <p:checker/>
    <p:sndAc>
      <p:stSnd>
        <p:snd r:embed="rId2" name="applause.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308" y="910438"/>
            <a:ext cx="7733330" cy="909126"/>
          </a:xfrm>
        </p:spPr>
        <p:style>
          <a:lnRef idx="1">
            <a:schemeClr val="accent3"/>
          </a:lnRef>
          <a:fillRef idx="2">
            <a:schemeClr val="accent3"/>
          </a:fillRef>
          <a:effectRef idx="1">
            <a:schemeClr val="accent3"/>
          </a:effectRef>
          <a:fontRef idx="minor">
            <a:schemeClr val="dk1"/>
          </a:fontRef>
        </p:style>
        <p:txBody>
          <a:bodyPr anchor="t">
            <a:normAutofit fontScale="90000"/>
          </a:bodyPr>
          <a:lstStyle/>
          <a:p>
            <a:r>
              <a:rPr lang="en-US" sz="4400" dirty="0">
                <a:latin typeface="Stencil" pitchFamily="82" charset="0"/>
              </a:rPr>
              <a:t>P</a:t>
            </a:r>
            <a:r>
              <a:rPr lang="en-US" sz="4000" dirty="0">
                <a:latin typeface="Stencil" pitchFamily="82" charset="0"/>
              </a:rPr>
              <a:t>roblem</a:t>
            </a:r>
            <a:r>
              <a:rPr lang="en-US" sz="4400" dirty="0">
                <a:latin typeface="Stencil" pitchFamily="82" charset="0"/>
              </a:rPr>
              <a:t> S</a:t>
            </a:r>
            <a:r>
              <a:rPr lang="en-US" sz="4000" dirty="0">
                <a:latin typeface="Stencil" pitchFamily="82" charset="0"/>
              </a:rPr>
              <a:t>tatement</a:t>
            </a:r>
            <a:br>
              <a:rPr lang="en-US" dirty="0">
                <a:latin typeface="Stencil" pitchFamily="82" charset="0"/>
              </a:rPr>
            </a:br>
            <a:endParaRPr lang="en-US" dirty="0">
              <a:latin typeface="Stencil" pitchFamily="82" charset="0"/>
            </a:endParaRPr>
          </a:p>
        </p:txBody>
      </p:sp>
      <p:sp>
        <p:nvSpPr>
          <p:cNvPr id="3" name="Content Placeholder 2"/>
          <p:cNvSpPr>
            <a:spLocks noGrp="1"/>
          </p:cNvSpPr>
          <p:nvPr>
            <p:ph idx="1"/>
          </p:nvPr>
        </p:nvSpPr>
        <p:spPr>
          <a:xfrm>
            <a:off x="2642374" y="2471587"/>
            <a:ext cx="8915400" cy="3777622"/>
          </a:xfrm>
        </p:spPr>
        <p:txBody>
          <a:bodyPr>
            <a:normAutofit/>
          </a:bodyPr>
          <a:lstStyle/>
          <a:p>
            <a:r>
              <a:rPr lang="en-US" sz="2000" dirty="0"/>
              <a:t>Perform the task of Feature Selection on a dataset, and show the improvement  in the Accuracy of the Outcome.</a:t>
            </a:r>
          </a:p>
          <a:p>
            <a:endParaRPr lang="en-US" sz="2000" dirty="0"/>
          </a:p>
          <a:p>
            <a:pPr>
              <a:buNone/>
            </a:pPr>
            <a:endParaRPr lang="en-US" sz="2000" dirty="0"/>
          </a:p>
        </p:txBody>
      </p:sp>
    </p:spTree>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308" y="910438"/>
            <a:ext cx="7733330" cy="909126"/>
          </a:xfrm>
        </p:spPr>
        <p:style>
          <a:lnRef idx="1">
            <a:schemeClr val="accent3"/>
          </a:lnRef>
          <a:fillRef idx="2">
            <a:schemeClr val="accent3"/>
          </a:fillRef>
          <a:effectRef idx="1">
            <a:schemeClr val="accent3"/>
          </a:effectRef>
          <a:fontRef idx="minor">
            <a:schemeClr val="dk1"/>
          </a:fontRef>
        </p:style>
        <p:txBody>
          <a:bodyPr anchor="t">
            <a:normAutofit fontScale="90000"/>
          </a:bodyPr>
          <a:lstStyle/>
          <a:p>
            <a:r>
              <a:rPr lang="en-US" sz="7300" dirty="0">
                <a:latin typeface="Stencil" pitchFamily="82" charset="0"/>
              </a:rPr>
              <a:t> A</a:t>
            </a:r>
            <a:r>
              <a:rPr lang="en-US" sz="4400" dirty="0">
                <a:latin typeface="Stencil" pitchFamily="82" charset="0"/>
              </a:rPr>
              <a:t>IM</a:t>
            </a:r>
            <a:br>
              <a:rPr lang="en-US" dirty="0">
                <a:latin typeface="Stencil" pitchFamily="82" charset="0"/>
              </a:rPr>
            </a:br>
            <a:endParaRPr lang="en-US" dirty="0">
              <a:latin typeface="Stencil" pitchFamily="82" charset="0"/>
            </a:endParaRPr>
          </a:p>
        </p:txBody>
      </p:sp>
      <p:sp>
        <p:nvSpPr>
          <p:cNvPr id="5" name="Content Placeholder 4"/>
          <p:cNvSpPr>
            <a:spLocks noGrp="1"/>
          </p:cNvSpPr>
          <p:nvPr>
            <p:ph idx="1"/>
          </p:nvPr>
        </p:nvSpPr>
        <p:spPr>
          <a:xfrm>
            <a:off x="2634481" y="4816443"/>
            <a:ext cx="8915400" cy="1638677"/>
          </a:xfrm>
        </p:spPr>
        <p:txBody>
          <a:bodyPr/>
          <a:lstStyle/>
          <a:p>
            <a:r>
              <a:rPr lang="en-US" dirty="0"/>
              <a:t>Feature Selection would be performed by selecting the required features, based on their respective Correlation Coefficient Value.</a:t>
            </a:r>
          </a:p>
        </p:txBody>
      </p:sp>
      <p:sp>
        <p:nvSpPr>
          <p:cNvPr id="4" name="Title 1"/>
          <p:cNvSpPr txBox="1">
            <a:spLocks/>
          </p:cNvSpPr>
          <p:nvPr/>
        </p:nvSpPr>
        <p:spPr>
          <a:xfrm>
            <a:off x="2849852" y="3462005"/>
            <a:ext cx="7733330" cy="90912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37500" lnSpcReduction="2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7300" dirty="0">
                <a:latin typeface="Stencil" pitchFamily="82" charset="0"/>
              </a:rPr>
              <a:t> </a:t>
            </a:r>
            <a:r>
              <a:rPr lang="en-US" sz="12800" dirty="0">
                <a:latin typeface="Stencil" pitchFamily="82" charset="0"/>
              </a:rPr>
              <a:t>O</a:t>
            </a:r>
            <a:r>
              <a:rPr lang="en-US" sz="11700" dirty="0">
                <a:latin typeface="Stencil" pitchFamily="82" charset="0"/>
              </a:rPr>
              <a:t>bjective</a:t>
            </a:r>
            <a:br>
              <a:rPr kumimoji="0" lang="en-US" sz="3600" b="0" i="0" u="none" strike="noStrike" kern="1200" cap="none" spc="0" normalizeH="0" baseline="0" noProof="0" dirty="0">
                <a:ln>
                  <a:noFill/>
                </a:ln>
                <a:solidFill>
                  <a:schemeClr val="dk1"/>
                </a:solidFill>
                <a:effectLst/>
                <a:uLnTx/>
                <a:uFillTx/>
                <a:latin typeface="Stencil" pitchFamily="82" charset="0"/>
                <a:ea typeface="+mn-ea"/>
                <a:cs typeface="+mn-cs"/>
              </a:rPr>
            </a:br>
            <a:endParaRPr kumimoji="0" lang="en-US" sz="3600" b="0" i="0" u="none" strike="noStrike" kern="1200" cap="none" spc="0" normalizeH="0" baseline="0" noProof="0" dirty="0">
              <a:ln>
                <a:noFill/>
              </a:ln>
              <a:solidFill>
                <a:schemeClr val="dk1"/>
              </a:solidFill>
              <a:effectLst/>
              <a:uLnTx/>
              <a:uFillTx/>
              <a:latin typeface="Stencil" pitchFamily="82" charset="0"/>
              <a:ea typeface="+mn-ea"/>
              <a:cs typeface="+mn-cs"/>
            </a:endParaRPr>
          </a:p>
        </p:txBody>
      </p:sp>
      <p:sp>
        <p:nvSpPr>
          <p:cNvPr id="6" name="Content Placeholder 2"/>
          <p:cNvSpPr txBox="1">
            <a:spLocks/>
          </p:cNvSpPr>
          <p:nvPr/>
        </p:nvSpPr>
        <p:spPr>
          <a:xfrm>
            <a:off x="2567946" y="2365261"/>
            <a:ext cx="8915400" cy="3777622"/>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To improve the Accuracy of the Outcome by performing the task of Feature Selection.</a:t>
            </a:r>
          </a:p>
        </p:txBody>
      </p:sp>
    </p:spTree>
  </p:cSld>
  <p:clrMapOvr>
    <a:masterClrMapping/>
  </p:clrMapOvr>
  <p:transition spd="med">
    <p:cover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308" y="910438"/>
            <a:ext cx="7733330" cy="909126"/>
          </a:xfrm>
        </p:spPr>
        <p:style>
          <a:lnRef idx="1">
            <a:schemeClr val="accent3"/>
          </a:lnRef>
          <a:fillRef idx="2">
            <a:schemeClr val="accent3"/>
          </a:fillRef>
          <a:effectRef idx="1">
            <a:schemeClr val="accent3"/>
          </a:effectRef>
          <a:fontRef idx="minor">
            <a:schemeClr val="dk1"/>
          </a:fontRef>
        </p:style>
        <p:txBody>
          <a:bodyPr anchor="t">
            <a:normAutofit fontScale="90000"/>
          </a:bodyPr>
          <a:lstStyle/>
          <a:p>
            <a:r>
              <a:rPr lang="en-US" sz="4900" dirty="0">
                <a:latin typeface="Stencil" pitchFamily="82" charset="0"/>
              </a:rPr>
              <a:t>O</a:t>
            </a:r>
            <a:r>
              <a:rPr lang="en-US" sz="4000" dirty="0">
                <a:latin typeface="Stencil" pitchFamily="82" charset="0"/>
              </a:rPr>
              <a:t>verview of </a:t>
            </a:r>
            <a:r>
              <a:rPr lang="en-US" sz="5300" dirty="0">
                <a:latin typeface="Stencil" pitchFamily="82" charset="0"/>
              </a:rPr>
              <a:t>P</a:t>
            </a:r>
            <a:r>
              <a:rPr lang="en-US" sz="4000" dirty="0">
                <a:latin typeface="Stencil" pitchFamily="82" charset="0"/>
              </a:rPr>
              <a:t>roject</a:t>
            </a:r>
            <a:br>
              <a:rPr lang="en-US" dirty="0">
                <a:latin typeface="Stencil" pitchFamily="82" charset="0"/>
              </a:rPr>
            </a:br>
            <a:endParaRPr lang="en-US" dirty="0">
              <a:latin typeface="Stencil" pitchFamily="82" charset="0"/>
            </a:endParaRPr>
          </a:p>
        </p:txBody>
      </p:sp>
      <p:sp>
        <p:nvSpPr>
          <p:cNvPr id="3" name="Content Placeholder 2"/>
          <p:cNvSpPr>
            <a:spLocks noGrp="1"/>
          </p:cNvSpPr>
          <p:nvPr>
            <p:ph idx="1"/>
          </p:nvPr>
        </p:nvSpPr>
        <p:spPr>
          <a:xfrm>
            <a:off x="2589211" y="2078182"/>
            <a:ext cx="8915400" cy="3777622"/>
          </a:xfrm>
        </p:spPr>
        <p:txBody>
          <a:bodyPr>
            <a:normAutofit/>
          </a:bodyPr>
          <a:lstStyle/>
          <a:p>
            <a:r>
              <a:rPr lang="en-US" sz="2000" dirty="0"/>
              <a:t>We have chosen a dataset consisting of 11 features, which would influence the Outcome of the dataset.  The task of Feature Selection is implemented to reduce the number of features by selecting the ones which would have greater impact on the Outcome.  This choosing process has been done by considering the Correlation Coefficient values of the Features. The Accuracy of the Outcome would improve automatically as the task of Feature Selection is performed. We have the shown the Accuracy value of the outcome, before and after performing Feature Selection.</a:t>
            </a:r>
          </a:p>
        </p:txBody>
      </p:sp>
    </p:spTree>
  </p:cSld>
  <p:clrMapOvr>
    <a:masterClrMapping/>
  </p:clrMapOvr>
  <p:transition spd="med">
    <p:cover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308" y="910438"/>
            <a:ext cx="7733330" cy="909126"/>
          </a:xfrm>
        </p:spPr>
        <p:style>
          <a:lnRef idx="1">
            <a:schemeClr val="accent3"/>
          </a:lnRef>
          <a:fillRef idx="2">
            <a:schemeClr val="accent3"/>
          </a:fillRef>
          <a:effectRef idx="1">
            <a:schemeClr val="accent3"/>
          </a:effectRef>
          <a:fontRef idx="minor">
            <a:schemeClr val="dk1"/>
          </a:fontRef>
        </p:style>
        <p:txBody>
          <a:bodyPr anchor="t">
            <a:normAutofit fontScale="90000"/>
          </a:bodyPr>
          <a:lstStyle/>
          <a:p>
            <a:r>
              <a:rPr lang="en-US" sz="5300" dirty="0">
                <a:latin typeface="Stencil" pitchFamily="82" charset="0"/>
              </a:rPr>
              <a:t>M</a:t>
            </a:r>
            <a:r>
              <a:rPr lang="en-US" sz="4400" dirty="0">
                <a:latin typeface="Stencil" pitchFamily="82" charset="0"/>
              </a:rPr>
              <a:t>ethodology</a:t>
            </a:r>
            <a:br>
              <a:rPr lang="en-US" dirty="0">
                <a:latin typeface="Stencil" pitchFamily="82" charset="0"/>
              </a:rPr>
            </a:br>
            <a:endParaRPr lang="en-US" dirty="0">
              <a:latin typeface="Stencil" pitchFamily="82" charset="0"/>
            </a:endParaRPr>
          </a:p>
        </p:txBody>
      </p:sp>
      <p:sp>
        <p:nvSpPr>
          <p:cNvPr id="3" name="Content Placeholder 2"/>
          <p:cNvSpPr>
            <a:spLocks noGrp="1"/>
          </p:cNvSpPr>
          <p:nvPr>
            <p:ph idx="1"/>
          </p:nvPr>
        </p:nvSpPr>
        <p:spPr>
          <a:xfrm>
            <a:off x="2589211" y="2078182"/>
            <a:ext cx="8915400" cy="3777622"/>
          </a:xfrm>
        </p:spPr>
        <p:txBody>
          <a:bodyPr>
            <a:normAutofit/>
          </a:bodyPr>
          <a:lstStyle/>
          <a:p>
            <a:r>
              <a:rPr lang="en-US" sz="2000" dirty="0"/>
              <a:t>There are 2 main methods which are followed in the Project.</a:t>
            </a:r>
          </a:p>
          <a:p>
            <a:r>
              <a:rPr lang="en-US" sz="2000" dirty="0"/>
              <a:t>One is of reducing the number of Features by calculating the Correlation Coefficient values of the Features, and choosing the ones which have greater Correlation Coefficient value among them .</a:t>
            </a:r>
          </a:p>
          <a:p>
            <a:r>
              <a:rPr lang="en-US" sz="2000" dirty="0"/>
              <a:t>The Other method is of calculating and printing the Accuracy of the Outcome . This Accuracy calculation part is performed with the help of several different functions( DecisionTreeClassifier, SVM , KNN ) of Python.</a:t>
            </a:r>
          </a:p>
        </p:txBody>
      </p:sp>
    </p:spTree>
  </p:cSld>
  <p:clrMapOvr>
    <a:masterClrMapping/>
  </p:clrMapOvr>
  <p:transition spd="med">
    <p:cover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CFB0FA-77AE-4A02-851C-F0C142C52D0D}"/>
              </a:ext>
            </a:extLst>
          </p:cNvPr>
          <p:cNvSpPr txBox="1">
            <a:spLocks/>
          </p:cNvSpPr>
          <p:nvPr/>
        </p:nvSpPr>
        <p:spPr>
          <a:xfrm>
            <a:off x="2442290" y="2040430"/>
            <a:ext cx="8915399" cy="2262781"/>
          </a:xfrm>
          <a:prstGeom prst="rect">
            <a:avLst/>
          </a:prstGeom>
          <a:effectLst>
            <a:glow rad="228600">
              <a:schemeClr val="accent2">
                <a:satMod val="175000"/>
                <a:alpha val="40000"/>
              </a:schemeClr>
            </a:glow>
            <a:softEdge rad="12700"/>
          </a:effectLst>
        </p:spPr>
        <p:style>
          <a:lnRef idx="1">
            <a:schemeClr val="accent3"/>
          </a:lnRef>
          <a:fillRef idx="1002">
            <a:schemeClr val="lt2"/>
          </a:fillRef>
          <a:effectRef idx="1">
            <a:schemeClr val="accent3"/>
          </a:effectRef>
          <a:fontRef idx="minor">
            <a:schemeClr val="dk1"/>
          </a:fontRef>
        </p:style>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5400" b="1" i="1" u="none" strike="noStrike" kern="1200" cap="none" spc="0" normalizeH="0" baseline="0" noProof="0"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rPr>
              <a:t>Work Done (or) Implementation</a:t>
            </a:r>
            <a:endParaRPr kumimoji="0" lang="en-IN" sz="5400" b="1" i="1" u="none" strike="noStrike" kern="1200" cap="none" spc="0" normalizeH="0" baseline="0" noProof="0"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endParaRPr>
          </a:p>
        </p:txBody>
      </p:sp>
    </p:spTree>
    <p:extLst>
      <p:ext uri="{BB962C8B-B14F-4D97-AF65-F5344CB8AC3E}">
        <p14:creationId xmlns:p14="http://schemas.microsoft.com/office/powerpoint/2010/main" val="849343262"/>
      </p:ext>
    </p:extLst>
  </p:cSld>
  <p:clrMapOvr>
    <a:masterClrMapping/>
  </p:clrMapOvr>
  <p:transition spd="med">
    <p:plu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308" y="642584"/>
            <a:ext cx="7733330" cy="825998"/>
          </a:xfrm>
        </p:spPr>
        <p:style>
          <a:lnRef idx="1">
            <a:schemeClr val="accent3"/>
          </a:lnRef>
          <a:fillRef idx="2">
            <a:schemeClr val="accent3"/>
          </a:fillRef>
          <a:effectRef idx="1">
            <a:schemeClr val="accent3"/>
          </a:effectRef>
          <a:fontRef idx="minor">
            <a:schemeClr val="dk1"/>
          </a:fontRef>
        </p:style>
        <p:txBody>
          <a:bodyPr anchor="t">
            <a:normAutofit fontScale="90000"/>
          </a:bodyPr>
          <a:lstStyle/>
          <a:p>
            <a:r>
              <a:rPr lang="en-US" sz="4400" dirty="0">
                <a:latin typeface="Stencil" pitchFamily="82" charset="0"/>
              </a:rPr>
              <a:t>D</a:t>
            </a:r>
            <a:r>
              <a:rPr lang="en-US" sz="3100" dirty="0">
                <a:latin typeface="Stencil" pitchFamily="82" charset="0"/>
              </a:rPr>
              <a:t>IABETES  </a:t>
            </a:r>
            <a:r>
              <a:rPr lang="en-US" sz="4400" dirty="0">
                <a:latin typeface="Stencil" pitchFamily="82" charset="0"/>
              </a:rPr>
              <a:t>D</a:t>
            </a:r>
            <a:r>
              <a:rPr lang="en-US" sz="3100" dirty="0">
                <a:latin typeface="Stencil" pitchFamily="82" charset="0"/>
              </a:rPr>
              <a:t>ATASET</a:t>
            </a:r>
            <a:r>
              <a:rPr lang="en-US" sz="4000" dirty="0">
                <a:latin typeface="Stencil" pitchFamily="82" charset="0"/>
              </a:rPr>
              <a:t> </a:t>
            </a:r>
            <a:br>
              <a:rPr lang="en-US" dirty="0"/>
            </a:br>
            <a:endParaRPr lang="en-US" dirty="0"/>
          </a:p>
        </p:txBody>
      </p:sp>
      <p:sp>
        <p:nvSpPr>
          <p:cNvPr id="3" name="Content Placeholder 2"/>
          <p:cNvSpPr>
            <a:spLocks noGrp="1"/>
          </p:cNvSpPr>
          <p:nvPr>
            <p:ph idx="1"/>
          </p:nvPr>
        </p:nvSpPr>
        <p:spPr>
          <a:xfrm>
            <a:off x="2589211" y="1743959"/>
            <a:ext cx="8915400" cy="4883131"/>
          </a:xfrm>
        </p:spPr>
        <p:txBody>
          <a:bodyPr/>
          <a:lstStyle/>
          <a:p>
            <a:pPr>
              <a:lnSpc>
                <a:spcPct val="150000"/>
              </a:lnSpc>
              <a:spcBef>
                <a:spcPts val="800"/>
              </a:spcBef>
            </a:pPr>
            <a:r>
              <a:rPr lang="en-US" sz="2000" dirty="0"/>
              <a:t>This dataset is originally from the National Institute of Diabetes,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p>
          <a:p>
            <a:pPr>
              <a:lnSpc>
                <a:spcPct val="150000"/>
              </a:lnSpc>
              <a:spcBef>
                <a:spcPts val="800"/>
              </a:spcBef>
            </a:pPr>
            <a:r>
              <a:rPr lang="en-US" sz="2000" dirty="0"/>
              <a:t>The datasets consists of several medical predictor variables and one target variable, Outcome. Predictor variables include the patient's  BMI, insulin level, age, and so on.</a:t>
            </a:r>
          </a:p>
          <a:p>
            <a:pPr>
              <a:lnSpc>
                <a:spcPct val="150000"/>
              </a:lnSpc>
            </a:pPr>
            <a:endParaRPr lang="en-US" sz="2000" dirty="0"/>
          </a:p>
          <a:p>
            <a:endParaRPr lang="en-US" dirty="0"/>
          </a:p>
        </p:txBody>
      </p:sp>
    </p:spTree>
  </p:cSld>
  <p:clrMapOvr>
    <a:masterClrMapping/>
  </p:clrMapOvr>
  <p:transition spd="med">
    <p:strips dir="rd"/>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1043</TotalTime>
  <Words>1771</Words>
  <Application>Microsoft Office PowerPoint</Application>
  <PresentationFormat>Widescreen</PresentationFormat>
  <Paragraphs>57</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Algerian</vt:lpstr>
      <vt:lpstr>Arial</vt:lpstr>
      <vt:lpstr>Bookman Old Style</vt:lpstr>
      <vt:lpstr>Cooper Black</vt:lpstr>
      <vt:lpstr>Gill Sans MT</vt:lpstr>
      <vt:lpstr>Stencil</vt:lpstr>
      <vt:lpstr>Wingdings 3</vt:lpstr>
      <vt:lpstr>Gallery</vt:lpstr>
      <vt:lpstr>PowerPoint Presentation</vt:lpstr>
      <vt:lpstr>Introduction </vt:lpstr>
      <vt:lpstr>PowerPoint Presentation</vt:lpstr>
      <vt:lpstr>Problem Statement </vt:lpstr>
      <vt:lpstr> AIM </vt:lpstr>
      <vt:lpstr>Overview of Project </vt:lpstr>
      <vt:lpstr>Methodology </vt:lpstr>
      <vt:lpstr>PowerPoint Presentation</vt:lpstr>
      <vt:lpstr>DIABETES  DATASET  </vt:lpstr>
      <vt:lpstr>PROGRAM</vt:lpstr>
      <vt:lpstr>We will have to first include our Dataset into the IDLE. So we will be using a inbuilt package called Pandas for this inclusion of the dataset, and then we will include the dataset by calling a function called  { read_csv } in the program. So by performing this part, the required dataset will get included into the IDLE for further execution. </vt:lpstr>
      <vt:lpstr>We will have to check whether there are any Missing Values present in the dataset . In case of missing values present in the dataset, we will be filling those particular values by the mean value of that particular set, by using a function { fillna(dataset[" "].mean() }</vt:lpstr>
      <vt:lpstr>There will be several sets of Categorical Values as features in the Dataset. We will have to convert these Categorical values into Numerical Values for proper execution of our Program. We will be converting them in the manner shown above. Once these values get converted, they will be in a usable format for our proceedings.   </vt:lpstr>
      <vt:lpstr>The dataset contains a set of Independent  Variables and one Dependent Variable. The Dependent Variable will be the final outcome of the Dataset and the Independent Variables will be the deciding factors of the final outcome. So we will be split these Complete set of Variables into Dependent and Independent  ones, and we will assign Dependent  Variables to (x) and Independent  Variables to (y).  </vt:lpstr>
      <vt:lpstr>There will be a few values in one particular set which will be of a very high number than the remaining. These few values of that particular feature will dominate the remaining features, and make them less effective in the dataset. Through this the dataset will become less efficient  because of the domination of those high numbers.                                           To avoid this inefficiency of the dataset, we will use the method of Normalizing, through which we will bring the entire set of numbers into a small interval and make sure that all the numbers in that particular set will be useful for the efficient outcome of the dataset.  </vt:lpstr>
      <vt:lpstr>There are two set of methods which we will have to proceed with for the calculation of the outcome. They are particularly Training and Testing.                                               We will first give a few set of values for training, through which we will be finding out the outcome of that set of values.                                                                                              Then we will predict the outcome of the remaining set of values through the Testing method. This will be done by the help of the set of values which were given for training in the beginning. In this way the outcome  of all the values will be found out.  </vt:lpstr>
      <vt:lpstr>Now we have got the Final Outcome values by the execution of feature selection method. These outcome values will now be used to calculate the count of TP,TN,FP,FN values and these values will be shown in the form of a matrix known as Confusion Matrix. Now the Accuracy of the Outcome will be calculated by using the values present in the Confusion Matrix. This will be done by importing a package called  { sklearn }, which will process the values to find the Accuracy Value.  </vt:lpstr>
      <vt:lpstr>Here we have used the Classification Method of DecisionTreeClassifier  which performs the task of Accuracy Calculation of the Outcome. This Method uses the Outcome values of the Dataset and performs a few other operations in order to Calculate the Accuracy </vt:lpstr>
      <vt:lpstr>This is the Output obtained by using Decision Tree Classifier Function of python, where an Accuracy of 60.0% has been calculated. </vt:lpstr>
      <vt:lpstr>Here we have used the Classification Method of KNN  which performs the task of Accuracy Calculation of the Outcome. This Method uses the Outcome values of the Dataset and performs a few other operations in order to Calculate the Accuracy    </vt:lpstr>
      <vt:lpstr>This is the Output obtained by using KNN Function of python, where an Accuracy of 20.0% has been calculated. </vt:lpstr>
      <vt:lpstr>Here we have used the Classification Method of  SVM  which performs the task of Accuracy Calculation of the Outcome. This Method uses the Outcome values of the Dataset and performs a few other operations in order to Calculate the Accuracy    </vt:lpstr>
      <vt:lpstr>This is the Output obtained by using SVM Function of python, where an Accuracy of 40.0% has been calculated. </vt:lpstr>
      <vt:lpstr>The task of Feature Selection has to be performed now. This task needs the calculation of Correlation Coefficient Values of the Features in the Dataset. These values are calculated in Excel by the formulae of { =CORREL(A2:A20,L2:L20) }. Then the features would be selected based on the values calculated.</vt:lpstr>
      <vt:lpstr>A few set of features which have higher Correlation Coefficient Values are now selected . Then the task of Feature Selection has been completed. The Accuracy of this set of features will now be calculated, in order to check the difference in the Accuracy Value after performing Feature Selection.</vt:lpstr>
      <vt:lpstr>PowerPoint Presentation</vt:lpstr>
      <vt:lpstr>PowerPoint Presentation</vt:lpstr>
      <vt:lpstr>PowerPoint Presentation</vt:lpstr>
      <vt:lpstr>PowerPoint Presentation</vt:lpstr>
      <vt:lpstr>The task of Accuracy Calculation of the Feature Selected Dataset has been performed, by the USING SVM CLASSIFIER of Python.  This dataset has only the set of selected features which were chosen before, based on their respective Correlation Coefficient Values.</vt:lpstr>
      <vt:lpstr>This is the Accuracy Output of the Feature Selected Dataset obtained by the use of SVM function of Python, where an Accuracy of 100.0% has been Calculated </vt:lpstr>
      <vt:lpstr>PowerPoint Presentation</vt:lpstr>
      <vt:lpstr>This Shows the set of Accuracy Values before and after performing Feature Selection. There is a drastic change in the value of Accuracy after performing feature selection as 80.0%,80.0%,100.0% as compared to the Accuracy values before shown as 60.0%, 20.0% and 40.0% . Therefore this states that the Method of Feature Selection would improve the Accuracy Value by the selection of necessary features for that particular required outcome.</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  The Future Chronic Disease</dc:title>
  <dc:creator>Harshitha Koye</dc:creator>
  <cp:lastModifiedBy>ponnuru ruchitha</cp:lastModifiedBy>
  <cp:revision>32</cp:revision>
  <dcterms:created xsi:type="dcterms:W3CDTF">2020-12-31T11:59:37Z</dcterms:created>
  <dcterms:modified xsi:type="dcterms:W3CDTF">2021-05-03T02:19:35Z</dcterms:modified>
</cp:coreProperties>
</file>