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71" r:id="rId6"/>
    <p:sldId id="272" r:id="rId7"/>
    <p:sldId id="276" r:id="rId8"/>
    <p:sldId id="278" r:id="rId9"/>
    <p:sldId id="279" r:id="rId10"/>
    <p:sldId id="281" r:id="rId11"/>
    <p:sldId id="284"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0" autoAdjust="0"/>
    <p:restoredTop sz="94660"/>
  </p:normalViewPr>
  <p:slideViewPr>
    <p:cSldViewPr>
      <p:cViewPr varScale="1">
        <p:scale>
          <a:sx n="82" d="100"/>
          <a:sy n="82" d="100"/>
        </p:scale>
        <p:origin x="67"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8/27/2023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8/27/2023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descr="Map of Asia"/>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8/27/2023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8/27/2023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8/27/2023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8/27/2023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8/27/2023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8/27/2023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8/27/2023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8/27/2023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8/27/2023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8/27/2023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8/27/2023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4091" y="1828799"/>
            <a:ext cx="7757121" cy="1816225"/>
          </a:xfrm>
        </p:spPr>
        <p:txBody>
          <a:bodyPr/>
          <a:lstStyle/>
          <a:p>
            <a:r>
              <a:rPr lang="en-US" dirty="0">
                <a:latin typeface="Arial Rounded MT Bold" panose="020F0704030504030204" pitchFamily="34" charset="0"/>
              </a:rPr>
              <a:t>NIKE CASE STUDY</a:t>
            </a:r>
            <a:br>
              <a:rPr lang="en-US" dirty="0"/>
            </a:br>
            <a:r>
              <a:rPr lang="en-US" dirty="0"/>
              <a:t>               </a:t>
            </a:r>
          </a:p>
        </p:txBody>
      </p:sp>
      <p:sp>
        <p:nvSpPr>
          <p:cNvPr id="3" name="Subtitle 2"/>
          <p:cNvSpPr>
            <a:spLocks noGrp="1"/>
          </p:cNvSpPr>
          <p:nvPr>
            <p:ph type="subTitle" idx="1"/>
          </p:nvPr>
        </p:nvSpPr>
        <p:spPr>
          <a:xfrm>
            <a:off x="1053852" y="3645024"/>
            <a:ext cx="9537477" cy="2188029"/>
          </a:xfrm>
        </p:spPr>
        <p:txBody>
          <a:bodyPr>
            <a:normAutofit/>
          </a:bodyPr>
          <a:lstStyle/>
          <a:p>
            <a:pPr algn="ctr"/>
            <a:r>
              <a:rPr lang="en-US" dirty="0"/>
              <a:t>MARKETING MANAGEMENT PRESENTATION</a:t>
            </a:r>
          </a:p>
          <a:p>
            <a:pPr algn="ctr"/>
            <a:r>
              <a:rPr lang="en-US" dirty="0"/>
              <a:t>BY :</a:t>
            </a:r>
          </a:p>
          <a:p>
            <a:pPr algn="ctr"/>
            <a:r>
              <a:rPr lang="en-US" dirty="0"/>
              <a:t>K PRASHANTH REDDY - PGD23030</a:t>
            </a:r>
          </a:p>
          <a:p>
            <a:pPr algn="ctr"/>
            <a:r>
              <a:rPr lang="en-US" dirty="0"/>
              <a:t>K PRAVALLIKA – PGD23033</a:t>
            </a:r>
          </a:p>
          <a:p>
            <a:pPr algn="ctr"/>
            <a:r>
              <a:rPr lang="en-US" dirty="0"/>
              <a:t>B ABHILASH GOUD – PGD230</a:t>
            </a:r>
          </a:p>
          <a:p>
            <a:pPr algn="ctr"/>
            <a:r>
              <a:rPr lang="en-US" dirty="0"/>
              <a:t>ASHRITH – PGD230</a:t>
            </a:r>
          </a:p>
          <a:p>
            <a:pPr algn="ctr"/>
            <a:r>
              <a:rPr lang="en-US" dirty="0"/>
              <a:t>SHIVA TEJA – PGD</a:t>
            </a:r>
          </a:p>
          <a:p>
            <a:pPr algn="ctr"/>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274638"/>
            <a:ext cx="10801200" cy="778098"/>
          </a:xfrm>
        </p:spPr>
        <p:txBody>
          <a:bodyPr/>
          <a:lstStyle/>
          <a:p>
            <a:r>
              <a:rPr lang="en-US" dirty="0"/>
              <a:t>INTRODUCTION</a:t>
            </a:r>
          </a:p>
        </p:txBody>
      </p:sp>
      <p:sp>
        <p:nvSpPr>
          <p:cNvPr id="3" name="Content Placeholder 2"/>
          <p:cNvSpPr>
            <a:spLocks noGrp="1"/>
          </p:cNvSpPr>
          <p:nvPr>
            <p:ph idx="1"/>
          </p:nvPr>
        </p:nvSpPr>
        <p:spPr>
          <a:xfrm>
            <a:off x="333772" y="1268760"/>
            <a:ext cx="8352928" cy="5760640"/>
          </a:xfrm>
        </p:spPr>
        <p:txBody>
          <a:bodyPr>
            <a:normAutofit fontScale="85000" lnSpcReduction="20000"/>
          </a:bodyPr>
          <a:lstStyle/>
          <a:p>
            <a:r>
              <a:rPr lang="en-US" dirty="0"/>
              <a:t>Industry: Sportswear, footwear, equipment and accessories</a:t>
            </a:r>
          </a:p>
          <a:p>
            <a:r>
              <a:rPr lang="en-US" dirty="0"/>
              <a:t>Global Presence: Operations in multiple countries</a:t>
            </a:r>
          </a:p>
          <a:p>
            <a:r>
              <a:rPr lang="en-US" dirty="0"/>
              <a:t>Product Range: Athletic footwear, apparel, accessories and equipment</a:t>
            </a:r>
          </a:p>
          <a:p>
            <a:r>
              <a:rPr lang="en-US" dirty="0"/>
              <a:t>Innovation: Known for pioneering sports shoes technologies</a:t>
            </a:r>
          </a:p>
          <a:p>
            <a:r>
              <a:rPr lang="en-US" dirty="0"/>
              <a:t>Athlete Collaborations: Partnerships with famous athletes for signature lines or flagship products</a:t>
            </a:r>
          </a:p>
          <a:p>
            <a:r>
              <a:rPr lang="en-US" dirty="0"/>
              <a:t>Branding: Emphasis on athleticism, empowerment and innovation</a:t>
            </a:r>
          </a:p>
          <a:p>
            <a:r>
              <a:rPr lang="en-US" dirty="0"/>
              <a:t>Retail: Operates physical stores and online e-commerce platform </a:t>
            </a:r>
          </a:p>
          <a:p>
            <a:r>
              <a:rPr lang="en-US" dirty="0"/>
              <a:t>Sustainability: Focus on environmental and social responsibility </a:t>
            </a:r>
          </a:p>
          <a:p>
            <a:r>
              <a:rPr lang="en-US" dirty="0"/>
              <a:t>Community: Engages in sports programs and social impact initiatives </a:t>
            </a:r>
          </a:p>
          <a:p>
            <a:r>
              <a:rPr lang="en-US" dirty="0"/>
              <a:t>Supply Chain: Complex global supply chain for manufacturing and distribution </a:t>
            </a:r>
          </a:p>
        </p:txBody>
      </p:sp>
      <p:pic>
        <p:nvPicPr>
          <p:cNvPr id="7" name="Picture 6">
            <a:extLst>
              <a:ext uri="{FF2B5EF4-FFF2-40B4-BE49-F238E27FC236}">
                <a16:creationId xmlns:a16="http://schemas.microsoft.com/office/drawing/2014/main" id="{9F2F62F1-0FB2-588C-1A4D-0F8516B08A5E}"/>
              </a:ext>
            </a:extLst>
          </p:cNvPr>
          <p:cNvPicPr>
            <a:picLocks noChangeAspect="1"/>
          </p:cNvPicPr>
          <p:nvPr/>
        </p:nvPicPr>
        <p:blipFill>
          <a:blip r:embed="rId2"/>
          <a:stretch>
            <a:fillRect/>
          </a:stretch>
        </p:blipFill>
        <p:spPr>
          <a:xfrm>
            <a:off x="8817583" y="1472270"/>
            <a:ext cx="3240360" cy="3024336"/>
          </a:xfrm>
          <a:prstGeom prst="rect">
            <a:avLst/>
          </a:prstGeom>
        </p:spPr>
      </p:pic>
      <p:sp>
        <p:nvSpPr>
          <p:cNvPr id="9" name="TextBox 8">
            <a:extLst>
              <a:ext uri="{FF2B5EF4-FFF2-40B4-BE49-F238E27FC236}">
                <a16:creationId xmlns:a16="http://schemas.microsoft.com/office/drawing/2014/main" id="{5FAF08EA-9992-ED22-6FD8-E3EC46CB22CC}"/>
              </a:ext>
            </a:extLst>
          </p:cNvPr>
          <p:cNvSpPr txBox="1"/>
          <p:nvPr/>
        </p:nvSpPr>
        <p:spPr>
          <a:xfrm>
            <a:off x="8686700" y="4700115"/>
            <a:ext cx="3502126" cy="1782026"/>
          </a:xfrm>
          <a:prstGeom prst="rect">
            <a:avLst/>
          </a:prstGeom>
          <a:noFill/>
        </p:spPr>
        <p:txBody>
          <a:bodyPr wrap="square" rtlCol="0">
            <a:spAutoFit/>
          </a:bodyPr>
          <a:lstStyle/>
          <a:p>
            <a:pPr>
              <a:lnSpc>
                <a:spcPct val="90000"/>
              </a:lnSpc>
            </a:pPr>
            <a:r>
              <a:rPr lang="en-IN" sz="1400" dirty="0"/>
              <a:t>Company: Nike, Inc</a:t>
            </a:r>
          </a:p>
          <a:p>
            <a:pPr>
              <a:lnSpc>
                <a:spcPct val="90000"/>
              </a:lnSpc>
            </a:pPr>
            <a:r>
              <a:rPr lang="en-IN" sz="1400" dirty="0"/>
              <a:t>Founders: Bill Bowerman and Phil Knight</a:t>
            </a:r>
          </a:p>
          <a:p>
            <a:pPr>
              <a:lnSpc>
                <a:spcPct val="90000"/>
              </a:lnSpc>
            </a:pPr>
            <a:r>
              <a:rPr lang="en-IN" sz="1400" dirty="0"/>
              <a:t>Founder: January 25, 1964</a:t>
            </a:r>
          </a:p>
          <a:p>
            <a:pPr>
              <a:lnSpc>
                <a:spcPct val="90000"/>
              </a:lnSpc>
            </a:pPr>
            <a:r>
              <a:rPr lang="en-IN" sz="1400" dirty="0"/>
              <a:t>Head Quarters: Beaverton, Oregon, USA</a:t>
            </a:r>
          </a:p>
          <a:p>
            <a:pPr>
              <a:lnSpc>
                <a:spcPct val="90000"/>
              </a:lnSpc>
            </a:pPr>
            <a:r>
              <a:rPr lang="en-IN" sz="1400" dirty="0"/>
              <a:t>Motto: “Just Do It”</a:t>
            </a:r>
          </a:p>
          <a:p>
            <a:pPr>
              <a:lnSpc>
                <a:spcPct val="90000"/>
              </a:lnSpc>
            </a:pPr>
            <a:endParaRPr lang="en-IN" sz="2400" dirty="0"/>
          </a:p>
        </p:txBody>
      </p:sp>
    </p:spTree>
    <p:extLst>
      <p:ext uri="{BB962C8B-B14F-4D97-AF65-F5344CB8AC3E}">
        <p14:creationId xmlns:p14="http://schemas.microsoft.com/office/powerpoint/2010/main" val="141381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274638"/>
            <a:ext cx="10709450" cy="1210146"/>
          </a:xfrm>
        </p:spPr>
        <p:txBody>
          <a:bodyPr/>
          <a:lstStyle/>
          <a:p>
            <a:r>
              <a:rPr lang="en-US" dirty="0"/>
              <a:t>KEY COMPONENTS OF NIKE’s MARKETING STRATEGIES</a:t>
            </a:r>
          </a:p>
        </p:txBody>
      </p:sp>
      <p:sp>
        <p:nvSpPr>
          <p:cNvPr id="4" name="Content Placeholder 3">
            <a:extLst>
              <a:ext uri="{FF2B5EF4-FFF2-40B4-BE49-F238E27FC236}">
                <a16:creationId xmlns:a16="http://schemas.microsoft.com/office/drawing/2014/main" id="{4BA4C907-958A-D811-D989-26DAD52DCAFB}"/>
              </a:ext>
            </a:extLst>
          </p:cNvPr>
          <p:cNvSpPr>
            <a:spLocks noGrp="1"/>
          </p:cNvSpPr>
          <p:nvPr>
            <p:ph idx="1"/>
          </p:nvPr>
        </p:nvSpPr>
        <p:spPr>
          <a:xfrm>
            <a:off x="261764" y="1828800"/>
            <a:ext cx="11377264" cy="4754562"/>
          </a:xfrm>
        </p:spPr>
        <p:txBody>
          <a:bodyPr>
            <a:normAutofit fontScale="92500" lnSpcReduction="20000"/>
          </a:bodyPr>
          <a:lstStyle/>
          <a:p>
            <a:pPr algn="l">
              <a:buFont typeface="+mj-lt"/>
              <a:buAutoNum type="arabicPeriod"/>
            </a:pPr>
            <a:r>
              <a:rPr lang="en-US" b="1" i="0" dirty="0">
                <a:solidFill>
                  <a:srgbClr val="374151"/>
                </a:solidFill>
                <a:effectLst/>
                <a:latin typeface="Söhne"/>
              </a:rPr>
              <a:t>Athlete Endorsements and Brand Ambassadors:</a:t>
            </a:r>
            <a:r>
              <a:rPr lang="en-US" b="0" i="0" dirty="0">
                <a:solidFill>
                  <a:srgbClr val="374151"/>
                </a:solidFill>
                <a:effectLst/>
                <a:latin typeface="Söhne"/>
              </a:rPr>
              <a:t> Nike leverages partnerships with high-profile athletes and sports personalities to endorse its products, embodying the brand's values of athleticism, determination, and excellence.</a:t>
            </a:r>
          </a:p>
          <a:p>
            <a:pPr algn="l">
              <a:buFont typeface="+mj-lt"/>
              <a:buAutoNum type="arabicPeriod"/>
            </a:pPr>
            <a:r>
              <a:rPr lang="en-US" b="1" i="0" dirty="0">
                <a:solidFill>
                  <a:srgbClr val="374151"/>
                </a:solidFill>
                <a:effectLst/>
                <a:latin typeface="Söhne"/>
              </a:rPr>
              <a:t>Compelling Storytelling:</a:t>
            </a:r>
            <a:r>
              <a:rPr lang="en-US" b="0" i="0" dirty="0">
                <a:solidFill>
                  <a:srgbClr val="374151"/>
                </a:solidFill>
                <a:effectLst/>
                <a:latin typeface="Söhne"/>
              </a:rPr>
              <a:t> Nike's marketing campaigns focus on emotionally resonant storytelling, connecting with consumers on a personal level and inspiring them to overcome challenges and achieve their goals.</a:t>
            </a:r>
          </a:p>
          <a:p>
            <a:pPr algn="l">
              <a:buFont typeface="+mj-lt"/>
              <a:buAutoNum type="arabicPeriod"/>
            </a:pPr>
            <a:r>
              <a:rPr lang="en-US" b="1" i="0" dirty="0">
                <a:solidFill>
                  <a:srgbClr val="374151"/>
                </a:solidFill>
                <a:effectLst/>
                <a:latin typeface="Söhne"/>
              </a:rPr>
              <a:t>Innovation and Performance:</a:t>
            </a:r>
            <a:r>
              <a:rPr lang="en-US" b="0" i="0" dirty="0">
                <a:solidFill>
                  <a:srgbClr val="374151"/>
                </a:solidFill>
                <a:effectLst/>
                <a:latin typeface="Söhne"/>
              </a:rPr>
              <a:t> The brand emphasizes technological innovation and product performance, positioning its offerings as cutting-edge and superior to competitors, appealing to both athletes and everyday consumers.</a:t>
            </a:r>
          </a:p>
          <a:p>
            <a:pPr algn="l">
              <a:buFont typeface="+mj-lt"/>
              <a:buAutoNum type="arabicPeriod"/>
            </a:pPr>
            <a:r>
              <a:rPr lang="en-US" b="1" i="0" dirty="0">
                <a:solidFill>
                  <a:srgbClr val="374151"/>
                </a:solidFill>
                <a:effectLst/>
                <a:latin typeface="Söhne"/>
              </a:rPr>
              <a:t>Inclusive and Diverse Representation:</a:t>
            </a:r>
            <a:r>
              <a:rPr lang="en-US" b="0" i="0" dirty="0">
                <a:solidFill>
                  <a:srgbClr val="374151"/>
                </a:solidFill>
                <a:effectLst/>
                <a:latin typeface="Söhne"/>
              </a:rPr>
              <a:t> Nike showcases diversity and inclusivity in its marketing, featuring athletes from various backgrounds, genders, and abilities to create a sense of relatability and broaden its customer base.</a:t>
            </a:r>
          </a:p>
          <a:p>
            <a:pPr algn="l">
              <a:buFont typeface="+mj-lt"/>
              <a:buAutoNum type="arabicPeriod"/>
            </a:pPr>
            <a:r>
              <a:rPr lang="en-US" b="1" i="0" dirty="0">
                <a:solidFill>
                  <a:srgbClr val="374151"/>
                </a:solidFill>
                <a:effectLst/>
                <a:latin typeface="Söhne"/>
              </a:rPr>
              <a:t>Limited Edition Releases and Exclusivity:</a:t>
            </a:r>
            <a:r>
              <a:rPr lang="en-US" b="0" i="0" dirty="0">
                <a:solidFill>
                  <a:srgbClr val="374151"/>
                </a:solidFill>
                <a:effectLst/>
                <a:latin typeface="Söhne"/>
              </a:rPr>
              <a:t> By periodically introducing limited edition products and collaborations, Nike generates excitement and a sense of exclusivity among consumers, driving demand and engagement.</a:t>
            </a:r>
          </a:p>
          <a:p>
            <a:endParaRPr lang="en-IN" dirty="0"/>
          </a:p>
        </p:txBody>
      </p:sp>
      <p:pic>
        <p:nvPicPr>
          <p:cNvPr id="6" name="Picture 5">
            <a:extLst>
              <a:ext uri="{FF2B5EF4-FFF2-40B4-BE49-F238E27FC236}">
                <a16:creationId xmlns:a16="http://schemas.microsoft.com/office/drawing/2014/main" id="{802F8241-8B95-B046-FACC-424F1042E877}"/>
              </a:ext>
            </a:extLst>
          </p:cNvPr>
          <p:cNvPicPr>
            <a:picLocks noChangeAspect="1"/>
          </p:cNvPicPr>
          <p:nvPr/>
        </p:nvPicPr>
        <p:blipFill>
          <a:blip r:embed="rId2">
            <a:alphaModFix amt="20000"/>
          </a:blip>
          <a:stretch>
            <a:fillRect/>
          </a:stretch>
        </p:blipFill>
        <p:spPr>
          <a:xfrm>
            <a:off x="4222204" y="1196752"/>
            <a:ext cx="3312368" cy="5112568"/>
          </a:xfrm>
          <a:prstGeom prst="rect">
            <a:avLst/>
          </a:prstGeom>
        </p:spPr>
      </p:pic>
    </p:spTree>
    <p:extLst>
      <p:ext uri="{BB962C8B-B14F-4D97-AF65-F5344CB8AC3E}">
        <p14:creationId xmlns:p14="http://schemas.microsoft.com/office/powerpoint/2010/main" val="204350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5E39-0AE6-E7D3-96CE-F36793FB5518}"/>
              </a:ext>
            </a:extLst>
          </p:cNvPr>
          <p:cNvSpPr>
            <a:spLocks noGrp="1"/>
          </p:cNvSpPr>
          <p:nvPr>
            <p:ph type="title"/>
          </p:nvPr>
        </p:nvSpPr>
        <p:spPr/>
        <p:txBody>
          <a:bodyPr/>
          <a:lstStyle/>
          <a:p>
            <a:pPr algn="ctr"/>
            <a:r>
              <a:rPr lang="en-IN" dirty="0"/>
              <a:t>STRENGTH AND WEAKNESS OF NIKE</a:t>
            </a:r>
          </a:p>
        </p:txBody>
      </p:sp>
      <p:sp>
        <p:nvSpPr>
          <p:cNvPr id="3" name="Content Placeholder 2">
            <a:extLst>
              <a:ext uri="{FF2B5EF4-FFF2-40B4-BE49-F238E27FC236}">
                <a16:creationId xmlns:a16="http://schemas.microsoft.com/office/drawing/2014/main" id="{CE061D03-AE18-E21E-A32D-6F34B540B62B}"/>
              </a:ext>
            </a:extLst>
          </p:cNvPr>
          <p:cNvSpPr>
            <a:spLocks noGrp="1"/>
          </p:cNvSpPr>
          <p:nvPr>
            <p:ph sz="half" idx="1"/>
          </p:nvPr>
        </p:nvSpPr>
        <p:spPr>
          <a:xfrm>
            <a:off x="1233279" y="1828800"/>
            <a:ext cx="4708734" cy="4480520"/>
          </a:xfrm>
        </p:spPr>
        <p:txBody>
          <a:bodyPr>
            <a:normAutofit fontScale="77500" lnSpcReduction="20000"/>
          </a:bodyPr>
          <a:lstStyle/>
          <a:p>
            <a:pPr algn="ctr"/>
            <a:r>
              <a:rPr lang="en-IN" dirty="0"/>
              <a:t>STRENGTH </a:t>
            </a:r>
          </a:p>
          <a:p>
            <a:pPr algn="l">
              <a:buFont typeface="Arial" panose="020B0604020202020204" pitchFamily="34" charset="0"/>
              <a:buChar char="•"/>
            </a:pPr>
            <a:r>
              <a:rPr lang="en-US" b="0" i="0" dirty="0">
                <a:solidFill>
                  <a:srgbClr val="374151"/>
                </a:solidFill>
                <a:effectLst/>
                <a:latin typeface="Söhne"/>
              </a:rPr>
              <a:t>Strong Brand Identity: Recognized globally, with an iconic Swoosh logo and "Just Do It" slogan.</a:t>
            </a:r>
          </a:p>
          <a:p>
            <a:pPr algn="l">
              <a:buFont typeface="Arial" panose="020B0604020202020204" pitchFamily="34" charset="0"/>
              <a:buChar char="•"/>
            </a:pPr>
            <a:r>
              <a:rPr lang="en-US" b="0" i="0" dirty="0">
                <a:solidFill>
                  <a:srgbClr val="374151"/>
                </a:solidFill>
                <a:effectLst/>
                <a:latin typeface="Söhne"/>
              </a:rPr>
              <a:t>Innovation Leadership: Known for pioneering technologies and innovative product designs.</a:t>
            </a:r>
          </a:p>
          <a:p>
            <a:pPr algn="l">
              <a:buFont typeface="Arial" panose="020B0604020202020204" pitchFamily="34" charset="0"/>
              <a:buChar char="•"/>
            </a:pPr>
            <a:r>
              <a:rPr lang="en-US" b="0" i="0" dirty="0">
                <a:solidFill>
                  <a:srgbClr val="374151"/>
                </a:solidFill>
                <a:effectLst/>
                <a:latin typeface="Söhne"/>
              </a:rPr>
              <a:t>Athlete Endorsements: Partnerships with world-renowned athletes enhance brand credibility.</a:t>
            </a:r>
          </a:p>
          <a:p>
            <a:pPr algn="l">
              <a:buFont typeface="Arial" panose="020B0604020202020204" pitchFamily="34" charset="0"/>
              <a:buChar char="•"/>
            </a:pPr>
            <a:r>
              <a:rPr lang="en-US" b="0" i="0" dirty="0">
                <a:solidFill>
                  <a:srgbClr val="374151"/>
                </a:solidFill>
                <a:effectLst/>
                <a:latin typeface="Söhne"/>
              </a:rPr>
              <a:t>Diverse Product Range: Offers a wide variety of sports apparel, footwear, and accessories.</a:t>
            </a:r>
          </a:p>
          <a:p>
            <a:pPr algn="l">
              <a:buFont typeface="Arial" panose="020B0604020202020204" pitchFamily="34" charset="0"/>
              <a:buChar char="•"/>
            </a:pPr>
            <a:r>
              <a:rPr lang="en-US" b="0" i="0" dirty="0">
                <a:solidFill>
                  <a:srgbClr val="374151"/>
                </a:solidFill>
                <a:effectLst/>
                <a:latin typeface="Söhne"/>
              </a:rPr>
              <a:t>Effective Marketing Campaigns: Engages customers through compelling storytelling and emotional resonance.</a:t>
            </a:r>
          </a:p>
          <a:p>
            <a:endParaRPr lang="en-IN" dirty="0"/>
          </a:p>
        </p:txBody>
      </p:sp>
      <p:sp>
        <p:nvSpPr>
          <p:cNvPr id="4" name="Content Placeholder 3">
            <a:extLst>
              <a:ext uri="{FF2B5EF4-FFF2-40B4-BE49-F238E27FC236}">
                <a16:creationId xmlns:a16="http://schemas.microsoft.com/office/drawing/2014/main" id="{1B1A6B30-8F7B-7CFF-15DD-48A86124BC69}"/>
              </a:ext>
            </a:extLst>
          </p:cNvPr>
          <p:cNvSpPr>
            <a:spLocks noGrp="1"/>
          </p:cNvSpPr>
          <p:nvPr>
            <p:ph sz="half" idx="2"/>
          </p:nvPr>
        </p:nvSpPr>
        <p:spPr>
          <a:xfrm>
            <a:off x="6262479" y="1828800"/>
            <a:ext cx="4708734" cy="4480520"/>
          </a:xfrm>
        </p:spPr>
        <p:txBody>
          <a:bodyPr>
            <a:normAutofit fontScale="77500" lnSpcReduction="20000"/>
          </a:bodyPr>
          <a:lstStyle/>
          <a:p>
            <a:pPr algn="ctr"/>
            <a:r>
              <a:rPr lang="en-IN" dirty="0"/>
              <a:t>WEAKNESS</a:t>
            </a:r>
          </a:p>
          <a:p>
            <a:pPr algn="l">
              <a:buFont typeface="Arial" panose="020B0604020202020204" pitchFamily="34" charset="0"/>
              <a:buChar char="•"/>
            </a:pPr>
            <a:r>
              <a:rPr lang="en-US" b="0" i="0" dirty="0">
                <a:solidFill>
                  <a:srgbClr val="374151"/>
                </a:solidFill>
                <a:effectLst/>
                <a:latin typeface="Söhne"/>
              </a:rPr>
              <a:t>Price Premium: Premium pricing compared to some competitors can limit affordability.</a:t>
            </a:r>
          </a:p>
          <a:p>
            <a:pPr algn="l">
              <a:buFont typeface="Arial" panose="020B0604020202020204" pitchFamily="34" charset="0"/>
              <a:buChar char="•"/>
            </a:pPr>
            <a:r>
              <a:rPr lang="en-US" b="0" i="0" dirty="0">
                <a:solidFill>
                  <a:srgbClr val="374151"/>
                </a:solidFill>
                <a:effectLst/>
                <a:latin typeface="Söhne"/>
              </a:rPr>
              <a:t>Labor Controversies: Historically faced criticism for labor practices in overseas manufacturing.</a:t>
            </a:r>
          </a:p>
          <a:p>
            <a:pPr algn="l">
              <a:buFont typeface="Arial" panose="020B0604020202020204" pitchFamily="34" charset="0"/>
              <a:buChar char="•"/>
            </a:pPr>
            <a:r>
              <a:rPr lang="en-US" b="0" i="0" dirty="0">
                <a:solidFill>
                  <a:srgbClr val="374151"/>
                </a:solidFill>
                <a:effectLst/>
                <a:latin typeface="Söhne"/>
              </a:rPr>
              <a:t>Dependence on Third-Party Manufacturers: Vulnerable to supply chain disruptions and quality control issues.</a:t>
            </a:r>
          </a:p>
          <a:p>
            <a:pPr algn="l">
              <a:buFont typeface="Arial" panose="020B0604020202020204" pitchFamily="34" charset="0"/>
              <a:buChar char="•"/>
            </a:pPr>
            <a:r>
              <a:rPr lang="en-US" b="0" i="0" dirty="0">
                <a:solidFill>
                  <a:srgbClr val="374151"/>
                </a:solidFill>
                <a:effectLst/>
                <a:latin typeface="Söhne"/>
              </a:rPr>
              <a:t>Counterfeit Products: Faces challenges with counterfeit goods that can harm brand reputation.</a:t>
            </a:r>
          </a:p>
          <a:p>
            <a:pPr algn="l">
              <a:buFont typeface="Arial" panose="020B0604020202020204" pitchFamily="34" charset="0"/>
              <a:buChar char="•"/>
            </a:pPr>
            <a:r>
              <a:rPr lang="en-US" b="0" i="0" dirty="0">
                <a:solidFill>
                  <a:srgbClr val="374151"/>
                </a:solidFill>
                <a:effectLst/>
                <a:latin typeface="Söhne"/>
              </a:rPr>
              <a:t>Sustainability Concerns: Pressure to address environmental impact and adopt sustainable practices.</a:t>
            </a:r>
          </a:p>
          <a:p>
            <a:endParaRPr lang="en-IN" dirty="0"/>
          </a:p>
        </p:txBody>
      </p:sp>
    </p:spTree>
    <p:extLst>
      <p:ext uri="{BB962C8B-B14F-4D97-AF65-F5344CB8AC3E}">
        <p14:creationId xmlns:p14="http://schemas.microsoft.com/office/powerpoint/2010/main" val="410151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B2D7-B1BE-7C13-8F97-2370670FFCF0}"/>
              </a:ext>
            </a:extLst>
          </p:cNvPr>
          <p:cNvSpPr>
            <a:spLocks noGrp="1"/>
          </p:cNvSpPr>
          <p:nvPr>
            <p:ph type="title"/>
          </p:nvPr>
        </p:nvSpPr>
        <p:spPr>
          <a:xfrm>
            <a:off x="405780" y="274638"/>
            <a:ext cx="10945216" cy="994122"/>
          </a:xfrm>
        </p:spPr>
        <p:txBody>
          <a:bodyPr/>
          <a:lstStyle/>
          <a:p>
            <a:r>
              <a:rPr lang="en-IN" dirty="0"/>
              <a:t>CASE STUDY: SUMMER OLYMPICS 2012</a:t>
            </a:r>
          </a:p>
        </p:txBody>
      </p:sp>
      <p:sp>
        <p:nvSpPr>
          <p:cNvPr id="3" name="Content Placeholder 2">
            <a:extLst>
              <a:ext uri="{FF2B5EF4-FFF2-40B4-BE49-F238E27FC236}">
                <a16:creationId xmlns:a16="http://schemas.microsoft.com/office/drawing/2014/main" id="{8428EEF6-5FD9-D0BB-FF67-A96400EFD695}"/>
              </a:ext>
            </a:extLst>
          </p:cNvPr>
          <p:cNvSpPr>
            <a:spLocks noGrp="1"/>
          </p:cNvSpPr>
          <p:nvPr>
            <p:ph idx="1"/>
          </p:nvPr>
        </p:nvSpPr>
        <p:spPr>
          <a:xfrm>
            <a:off x="477788" y="1412776"/>
            <a:ext cx="10945216" cy="5170586"/>
          </a:xfrm>
        </p:spPr>
        <p:txBody>
          <a:bodyPr>
            <a:normAutofit fontScale="85000" lnSpcReduction="20000"/>
          </a:bodyPr>
          <a:lstStyle/>
          <a:p>
            <a:r>
              <a:rPr lang="en-US" dirty="0"/>
              <a:t>Summer Olympics 2012 was held in London, UK. There was cut throat competition among various sports brands to be the title sponsor of the event. But, Adidas emerged as the conqueror. Adidas paid $150 million to be the title sponsor of the Olympics. Now, all was set and ready for Adidas. Right? Here was the twist. Something out of the box thing happened. While there were 9k Olympics tweets associated with Adidas, there were 16k Olympics tweets associated with Nike. During the tenure of the Olympics 2012 Adidas added 12k followers to its social media handle while Nike added 57k followers. Also, the funniest part was that when people in the US were asked who was the title sponsor of the event most of them named Nike. </a:t>
            </a:r>
          </a:p>
          <a:p>
            <a:r>
              <a:rPr lang="en-US" dirty="0">
                <a:highlight>
                  <a:srgbClr val="C0C0C0"/>
                </a:highlight>
              </a:rPr>
              <a:t>They hired 400 athletes to be its brand ambassadors and ask them to wear the company's shoes. Those shoes were yellow-green colored so that it created perfect contrast with tracks of the Olympics.</a:t>
            </a:r>
          </a:p>
          <a:p>
            <a:r>
              <a:rPr lang="en-US" dirty="0">
                <a:highlight>
                  <a:srgbClr val="C0C0C0"/>
                </a:highlight>
              </a:rPr>
              <a:t>Nike was prohibited from showcasing London of UK in their commercials. But guess what there is a slight twist here. There are 28 more locations named as London in different parts of the world. So they shot all their commercials except in London of UK.</a:t>
            </a:r>
          </a:p>
          <a:p>
            <a:r>
              <a:rPr lang="en-US" dirty="0">
                <a:highlight>
                  <a:srgbClr val="C0C0C0"/>
                </a:highlight>
              </a:rPr>
              <a:t>Nike was not allowed to hire athletes for it’s brand endorsement. So it hired average teenagers for commercials and came out with beautiful advertisement. It literally broke the internet. They leveraged the emotion inspiration to communicate it’s idea.</a:t>
            </a:r>
            <a:endParaRPr lang="en-IN" dirty="0">
              <a:highlight>
                <a:srgbClr val="C0C0C0"/>
              </a:highlight>
            </a:endParaRPr>
          </a:p>
        </p:txBody>
      </p:sp>
    </p:spTree>
    <p:extLst>
      <p:ext uri="{BB962C8B-B14F-4D97-AF65-F5344CB8AC3E}">
        <p14:creationId xmlns:p14="http://schemas.microsoft.com/office/powerpoint/2010/main" val="88766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6236-5D83-DEE3-6D09-2A827BA18CE0}"/>
              </a:ext>
            </a:extLst>
          </p:cNvPr>
          <p:cNvSpPr>
            <a:spLocks noGrp="1"/>
          </p:cNvSpPr>
          <p:nvPr>
            <p:ph type="title"/>
          </p:nvPr>
        </p:nvSpPr>
        <p:spPr>
          <a:xfrm>
            <a:off x="333772" y="274638"/>
            <a:ext cx="11305256" cy="1325562"/>
          </a:xfrm>
        </p:spPr>
        <p:txBody>
          <a:bodyPr/>
          <a:lstStyle/>
          <a:p>
            <a:pPr algn="ctr"/>
            <a:r>
              <a:rPr lang="en-IN" dirty="0"/>
              <a:t>IF YOU WERE ADIDAS HOW WOULD YOU COMPETE WITH NIKE</a:t>
            </a:r>
          </a:p>
        </p:txBody>
      </p:sp>
      <p:sp>
        <p:nvSpPr>
          <p:cNvPr id="3" name="Content Placeholder 2">
            <a:extLst>
              <a:ext uri="{FF2B5EF4-FFF2-40B4-BE49-F238E27FC236}">
                <a16:creationId xmlns:a16="http://schemas.microsoft.com/office/drawing/2014/main" id="{1B88BD01-183C-1201-6B8A-00AD4F0D8BB7}"/>
              </a:ext>
            </a:extLst>
          </p:cNvPr>
          <p:cNvSpPr>
            <a:spLocks noGrp="1"/>
          </p:cNvSpPr>
          <p:nvPr>
            <p:ph idx="1"/>
          </p:nvPr>
        </p:nvSpPr>
        <p:spPr/>
        <p:txBody>
          <a:bodyPr>
            <a:normAutofit lnSpcReduction="10000"/>
          </a:bodyPr>
          <a:lstStyle/>
          <a:p>
            <a:r>
              <a:rPr lang="en-US" dirty="0"/>
              <a:t>If I were Adidas, I would focus on creating unique collaborations and innovative designs to compete with Nike. By partnering with popular celebrities, artists, and designers, Adidas can create limited-edition collections that generate buzz and appeal to a wide range of consumers. Additionally, investing in cutting-edge technology and sustainable practices can help differentiate Adidas from Nike. By prioritizing comfort, performance, and style, Adidas can attract athletes and fashion enthusiasts alike. Engaging with customers through social media campaigns and interactive experiences can also help build brand loyalty. With a combination of creativity, quality, and strategic marketing, Adidas can successfully compete with Nike. </a:t>
            </a:r>
            <a:endParaRPr lang="en-IN" dirty="0"/>
          </a:p>
        </p:txBody>
      </p:sp>
      <p:pic>
        <p:nvPicPr>
          <p:cNvPr id="9" name="Picture 8">
            <a:extLst>
              <a:ext uri="{FF2B5EF4-FFF2-40B4-BE49-F238E27FC236}">
                <a16:creationId xmlns:a16="http://schemas.microsoft.com/office/drawing/2014/main" id="{531B9516-E9D5-3765-33F2-353D03D52387}"/>
              </a:ext>
            </a:extLst>
          </p:cNvPr>
          <p:cNvPicPr>
            <a:picLocks noChangeAspect="1"/>
          </p:cNvPicPr>
          <p:nvPr/>
        </p:nvPicPr>
        <p:blipFill>
          <a:blip r:embed="rId2">
            <a:alphaModFix amt="5000"/>
          </a:blip>
          <a:stretch>
            <a:fillRect/>
          </a:stretch>
        </p:blipFill>
        <p:spPr>
          <a:xfrm>
            <a:off x="-1" y="9525"/>
            <a:ext cx="12188825" cy="6848475"/>
          </a:xfrm>
          <a:prstGeom prst="rect">
            <a:avLst/>
          </a:prstGeom>
          <a:effectLst>
            <a:outerShdw blurRad="50800" dist="50800" dir="5400000" sx="109000" sy="109000" algn="ctr" rotWithShape="0">
              <a:srgbClr val="000000">
                <a:alpha val="32000"/>
              </a:srgbClr>
            </a:outerShdw>
            <a:reflection stA="90000" endPos="65000" dist="50800" dir="5400000" sy="-100000" algn="bl" rotWithShape="0"/>
          </a:effectLst>
        </p:spPr>
      </p:pic>
    </p:spTree>
    <p:extLst>
      <p:ext uri="{BB962C8B-B14F-4D97-AF65-F5344CB8AC3E}">
        <p14:creationId xmlns:p14="http://schemas.microsoft.com/office/powerpoint/2010/main" val="28620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36F2-628B-FF12-BB04-A77ABF8EDBB3}"/>
              </a:ext>
            </a:extLst>
          </p:cNvPr>
          <p:cNvSpPr>
            <a:spLocks noGrp="1"/>
          </p:cNvSpPr>
          <p:nvPr>
            <p:ph type="title"/>
          </p:nvPr>
        </p:nvSpPr>
        <p:spPr>
          <a:xfrm>
            <a:off x="684212" y="685800"/>
            <a:ext cx="8722568" cy="870992"/>
          </a:xfrm>
        </p:spPr>
        <p:txBody>
          <a:bodyPr/>
          <a:lstStyle/>
          <a:p>
            <a:r>
              <a:rPr lang="en-IN" dirty="0"/>
              <a:t>MARKETING CONCEPTS TO COMPETE WITH NIKE</a:t>
            </a:r>
          </a:p>
        </p:txBody>
      </p:sp>
      <p:pic>
        <p:nvPicPr>
          <p:cNvPr id="6" name="Content Placeholder 5">
            <a:extLst>
              <a:ext uri="{FF2B5EF4-FFF2-40B4-BE49-F238E27FC236}">
                <a16:creationId xmlns:a16="http://schemas.microsoft.com/office/drawing/2014/main" id="{01061EFB-F2BA-0FC2-0CF2-11EA216F7409}"/>
              </a:ext>
            </a:extLst>
          </p:cNvPr>
          <p:cNvPicPr>
            <a:picLocks noGrp="1" noChangeAspect="1"/>
          </p:cNvPicPr>
          <p:nvPr>
            <p:ph idx="1"/>
          </p:nvPr>
        </p:nvPicPr>
        <p:blipFill>
          <a:blip r:embed="rId2"/>
          <a:stretch>
            <a:fillRect/>
          </a:stretch>
        </p:blipFill>
        <p:spPr>
          <a:xfrm>
            <a:off x="837828" y="2132856"/>
            <a:ext cx="4064926" cy="3048695"/>
          </a:xfrm>
        </p:spPr>
      </p:pic>
      <p:sp>
        <p:nvSpPr>
          <p:cNvPr id="4" name="Text Placeholder 3">
            <a:extLst>
              <a:ext uri="{FF2B5EF4-FFF2-40B4-BE49-F238E27FC236}">
                <a16:creationId xmlns:a16="http://schemas.microsoft.com/office/drawing/2014/main" id="{A80FAF85-C5A6-21B8-DF6B-AA6556CE3A8F}"/>
              </a:ext>
            </a:extLst>
          </p:cNvPr>
          <p:cNvSpPr>
            <a:spLocks noGrp="1"/>
          </p:cNvSpPr>
          <p:nvPr>
            <p:ph type="body" sz="half" idx="2"/>
          </p:nvPr>
        </p:nvSpPr>
        <p:spPr>
          <a:xfrm>
            <a:off x="5590356" y="1844824"/>
            <a:ext cx="5914256" cy="4725144"/>
          </a:xfrm>
        </p:spPr>
        <p:txBody>
          <a:bodyPr/>
          <a:lstStyle/>
          <a:p>
            <a:r>
              <a:rPr lang="en-US" dirty="0">
                <a:solidFill>
                  <a:srgbClr val="374151"/>
                </a:solidFill>
                <a:latin typeface="Söhne"/>
              </a:rPr>
              <a:t>PRODUCT</a:t>
            </a:r>
            <a:r>
              <a:rPr lang="en-IN" dirty="0"/>
              <a:t> </a:t>
            </a:r>
            <a:r>
              <a:rPr lang="en-US" dirty="0">
                <a:solidFill>
                  <a:srgbClr val="374151"/>
                </a:solidFill>
                <a:latin typeface="Söhne"/>
              </a:rPr>
              <a:t>CONCEPT</a:t>
            </a:r>
            <a:r>
              <a:rPr lang="en-IN" dirty="0"/>
              <a:t> : </a:t>
            </a:r>
            <a:r>
              <a:rPr lang="en-US" b="0" i="0" dirty="0">
                <a:solidFill>
                  <a:srgbClr val="374151"/>
                </a:solidFill>
                <a:effectLst/>
                <a:latin typeface="Söhne"/>
              </a:rPr>
              <a:t>Develop a range of performance footwear made from innovative and sustainable materials, showcasing Adidas's commitment to eco-friendliness while appealing to environmentally-conscious consumers.</a:t>
            </a:r>
          </a:p>
          <a:p>
            <a:endParaRPr lang="en-US" dirty="0">
              <a:solidFill>
                <a:srgbClr val="374151"/>
              </a:solidFill>
              <a:latin typeface="Söhne"/>
            </a:endParaRPr>
          </a:p>
          <a:p>
            <a:r>
              <a:rPr lang="en-US" dirty="0">
                <a:solidFill>
                  <a:srgbClr val="374151"/>
                </a:solidFill>
                <a:latin typeface="Söhne"/>
              </a:rPr>
              <a:t>SOCIETAL CONCEPT : </a:t>
            </a:r>
            <a:r>
              <a:rPr lang="en-US" b="0" i="0" dirty="0">
                <a:solidFill>
                  <a:srgbClr val="374151"/>
                </a:solidFill>
                <a:effectLst/>
                <a:latin typeface="Söhne"/>
              </a:rPr>
              <a:t>Partner with organizations or initiatives that address social issues, demonstrating a commitment to creating a positive impact beyond profits.</a:t>
            </a:r>
          </a:p>
          <a:p>
            <a:endParaRPr lang="en-US" dirty="0">
              <a:solidFill>
                <a:srgbClr val="374151"/>
              </a:solidFill>
              <a:latin typeface="Söhne"/>
            </a:endParaRPr>
          </a:p>
          <a:p>
            <a:r>
              <a:rPr lang="en-US" dirty="0">
                <a:solidFill>
                  <a:srgbClr val="374151"/>
                </a:solidFill>
                <a:latin typeface="Söhne"/>
              </a:rPr>
              <a:t>SELLING CONCEPT : </a:t>
            </a:r>
            <a:r>
              <a:rPr lang="en-US" b="0" i="0" dirty="0">
                <a:solidFill>
                  <a:srgbClr val="374151"/>
                </a:solidFill>
                <a:effectLst/>
                <a:latin typeface="Söhne"/>
              </a:rPr>
              <a:t>Introduce exclusive, limited edition releases to create anticipation, urgency, and buzz, driving consumer interest and demand according to transitions in the generations. </a:t>
            </a:r>
            <a:endParaRPr lang="en-US" dirty="0">
              <a:solidFill>
                <a:srgbClr val="374151"/>
              </a:solidFill>
              <a:latin typeface="Söhne"/>
            </a:endParaRPr>
          </a:p>
        </p:txBody>
      </p:sp>
    </p:spTree>
    <p:extLst>
      <p:ext uri="{BB962C8B-B14F-4D97-AF65-F5344CB8AC3E}">
        <p14:creationId xmlns:p14="http://schemas.microsoft.com/office/powerpoint/2010/main" val="272477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0C3-2197-28A6-B562-96DDD0B2C8E6}"/>
              </a:ext>
            </a:extLst>
          </p:cNvPr>
          <p:cNvSpPr>
            <a:spLocks noGrp="1"/>
          </p:cNvSpPr>
          <p:nvPr>
            <p:ph type="title"/>
          </p:nvPr>
        </p:nvSpPr>
        <p:spPr>
          <a:xfrm>
            <a:off x="549796" y="274638"/>
            <a:ext cx="10421418" cy="706090"/>
          </a:xfrm>
        </p:spPr>
        <p:txBody>
          <a:bodyPr/>
          <a:lstStyle/>
          <a:p>
            <a:pPr algn="ctr"/>
            <a:r>
              <a:rPr lang="en-IN" dirty="0"/>
              <a:t>Conclusion </a:t>
            </a:r>
          </a:p>
        </p:txBody>
      </p:sp>
      <p:sp>
        <p:nvSpPr>
          <p:cNvPr id="3" name="Content Placeholder 2">
            <a:extLst>
              <a:ext uri="{FF2B5EF4-FFF2-40B4-BE49-F238E27FC236}">
                <a16:creationId xmlns:a16="http://schemas.microsoft.com/office/drawing/2014/main" id="{A0F30440-B24A-61E6-EB02-B82E42E9D3BC}"/>
              </a:ext>
            </a:extLst>
          </p:cNvPr>
          <p:cNvSpPr>
            <a:spLocks noGrp="1"/>
          </p:cNvSpPr>
          <p:nvPr>
            <p:ph idx="1"/>
          </p:nvPr>
        </p:nvSpPr>
        <p:spPr>
          <a:xfrm>
            <a:off x="261764" y="1257300"/>
            <a:ext cx="11593288" cy="4763988"/>
          </a:xfrm>
        </p:spPr>
        <p:txBody>
          <a:bodyPr>
            <a:normAutofit/>
          </a:bodyPr>
          <a:lstStyle/>
          <a:p>
            <a:pPr marL="45720" indent="0">
              <a:buNone/>
            </a:pPr>
            <a:r>
              <a:rPr lang="en-US" b="0" i="0" dirty="0">
                <a:solidFill>
                  <a:srgbClr val="374151"/>
                </a:solidFill>
                <a:effectLst/>
                <a:latin typeface="Söhne"/>
              </a:rPr>
              <a:t>Nike and Adidas employ distinct yet impactful marketing strategies to excel in the competitive sportswear market. Nike's focus on emotional storytelling, athlete endorsements, and innovation resonates with consumers seeking inspiration and cutting-edge performance. In contrast, Adidas leverages its differentiation through sustainability, inclusive marketing, and unique collaborations to appeal to those valuing ethical choices and individuality. Both brands successfully capture their target audiences through personalized approaches while showcasing their strengths in innovation and brand identity.</a:t>
            </a:r>
            <a:endParaRPr lang="en-IN" dirty="0"/>
          </a:p>
        </p:txBody>
      </p:sp>
      <p:pic>
        <p:nvPicPr>
          <p:cNvPr id="13" name="Picture 12">
            <a:extLst>
              <a:ext uri="{FF2B5EF4-FFF2-40B4-BE49-F238E27FC236}">
                <a16:creationId xmlns:a16="http://schemas.microsoft.com/office/drawing/2014/main" id="{19AE2334-FB1A-7CFD-93D9-F70735226309}"/>
              </a:ext>
            </a:extLst>
          </p:cNvPr>
          <p:cNvPicPr>
            <a:picLocks noChangeAspect="1"/>
          </p:cNvPicPr>
          <p:nvPr/>
        </p:nvPicPr>
        <p:blipFill>
          <a:blip r:embed="rId2"/>
          <a:stretch>
            <a:fillRect/>
          </a:stretch>
        </p:blipFill>
        <p:spPr>
          <a:xfrm>
            <a:off x="7318548" y="4149080"/>
            <a:ext cx="3168352" cy="2232248"/>
          </a:xfrm>
          <a:prstGeom prst="rect">
            <a:avLst/>
          </a:prstGeom>
        </p:spPr>
      </p:pic>
      <p:pic>
        <p:nvPicPr>
          <p:cNvPr id="15" name="Picture 14">
            <a:extLst>
              <a:ext uri="{FF2B5EF4-FFF2-40B4-BE49-F238E27FC236}">
                <a16:creationId xmlns:a16="http://schemas.microsoft.com/office/drawing/2014/main" id="{1A1F1885-1CEE-4E94-9BAD-6DE83D43507A}"/>
              </a:ext>
            </a:extLst>
          </p:cNvPr>
          <p:cNvPicPr>
            <a:picLocks noChangeAspect="1"/>
          </p:cNvPicPr>
          <p:nvPr/>
        </p:nvPicPr>
        <p:blipFill>
          <a:blip r:embed="rId3"/>
          <a:stretch>
            <a:fillRect/>
          </a:stretch>
        </p:blipFill>
        <p:spPr>
          <a:xfrm>
            <a:off x="1036464" y="4127013"/>
            <a:ext cx="2428875" cy="1876425"/>
          </a:xfrm>
          <a:prstGeom prst="rect">
            <a:avLst/>
          </a:prstGeom>
        </p:spPr>
      </p:pic>
    </p:spTree>
    <p:extLst>
      <p:ext uri="{BB962C8B-B14F-4D97-AF65-F5344CB8AC3E}">
        <p14:creationId xmlns:p14="http://schemas.microsoft.com/office/powerpoint/2010/main" val="216146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Asi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67_win32_fixed" id="{E442930D-4830-4F3C-836A-5EEE087BF41D}" vid="{711322B8-8FF4-460C-BDC8-D9794952B5A0}"/>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8CFCD-8CF0-454D-A198-7F1C3455B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401EAC5-4335-4679-9FF7-DA216A41F69F}">
  <ds:schemaRefs>
    <ds:schemaRef ds:uri="http://schemas.microsoft.com/sharepoint/v3/contenttype/forms"/>
  </ds:schemaRefs>
</ds:datastoreItem>
</file>

<file path=customXml/itemProps3.xml><?xml version="1.0" encoding="utf-8"?>
<ds:datastoreItem xmlns:ds="http://schemas.openxmlformats.org/officeDocument/2006/customXml" ds:itemID="{C900C3CC-DBFC-466E-B959-EC92125FA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Asian continent presentation (widescreen)</Template>
  <TotalTime>173</TotalTime>
  <Words>1049</Words>
  <Application>Microsoft Office PowerPoint</Application>
  <PresentationFormat>Custom</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Century Gothic</vt:lpstr>
      <vt:lpstr>Söhne</vt:lpstr>
      <vt:lpstr>Continental Asia 16x9</vt:lpstr>
      <vt:lpstr>NIKE CASE STUDY                </vt:lpstr>
      <vt:lpstr>INTRODUCTION</vt:lpstr>
      <vt:lpstr>KEY COMPONENTS OF NIKE’s MARKETING STRATEGIES</vt:lpstr>
      <vt:lpstr>STRENGTH AND WEAKNESS OF NIKE</vt:lpstr>
      <vt:lpstr>CASE STUDY: SUMMER OLYMPICS 2012</vt:lpstr>
      <vt:lpstr>IF YOU WERE ADIDAS HOW WOULD YOU COMPETE WITH NIKE</vt:lpstr>
      <vt:lpstr>MARKETING CONCEPTS TO COMPETE WITH NIKE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NIKE CASE STUDY                </dc:title>
  <dc:creator>om sai</dc:creator>
  <cp:lastModifiedBy>om sai</cp:lastModifiedBy>
  <cp:revision>1</cp:revision>
  <dcterms:created xsi:type="dcterms:W3CDTF">2023-08-27T06:33:52Z</dcterms:created>
  <dcterms:modified xsi:type="dcterms:W3CDTF">2023-08-27T09:27:07Z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