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53" d="100"/>
          <a:sy n="53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Two jellyfish touching against a dark blue background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Two jellyfish against a blue background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event_ondrop.asp" TargetMode="External"/><Relationship Id="rId3" Type="http://schemas.openxmlformats.org/officeDocument/2006/relationships/hyperlink" Target="https://www.w3schools.com/jsref/event_ondragend.asp" TargetMode="External"/><Relationship Id="rId7" Type="http://schemas.openxmlformats.org/officeDocument/2006/relationships/hyperlink" Target="https://www.w3schools.com/jsref/event_ondragstart.asp" TargetMode="External"/><Relationship Id="rId2" Type="http://schemas.openxmlformats.org/officeDocument/2006/relationships/hyperlink" Target="https://www.w3schools.com/jsref/event_ondrag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jsref/event_ondragover.asp" TargetMode="External"/><Relationship Id="rId5" Type="http://schemas.openxmlformats.org/officeDocument/2006/relationships/hyperlink" Target="https://www.w3schools.com/jsref/event_ondragleave.asp" TargetMode="External"/><Relationship Id="rId4" Type="http://schemas.openxmlformats.org/officeDocument/2006/relationships/hyperlink" Target="https://www.w3schools.com/jsref/event_ondragenter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TML DOM Even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HTML DOM Events</a:t>
            </a:r>
          </a:p>
        </p:txBody>
      </p:sp>
      <p:sp>
        <p:nvSpPr>
          <p:cNvPr id="152" name="15th September 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15th September 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ocus 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Focus Events</a:t>
            </a:r>
          </a:p>
        </p:txBody>
      </p:sp>
      <p:sp>
        <p:nvSpPr>
          <p:cNvPr id="197" name="onblur…"/>
          <p:cNvSpPr txBox="1">
            <a:spLocks noGrp="1"/>
          </p:cNvSpPr>
          <p:nvPr>
            <p:ph type="body" idx="1"/>
          </p:nvPr>
        </p:nvSpPr>
        <p:spPr>
          <a:xfrm>
            <a:off x="1270000" y="3136975"/>
            <a:ext cx="21844001" cy="8432801"/>
          </a:xfrm>
          <a:prstGeom prst="rect">
            <a:avLst/>
          </a:prstGeom>
        </p:spPr>
        <p:txBody>
          <a:bodyPr/>
          <a:lstStyle/>
          <a:p>
            <a:pPr marL="889000" indent="-889000">
              <a:buClrTx/>
              <a:buAutoNum type="arabicPeriod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onblur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event occurs when an element loses focus</a:t>
            </a:r>
          </a:p>
          <a:p>
            <a:pPr marL="889000" indent="-889000">
              <a:buClrTx/>
              <a:buAutoNum type="arabicPeriod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onfocus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event occurs when an element gets focus</a:t>
            </a:r>
          </a:p>
          <a:p>
            <a:pPr marL="889000" indent="-889000">
              <a:buClrTx/>
              <a:buAutoNum type="arabicPeriod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onfocusin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event occurs when an element is about to get focus</a:t>
            </a:r>
          </a:p>
          <a:p>
            <a:pPr marL="889000" indent="-889000">
              <a:buClrTx/>
              <a:buAutoNum type="arabicPeriod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onfocusout</a:t>
            </a:r>
          </a:p>
          <a:p>
            <a:pPr lvl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event occurs when an element is about to lose focus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M EventListe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DOM EventListener</a:t>
            </a:r>
          </a:p>
        </p:txBody>
      </p:sp>
      <p:sp>
        <p:nvSpPr>
          <p:cNvPr id="200" name="The addEventListener() method attaches an event handler to the specified element.…"/>
          <p:cNvSpPr txBox="1">
            <a:spLocks noGrp="1"/>
          </p:cNvSpPr>
          <p:nvPr>
            <p:ph type="body" idx="1"/>
          </p:nvPr>
        </p:nvSpPr>
        <p:spPr>
          <a:xfrm>
            <a:off x="1270000" y="3072348"/>
            <a:ext cx="22856900" cy="96276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53212" indent="-553212" defTabSz="2414016">
              <a:spcBef>
                <a:spcPts val="2300"/>
              </a:spcBef>
              <a:defRPr sz="4752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/>
              <a:t>addEventListener()</a:t>
            </a:r>
            <a:r>
              <a:t> method attaches an event handler to the specified element.</a:t>
            </a:r>
          </a:p>
          <a:p>
            <a:pPr marL="1014222" lvl="1" indent="-461010" defTabSz="2414016">
              <a:spcBef>
                <a:spcPts val="2300"/>
              </a:spcBef>
              <a:defRPr sz="4752">
                <a:latin typeface="Arial"/>
                <a:ea typeface="Arial"/>
                <a:cs typeface="Arial"/>
                <a:sym typeface="Arial"/>
              </a:defRPr>
            </a:pPr>
            <a:r>
              <a:rPr sz="3959"/>
              <a:t>In </a:t>
            </a:r>
            <a:r>
              <a:rPr sz="3959" i="1"/>
              <a:t>bubbling </a:t>
            </a:r>
            <a:r>
              <a:rPr sz="3959" u="sng"/>
              <a:t>(useCapture=false)</a:t>
            </a:r>
            <a:r>
              <a:rPr sz="3959" i="1"/>
              <a:t> </a:t>
            </a:r>
            <a:r>
              <a:rPr sz="3959"/>
              <a:t>the inner most element's event is handled first and then the outer.</a:t>
            </a:r>
          </a:p>
          <a:p>
            <a:pPr marL="1106424" lvl="1" indent="-553212" defTabSz="2414016">
              <a:spcBef>
                <a:spcPts val="2300"/>
              </a:spcBef>
              <a:defRPr sz="3959">
                <a:latin typeface="Arial"/>
                <a:ea typeface="Arial"/>
                <a:cs typeface="Arial"/>
                <a:sym typeface="Arial"/>
              </a:defRPr>
            </a:pPr>
            <a:r>
              <a:t>In </a:t>
            </a:r>
            <a:r>
              <a:rPr i="1"/>
              <a:t>capturing </a:t>
            </a:r>
            <a:r>
              <a:rPr u="sng"/>
              <a:t>(useCapture=true)</a:t>
            </a:r>
            <a:r>
              <a:rPr i="1"/>
              <a:t> </a:t>
            </a:r>
            <a:r>
              <a:t>the outer most element's event is handled first and then the inner.</a:t>
            </a:r>
          </a:p>
          <a:p>
            <a:pPr marL="1106424" lvl="1" indent="-553212" defTabSz="2414016">
              <a:spcBef>
                <a:spcPts val="2300"/>
              </a:spcBef>
              <a:defRPr sz="4752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3">
                    <a:hueOff val="552055"/>
                    <a:lumOff val="-12548"/>
                  </a:schemeClr>
                </a:solidFill>
              </a:rPr>
              <a:t>Syntax</a:t>
            </a:r>
            <a:r>
              <a:t>:</a:t>
            </a:r>
          </a:p>
          <a:p>
            <a:pPr marL="0" lvl="4" indent="1810511" defTabSz="452627">
              <a:spcBef>
                <a:spcPts val="0"/>
              </a:spcBef>
              <a:buClrTx/>
              <a:buSzTx/>
              <a:buNone/>
              <a:defRPr sz="4455" i="1">
                <a:solidFill>
                  <a:srgbClr val="65108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element</a:t>
            </a:r>
            <a:r>
              <a:rPr i="0"/>
              <a:t>.</a:t>
            </a:r>
            <a:r>
              <a:rPr b="1" i="0"/>
              <a:t>addEventListener</a:t>
            </a:r>
            <a:r>
              <a:rPr i="0"/>
              <a:t>(</a:t>
            </a:r>
            <a:r>
              <a:t>event, function, useCapture</a:t>
            </a:r>
            <a:r>
              <a:rPr i="0"/>
              <a:t>);</a:t>
            </a:r>
          </a:p>
          <a:p>
            <a:pPr marL="0" lvl="2" indent="905255" defTabSz="452627">
              <a:spcBef>
                <a:spcPts val="0"/>
              </a:spcBef>
              <a:buClrTx/>
              <a:buSzTx/>
              <a:buNone/>
              <a:defRPr sz="4455" i="1">
                <a:solidFill>
                  <a:srgbClr val="65108D"/>
                </a:solidFill>
                <a:latin typeface="Arial"/>
                <a:ea typeface="Arial"/>
                <a:cs typeface="Arial"/>
                <a:sym typeface="Arial"/>
              </a:defRPr>
            </a:pPr>
            <a:endParaRPr i="0"/>
          </a:p>
          <a:p>
            <a:pPr marL="0" lvl="2" indent="905255" defTabSz="452627">
              <a:spcBef>
                <a:spcPts val="0"/>
              </a:spcBef>
              <a:buClrTx/>
              <a:buSzTx/>
              <a:buNone/>
              <a:defRPr sz="4455" i="1">
                <a:solidFill>
                  <a:srgbClr val="65108D"/>
                </a:solidFill>
                <a:latin typeface="Arial"/>
                <a:ea typeface="Arial"/>
                <a:cs typeface="Arial"/>
                <a:sym typeface="Arial"/>
              </a:defRPr>
            </a:pPr>
            <a:endParaRPr i="0"/>
          </a:p>
          <a:p>
            <a:pPr marL="553212" indent="-553212" defTabSz="2414016">
              <a:spcBef>
                <a:spcPts val="2300"/>
              </a:spcBef>
              <a:defRPr sz="4752"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/>
              <a:t>removeEventListener()</a:t>
            </a:r>
            <a:r>
              <a:t> method removes event handlers that have been attached with the addEventListener() method.</a:t>
            </a:r>
          </a:p>
          <a:p>
            <a:pPr marL="1106424" lvl="1" indent="-553212" defTabSz="2414016">
              <a:spcBef>
                <a:spcPts val="2300"/>
              </a:spcBef>
              <a:defRPr sz="4752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3">
                    <a:hueOff val="552055"/>
                    <a:lumOff val="-12548"/>
                  </a:schemeClr>
                </a:solidFill>
              </a:rPr>
              <a:t>Syntax</a:t>
            </a:r>
            <a:r>
              <a:t>:</a:t>
            </a:r>
          </a:p>
          <a:p>
            <a:pPr marL="0" lvl="4" indent="1810511" defTabSz="452627">
              <a:spcBef>
                <a:spcPts val="0"/>
              </a:spcBef>
              <a:buClrTx/>
              <a:buSzTx/>
              <a:buNone/>
              <a:defRPr sz="4455" i="1">
                <a:solidFill>
                  <a:srgbClr val="65108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element</a:t>
            </a:r>
            <a:r>
              <a:rPr i="0"/>
              <a:t>.</a:t>
            </a:r>
            <a:r>
              <a:rPr b="1" i="0"/>
              <a:t>removeEventListener</a:t>
            </a:r>
            <a:r>
              <a:rPr i="0"/>
              <a:t>(</a:t>
            </a:r>
            <a:r>
              <a:t>event, function</a:t>
            </a:r>
            <a:r>
              <a:rPr i="0"/>
              <a:t>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xample on DOM EventListe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on DOM EventListener</a:t>
            </a:r>
          </a:p>
        </p:txBody>
      </p:sp>
      <p:pic>
        <p:nvPicPr>
          <p:cNvPr id="203" name="Screenshot 2022-09-12 at 11.38.21 PM.png" descr="Screenshot 2022-09-12 at 11.38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5" y="4175444"/>
            <a:ext cx="15012181" cy="5425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2-09-12 at 11.39.51 PM.png" descr="Screenshot 2022-09-12 at 11.39.5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69" y="11293198"/>
            <a:ext cx="18798066" cy="826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creenshot 2022-09-12 at 11.07.06 PM.png" descr="Screenshot 2022-09-12 at 11.07.0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5053" y="5321269"/>
            <a:ext cx="6156271" cy="4651406"/>
          </a:xfrm>
          <a:prstGeom prst="rect">
            <a:avLst/>
          </a:prstGeom>
          <a:ln w="12700">
            <a:solidFill>
              <a:srgbClr val="336B89"/>
            </a:solidFill>
            <a:miter lim="400000"/>
          </a:ln>
        </p:spPr>
      </p:pic>
      <p:sp>
        <p:nvSpPr>
          <p:cNvPr id="206" name="Browser Console"/>
          <p:cNvSpPr txBox="1"/>
          <p:nvPr/>
        </p:nvSpPr>
        <p:spPr>
          <a:xfrm>
            <a:off x="16159810" y="4119350"/>
            <a:ext cx="4930141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 u="sng"/>
            </a:lvl1pPr>
          </a:lstStyle>
          <a:p>
            <a:r>
              <a:t>Browser Console</a:t>
            </a:r>
          </a:p>
        </p:txBody>
      </p:sp>
      <p:sp>
        <p:nvSpPr>
          <p:cNvPr id="207" name="Registering an eventlistener to document."/>
          <p:cNvSpPr txBox="1"/>
          <p:nvPr/>
        </p:nvSpPr>
        <p:spPr>
          <a:xfrm>
            <a:off x="1040798" y="3116126"/>
            <a:ext cx="12090503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 u="sng"/>
            </a:lvl1pPr>
          </a:lstStyle>
          <a:p>
            <a:r>
              <a:t>Registering an eventlistener to document.</a:t>
            </a:r>
          </a:p>
        </p:txBody>
      </p:sp>
      <p:sp>
        <p:nvSpPr>
          <p:cNvPr id="208" name="De-registering the existing event listener from document"/>
          <p:cNvSpPr txBox="1"/>
          <p:nvPr/>
        </p:nvSpPr>
        <p:spPr>
          <a:xfrm>
            <a:off x="807088" y="10192806"/>
            <a:ext cx="16290647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 u="sng"/>
            </a:lvl1pPr>
          </a:lstStyle>
          <a:p>
            <a:r>
              <a:t>De-registering the existing event listener from document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Introduction</a:t>
            </a:r>
          </a:p>
        </p:txBody>
      </p:sp>
      <p:sp>
        <p:nvSpPr>
          <p:cNvPr id="155" name="An event is a signal that indicates something has happen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An event is a signal that indicates something has happened.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Fire by browser.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Events are part of DOM through which HTML interacts with Javascript and vice-versa.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Some classes of events are MouseEvent, InputEvent, DragEvent, FocusEvent, etc.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</a:t>
            </a:r>
          </a:p>
        </p:txBody>
      </p:sp>
      <p:sp>
        <p:nvSpPr>
          <p:cNvPr id="158" name="index.html…"/>
          <p:cNvSpPr txBox="1">
            <a:spLocks noGrp="1"/>
          </p:cNvSpPr>
          <p:nvPr>
            <p:ph type="body" sz="half" idx="1"/>
          </p:nvPr>
        </p:nvSpPr>
        <p:spPr>
          <a:xfrm>
            <a:off x="620721" y="3200401"/>
            <a:ext cx="10413814" cy="949959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dirty="0" err="1"/>
              <a:t>index.html</a:t>
            </a:r>
            <a:endParaRPr dirty="0"/>
          </a:p>
          <a:p>
            <a:pPr marL="0" indent="0">
              <a:buClrTx/>
              <a:buSzTx/>
              <a:buNone/>
            </a:pPr>
            <a:endParaRPr dirty="0"/>
          </a:p>
          <a:p>
            <a:pPr marL="0" indent="0">
              <a:buClrTx/>
              <a:buSzTx/>
              <a:buNone/>
            </a:pPr>
            <a:endParaRPr dirty="0"/>
          </a:p>
          <a:p>
            <a:pPr marL="0" indent="0">
              <a:buClrTx/>
              <a:buSzTx/>
              <a:buNone/>
            </a:pPr>
            <a:endParaRPr dirty="0"/>
          </a:p>
          <a:p>
            <a:pPr marL="0" indent="0">
              <a:buClrTx/>
              <a:buSzTx/>
              <a:buNone/>
            </a:pPr>
            <a:r>
              <a:rPr b="1" dirty="0"/>
              <a:t>onclick</a:t>
            </a:r>
            <a:r>
              <a:rPr dirty="0"/>
              <a:t>: this event occurs when someone click the button.</a:t>
            </a:r>
          </a:p>
        </p:txBody>
      </p:sp>
      <p:sp>
        <p:nvSpPr>
          <p:cNvPr id="159" name="main.js…"/>
          <p:cNvSpPr txBox="1"/>
          <p:nvPr/>
        </p:nvSpPr>
        <p:spPr>
          <a:xfrm>
            <a:off x="11789864" y="3200401"/>
            <a:ext cx="11620313" cy="998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2438400">
              <a:spcBef>
                <a:spcPts val="2400"/>
              </a:spcBef>
              <a:defRPr sz="4800"/>
            </a:pPr>
            <a:r>
              <a:rPr dirty="0" err="1"/>
              <a:t>main.js</a:t>
            </a:r>
            <a:endParaRPr dirty="0"/>
          </a:p>
          <a:p>
            <a:pPr algn="l" defTabSz="2438400">
              <a:spcBef>
                <a:spcPts val="2400"/>
              </a:spcBef>
              <a:defRPr sz="4800"/>
            </a:pPr>
            <a:endParaRPr dirty="0"/>
          </a:p>
          <a:p>
            <a:pPr algn="l" defTabSz="2438400">
              <a:spcBef>
                <a:spcPts val="2400"/>
              </a:spcBef>
              <a:defRPr sz="4800"/>
            </a:pPr>
            <a:endParaRPr dirty="0"/>
          </a:p>
          <a:p>
            <a:pPr algn="l" defTabSz="2438400">
              <a:spcBef>
                <a:spcPts val="2400"/>
              </a:spcBef>
              <a:defRPr sz="4800"/>
            </a:pPr>
            <a:endParaRPr lang="en-US" b="1" dirty="0"/>
          </a:p>
          <a:p>
            <a:pPr algn="l" defTabSz="2438400">
              <a:spcBef>
                <a:spcPts val="2400"/>
              </a:spcBef>
              <a:defRPr sz="4800"/>
            </a:pPr>
            <a:endParaRPr lang="en-IN" b="1" dirty="0"/>
          </a:p>
          <a:p>
            <a:pPr algn="l" defTabSz="2438400">
              <a:spcBef>
                <a:spcPts val="2400"/>
              </a:spcBef>
              <a:defRPr sz="4800"/>
            </a:pPr>
            <a:r>
              <a:rPr b="1" dirty="0" err="1"/>
              <a:t>clickHandler</a:t>
            </a:r>
            <a:r>
              <a:rPr dirty="0"/>
              <a:t>: This JS function will get triggered when the </a:t>
            </a:r>
            <a:r>
              <a:rPr i="1" dirty="0"/>
              <a:t>onclick</a:t>
            </a:r>
            <a:r>
              <a:rPr dirty="0"/>
              <a:t> event occurs.</a:t>
            </a:r>
          </a:p>
          <a:p>
            <a:pPr algn="l" defTabSz="2438400">
              <a:spcBef>
                <a:spcPts val="2400"/>
              </a:spcBef>
              <a:defRPr sz="4800"/>
            </a:pPr>
            <a:r>
              <a:rPr dirty="0"/>
              <a:t>Note: </a:t>
            </a:r>
            <a:r>
              <a:rPr i="1" u="sng" dirty="0" err="1"/>
              <a:t>event.target</a:t>
            </a:r>
            <a:r>
              <a:rPr dirty="0"/>
              <a:t> contains the element that is being clicked and triggers </a:t>
            </a:r>
            <a:r>
              <a:rPr i="1" dirty="0" err="1"/>
              <a:t>clickHandler</a:t>
            </a:r>
            <a:r>
              <a:rPr i="1" dirty="0"/>
              <a:t> </a:t>
            </a:r>
            <a:r>
              <a:rPr dirty="0"/>
              <a:t>function</a:t>
            </a:r>
            <a:r>
              <a:rPr i="1" dirty="0"/>
              <a:t>.</a:t>
            </a:r>
            <a:r>
              <a:rPr dirty="0"/>
              <a:t> </a:t>
            </a:r>
          </a:p>
        </p:txBody>
      </p:sp>
      <p:pic>
        <p:nvPicPr>
          <p:cNvPr id="160" name="Screenshot 2022-09-12 at 9.31.26 PM.png" descr="Screenshot 2022-09-12 at 9.31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325" y="4477632"/>
            <a:ext cx="12303377" cy="2131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shot 2022-09-12 at 9.29.50 PM.png" descr="Screenshot 2022-09-12 at 9.29.5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1" y="4570095"/>
            <a:ext cx="10942149" cy="2287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ouse 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Mouse Events</a:t>
            </a:r>
          </a:p>
        </p:txBody>
      </p:sp>
      <p:sp>
        <p:nvSpPr>
          <p:cNvPr id="164" name="onclick…"/>
          <p:cNvSpPr txBox="1">
            <a:spLocks noGrp="1"/>
          </p:cNvSpPr>
          <p:nvPr>
            <p:ph type="body" idx="1"/>
          </p:nvPr>
        </p:nvSpPr>
        <p:spPr>
          <a:xfrm>
            <a:off x="1269999" y="3043697"/>
            <a:ext cx="21844001" cy="9656303"/>
          </a:xfrm>
          <a:prstGeom prst="rect">
            <a:avLst/>
          </a:prstGeom>
        </p:spPr>
        <p:txBody>
          <a:bodyPr/>
          <a:lstStyle/>
          <a:p>
            <a:pPr marL="530352" indent="-530352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onclick</a:t>
            </a:r>
          </a:p>
          <a:p>
            <a:pPr marL="972311" lvl="1" indent="-486155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t>The event occurs when the user clicks on an element.</a:t>
            </a:r>
          </a:p>
          <a:p>
            <a:pPr marL="530352" indent="-530352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ondblclick</a:t>
            </a:r>
          </a:p>
          <a:p>
            <a:pPr marL="972311" lvl="1" indent="-486155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t>The event occurs when the user double-clicks on an element.</a:t>
            </a:r>
          </a:p>
          <a:p>
            <a:pPr marL="530352" indent="-530352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onmouseenter</a:t>
            </a:r>
          </a:p>
          <a:p>
            <a:pPr marL="972311" lvl="1" indent="-486155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t>The event occurs when the pointer is moved onto an element or hover onto an element.</a:t>
            </a:r>
          </a:p>
          <a:p>
            <a:pPr marL="530352" indent="-530352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onmouseout</a:t>
            </a:r>
          </a:p>
          <a:p>
            <a:pPr marL="1016508" lvl="1" indent="-530352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t>The event occurs when a user moves the mouse pointer out of an element, or out of one of its children.</a:t>
            </a:r>
          </a:p>
          <a:p>
            <a:pPr marL="530352" indent="-530352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1"/>
              <a:t>onmouseleave</a:t>
            </a:r>
          </a:p>
          <a:p>
            <a:pPr marL="1016508" lvl="1" indent="-530352" defTabSz="2121408">
              <a:spcBef>
                <a:spcPts val="2000"/>
              </a:spcBef>
              <a:defRPr sz="4176">
                <a:latin typeface="Arial"/>
                <a:ea typeface="Arial"/>
                <a:cs typeface="Arial"/>
                <a:sym typeface="Arial"/>
              </a:defRPr>
            </a:pPr>
            <a:r>
              <a:t>The event occurs when the pointer is moved out of an element.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xample on Mouse 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on Mouse Events</a:t>
            </a:r>
          </a:p>
        </p:txBody>
      </p:sp>
      <p:pic>
        <p:nvPicPr>
          <p:cNvPr id="167" name="Screenshot 2022-09-12 at 10.29.44 PM.png" descr="Screenshot 2022-09-12 at 10.29.4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24" y="3948794"/>
            <a:ext cx="10366694" cy="22236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shot 2022-09-12 at 10.30.03 PM.png" descr="Screenshot 2022-09-12 at 10.30.0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24" y="6553000"/>
            <a:ext cx="10366694" cy="203210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index.html"/>
          <p:cNvSpPr txBox="1"/>
          <p:nvPr/>
        </p:nvSpPr>
        <p:spPr>
          <a:xfrm>
            <a:off x="1491098" y="2980978"/>
            <a:ext cx="3952267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r>
              <a:t>index.html</a:t>
            </a:r>
          </a:p>
        </p:txBody>
      </p:sp>
      <p:pic>
        <p:nvPicPr>
          <p:cNvPr id="170" name="Screenshot 2022-09-12 at 10.41.00 PM.png" descr="Screenshot 2022-09-12 at 10.41.0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12" y="10348348"/>
            <a:ext cx="7352372" cy="3097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shot 2022-09-12 at 10.45.51 PM.png" descr="Screenshot 2022-09-12 at 10.45.51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4958" y="4964918"/>
            <a:ext cx="5851414" cy="809182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ain.js"/>
          <p:cNvSpPr txBox="1"/>
          <p:nvPr/>
        </p:nvSpPr>
        <p:spPr>
          <a:xfrm>
            <a:off x="1418792" y="9385717"/>
            <a:ext cx="2138173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r>
              <a:t>main.js</a:t>
            </a:r>
          </a:p>
        </p:txBody>
      </p:sp>
      <p:sp>
        <p:nvSpPr>
          <p:cNvPr id="173" name="Browser Console"/>
          <p:cNvSpPr txBox="1"/>
          <p:nvPr/>
        </p:nvSpPr>
        <p:spPr>
          <a:xfrm>
            <a:off x="15276822" y="3885641"/>
            <a:ext cx="4930141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4800"/>
            </a:lvl1pPr>
          </a:lstStyle>
          <a:p>
            <a:r>
              <a:t>Browser Console</a:t>
            </a:r>
          </a:p>
        </p:txBody>
      </p:sp>
      <p:sp>
        <p:nvSpPr>
          <p:cNvPr id="174" name="Line"/>
          <p:cNvSpPr/>
          <p:nvPr/>
        </p:nvSpPr>
        <p:spPr>
          <a:xfrm flipH="1">
            <a:off x="5843839" y="7495133"/>
            <a:ext cx="2636086" cy="2636086"/>
          </a:xfrm>
          <a:prstGeom prst="line">
            <a:avLst/>
          </a:prstGeom>
          <a:ln w="88900">
            <a:solidFill>
              <a:srgbClr val="336B8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Line"/>
          <p:cNvSpPr/>
          <p:nvPr/>
        </p:nvSpPr>
        <p:spPr>
          <a:xfrm flipH="1">
            <a:off x="5177863" y="5107745"/>
            <a:ext cx="1766762" cy="5316473"/>
          </a:xfrm>
          <a:prstGeom prst="line">
            <a:avLst/>
          </a:prstGeom>
          <a:ln w="88900">
            <a:solidFill>
              <a:srgbClr val="336B89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6" name="Line"/>
          <p:cNvSpPr/>
          <p:nvPr/>
        </p:nvSpPr>
        <p:spPr>
          <a:xfrm flipV="1">
            <a:off x="6809719" y="8578020"/>
            <a:ext cx="8006220" cy="4021742"/>
          </a:xfrm>
          <a:prstGeom prst="line">
            <a:avLst/>
          </a:prstGeom>
          <a:ln w="88900">
            <a:solidFill>
              <a:srgbClr val="336B8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Keyboard Events and Input 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Keyboard Events and Input Events</a:t>
            </a:r>
          </a:p>
        </p:txBody>
      </p:sp>
      <p:sp>
        <p:nvSpPr>
          <p:cNvPr id="179" name="Keyboard events…"/>
          <p:cNvSpPr txBox="1">
            <a:spLocks noGrp="1"/>
          </p:cNvSpPr>
          <p:nvPr>
            <p:ph type="body" idx="1"/>
          </p:nvPr>
        </p:nvSpPr>
        <p:spPr>
          <a:xfrm>
            <a:off x="1269999" y="3124857"/>
            <a:ext cx="21844001" cy="95751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782319" indent="-782319" defTabSz="2145791">
              <a:spcBef>
                <a:spcPts val="2100"/>
              </a:spcBef>
              <a:buClrTx/>
              <a:buAutoNum type="alphaUcPeriod"/>
              <a:defRPr sz="4224" b="1">
                <a:latin typeface="Arial"/>
                <a:ea typeface="Arial"/>
                <a:cs typeface="Arial"/>
                <a:sym typeface="Arial"/>
              </a:defRPr>
            </a:pPr>
            <a:r>
              <a:t>Keyboard events</a:t>
            </a:r>
          </a:p>
          <a:p>
            <a:pPr marL="983488" lvl="1" indent="-491744" defTabSz="2145791">
              <a:spcBef>
                <a:spcPts val="2100"/>
              </a:spcBef>
              <a:defRPr sz="4224" b="1">
                <a:latin typeface="Arial"/>
                <a:ea typeface="Arial"/>
                <a:cs typeface="Arial"/>
                <a:sym typeface="Arial"/>
              </a:defRPr>
            </a:pPr>
            <a:r>
              <a:t>onkeydown</a:t>
            </a:r>
          </a:p>
          <a:p>
            <a:pPr marL="1475231" lvl="2" indent="-491744" defTabSz="2145791">
              <a:spcBef>
                <a:spcPts val="2100"/>
              </a:spcBef>
              <a:defRPr sz="4224">
                <a:latin typeface="Arial"/>
                <a:ea typeface="Arial"/>
                <a:cs typeface="Arial"/>
                <a:sym typeface="Arial"/>
              </a:defRPr>
            </a:pPr>
            <a:r>
              <a:t>The event occurs when the user is pressing a key</a:t>
            </a:r>
          </a:p>
          <a:p>
            <a:pPr marL="983488" lvl="1" indent="-491744" defTabSz="2145791">
              <a:spcBef>
                <a:spcPts val="2100"/>
              </a:spcBef>
              <a:defRPr sz="4224" b="1">
                <a:latin typeface="Arial"/>
                <a:ea typeface="Arial"/>
                <a:cs typeface="Arial"/>
                <a:sym typeface="Arial"/>
              </a:defRPr>
            </a:pPr>
            <a:r>
              <a:t>onkeypress</a:t>
            </a:r>
          </a:p>
          <a:p>
            <a:pPr marL="1475231" lvl="2" indent="-491744" defTabSz="2145791">
              <a:spcBef>
                <a:spcPts val="2100"/>
              </a:spcBef>
              <a:defRPr sz="4224">
                <a:latin typeface="Arial"/>
                <a:ea typeface="Arial"/>
                <a:cs typeface="Arial"/>
                <a:sym typeface="Arial"/>
              </a:defRPr>
            </a:pPr>
            <a:r>
              <a:t>The event occurs when the user presses a key</a:t>
            </a:r>
          </a:p>
          <a:p>
            <a:pPr marL="983488" lvl="1" indent="-491744" defTabSz="2145791">
              <a:spcBef>
                <a:spcPts val="2100"/>
              </a:spcBef>
              <a:defRPr sz="4224" b="1">
                <a:latin typeface="Arial"/>
                <a:ea typeface="Arial"/>
                <a:cs typeface="Arial"/>
                <a:sym typeface="Arial"/>
              </a:defRPr>
            </a:pPr>
            <a:r>
              <a:t>onkeyup</a:t>
            </a:r>
          </a:p>
          <a:p>
            <a:pPr marL="1475231" lvl="2" indent="-491744" defTabSz="2145791">
              <a:spcBef>
                <a:spcPts val="2100"/>
              </a:spcBef>
              <a:defRPr sz="4224">
                <a:latin typeface="Arial"/>
                <a:ea typeface="Arial"/>
                <a:cs typeface="Arial"/>
                <a:sym typeface="Arial"/>
              </a:defRPr>
            </a:pPr>
            <a:r>
              <a:t>The event occurs when the user releases a key</a:t>
            </a:r>
          </a:p>
          <a:p>
            <a:pPr marL="1475231" lvl="2" indent="-491744" defTabSz="2145791">
              <a:spcBef>
                <a:spcPts val="2100"/>
              </a:spcBef>
              <a:defRPr sz="4224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782319" indent="-782319" defTabSz="2145791">
              <a:spcBef>
                <a:spcPts val="2100"/>
              </a:spcBef>
              <a:buClrTx/>
              <a:buAutoNum type="alphaUcPeriod"/>
              <a:defRPr sz="4224" b="1">
                <a:latin typeface="Arial"/>
                <a:ea typeface="Arial"/>
                <a:cs typeface="Arial"/>
                <a:sym typeface="Arial"/>
              </a:defRPr>
            </a:pPr>
            <a:r>
              <a:t>Input events</a:t>
            </a:r>
          </a:p>
          <a:p>
            <a:pPr marL="983488" lvl="1" indent="-491744" defTabSz="2145791">
              <a:spcBef>
                <a:spcPts val="2100"/>
              </a:spcBef>
              <a:defRPr sz="4224" b="1">
                <a:latin typeface="Arial"/>
                <a:ea typeface="Arial"/>
                <a:cs typeface="Arial"/>
                <a:sym typeface="Arial"/>
              </a:defRPr>
            </a:pPr>
            <a:r>
              <a:t>oninput</a:t>
            </a:r>
          </a:p>
          <a:p>
            <a:pPr marL="1475231" lvl="2" indent="-491744" defTabSz="2145791">
              <a:spcBef>
                <a:spcPts val="2100"/>
              </a:spcBef>
              <a:defRPr sz="4224">
                <a:latin typeface="Arial"/>
                <a:ea typeface="Arial"/>
                <a:cs typeface="Arial"/>
                <a:sym typeface="Arial"/>
              </a:defRPr>
            </a:pPr>
            <a:r>
              <a:t>The event occurs when an element gets user input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xamples on Keyboard 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Examples on Keyboard Events</a:t>
            </a:r>
          </a:p>
        </p:txBody>
      </p:sp>
      <p:pic>
        <p:nvPicPr>
          <p:cNvPr id="182" name="oninput.gif" descr="oninput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11" y="4898354"/>
            <a:ext cx="4359893" cy="819775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83" name="Screenshot 2022-09-12 at 10.30.29 PM.png" descr="Screenshot 2022-09-12 at 10.30.2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67" y="2738841"/>
            <a:ext cx="10047016" cy="2679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2-09-12 at 11.04.55 PM.png" descr="Screenshot 2022-09-12 at 11.04.5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259" y="2788151"/>
            <a:ext cx="8526792" cy="3151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shot 2022-09-12 at 11.07.06 PM.png" descr="Screenshot 2022-09-12 at 11.07.0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9799" y="6595778"/>
            <a:ext cx="5550112" cy="4193419"/>
          </a:xfrm>
          <a:prstGeom prst="rect">
            <a:avLst/>
          </a:prstGeom>
          <a:ln w="12700">
            <a:solidFill>
              <a:srgbClr val="336B89"/>
            </a:solidFill>
            <a:miter lim="400000"/>
          </a:ln>
        </p:spPr>
      </p:pic>
      <p:sp>
        <p:nvSpPr>
          <p:cNvPr id="186" name="Note: addEventListenser will be covered in later section of slides."/>
          <p:cNvSpPr txBox="1"/>
          <p:nvPr/>
        </p:nvSpPr>
        <p:spPr>
          <a:xfrm>
            <a:off x="7743492" y="12215745"/>
            <a:ext cx="16911727" cy="75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2438400">
              <a:spcBef>
                <a:spcPts val="2400"/>
              </a:spcBef>
              <a:defRPr sz="3900"/>
            </a:pPr>
            <a:r>
              <a:rPr b="1" u="sng"/>
              <a:t>Note</a:t>
            </a:r>
            <a:r>
              <a:t>: </a:t>
            </a:r>
            <a:r>
              <a:rPr b="1"/>
              <a:t>addEventListenser </a:t>
            </a:r>
            <a:r>
              <a:t>will be covered in later section of slides.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rag 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Drag Events</a:t>
            </a:r>
          </a:p>
        </p:txBody>
      </p:sp>
      <p:graphicFrame>
        <p:nvGraphicFramePr>
          <p:cNvPr id="189" name="Table"/>
          <p:cNvGraphicFramePr/>
          <p:nvPr>
            <p:extLst>
              <p:ext uri="{D42A27DB-BD31-4B8C-83A1-F6EECF244321}">
                <p14:modId xmlns:p14="http://schemas.microsoft.com/office/powerpoint/2010/main" val="2750777464"/>
              </p:ext>
            </p:extLst>
          </p:nvPr>
        </p:nvGraphicFramePr>
        <p:xfrm>
          <a:off x="1054588" y="3133029"/>
          <a:ext cx="22600044" cy="977017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03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5739">
                <a:tc>
                  <a:txBody>
                    <a:bodyPr/>
                    <a:lstStyle/>
                    <a:p>
                      <a:pPr algn="l" defTabSz="914400">
                        <a:defRPr sz="32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u="none" dirty="0"/>
                        <a:t>ondrag</a:t>
                      </a:r>
                      <a:endParaRPr u="none" dirty="0">
                        <a:hlinkClick r:id="rId2"/>
                      </a:endParaRPr>
                    </a:p>
                  </a:txBody>
                  <a:tcPr marL="203200" marR="101600" marT="101600" marB="101600" anchor="ctr" horzOverflow="overflow"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latin typeface="Arial"/>
                          <a:ea typeface="Arial"/>
                          <a:cs typeface="Arial"/>
                          <a:sym typeface="Arial"/>
                        </a:rPr>
                        <a:t>The event occurs when an element is being dragged</a:t>
                      </a:r>
                    </a:p>
                  </a:txBody>
                  <a:tcPr marL="101600" marR="101600" marT="101600" marB="101600" anchor="ctr" horzOverflow="overflow">
                    <a:lnL w="12700"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739">
                <a:tc>
                  <a:txBody>
                    <a:bodyPr/>
                    <a:lstStyle/>
                    <a:p>
                      <a:pPr algn="l" defTabSz="914400">
                        <a:defRPr sz="32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3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cs typeface="Arial"/>
                          <a:sym typeface="Graphik"/>
                        </a:rPr>
                        <a:t>ondragend</a:t>
                      </a:r>
                      <a:endParaRPr sz="32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cs typeface="Arial"/>
                        <a:sym typeface="Graphik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203200" marR="101600" marT="101600" marB="101600" anchor="ctr" horzOverflow="overflow"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latin typeface="Arial"/>
                          <a:ea typeface="Arial"/>
                          <a:cs typeface="Arial"/>
                          <a:sym typeface="Arial"/>
                        </a:rPr>
                        <a:t>The event occurs when the user has finished dragging an element</a:t>
                      </a:r>
                    </a:p>
                  </a:txBody>
                  <a:tcPr marL="101600" marR="101600" marT="101600" marB="101600" anchor="ctr" horzOverflow="overflow">
                    <a:lnL w="12700"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5739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2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3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cs typeface="Arial"/>
                          <a:sym typeface="Graphik"/>
                        </a:rPr>
                        <a:t>ondragenter</a:t>
                      </a:r>
                      <a:endParaRPr sz="32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cs typeface="Arial"/>
                        <a:sym typeface="Graphik"/>
                        <a:hlinkClick r:id="rId4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203200" marR="101600" marT="101600" marB="101600" anchor="ctr" horzOverflow="overflow"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latin typeface="Arial"/>
                          <a:ea typeface="Arial"/>
                          <a:cs typeface="Arial"/>
                          <a:sym typeface="Arial"/>
                        </a:rPr>
                        <a:t>The event occurs when the dragged element enters the drop target</a:t>
                      </a:r>
                    </a:p>
                  </a:txBody>
                  <a:tcPr marL="101600" marR="101600" marT="101600" marB="101600" anchor="ctr" horzOverflow="overflow">
                    <a:lnL w="12700"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5739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2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3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cs typeface="Arial"/>
                          <a:sym typeface="Graphik"/>
                        </a:rPr>
                        <a:t>ondragleave</a:t>
                      </a:r>
                      <a:endParaRPr sz="32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cs typeface="Arial"/>
                        <a:sym typeface="Graphik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203200" marR="101600" marT="101600" marB="101600" anchor="ctr" horzOverflow="overflow"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latin typeface="Arial"/>
                          <a:ea typeface="Arial"/>
                          <a:cs typeface="Arial"/>
                          <a:sym typeface="Arial"/>
                        </a:rPr>
                        <a:t>The event occurs when the dragged element leaves the drop target</a:t>
                      </a:r>
                    </a:p>
                  </a:txBody>
                  <a:tcPr marL="101600" marR="101600" marT="101600" marB="101600" anchor="ctr" horzOverflow="overflow">
                    <a:lnL w="12700"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5739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2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3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cs typeface="Arial"/>
                          <a:sym typeface="Graphik"/>
                        </a:rPr>
                        <a:t>ondragover</a:t>
                      </a:r>
                      <a:endParaRPr sz="32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cs typeface="Arial"/>
                        <a:sym typeface="Graphik"/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203200" marR="101600" marT="101600" marB="101600" anchor="ctr" horzOverflow="overflow"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The event occurs when the dragged element is over the drop target</a:t>
                      </a:r>
                    </a:p>
                  </a:txBody>
                  <a:tcPr marL="101600" marR="101600" marT="101600" marB="101600" anchor="ctr" horzOverflow="overflow">
                    <a:lnL w="12700"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5739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2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3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cs typeface="Arial"/>
                          <a:sym typeface="Graphik"/>
                        </a:rPr>
                        <a:t>ondragstart</a:t>
                      </a:r>
                      <a:endParaRPr sz="32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cs typeface="Arial"/>
                        <a:sym typeface="Graphik"/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203200" marR="101600" marT="101600" marB="101600" anchor="ctr" horzOverflow="overflow"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latin typeface="Arial"/>
                          <a:ea typeface="Arial"/>
                          <a:cs typeface="Arial"/>
                          <a:sym typeface="Arial"/>
                        </a:rPr>
                        <a:t>The event occurs when the user starts to drag an element</a:t>
                      </a:r>
                    </a:p>
                  </a:txBody>
                  <a:tcPr marL="101600" marR="101600" marT="101600" marB="101600" anchor="ctr" horzOverflow="overflow">
                    <a:lnL w="12700"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5739"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200"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sz="3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Arial"/>
                          <a:cs typeface="Arial"/>
                          <a:sym typeface="Graphik"/>
                        </a:rPr>
                        <a:t>ondrop</a:t>
                      </a:r>
                      <a:endParaRPr sz="3200" b="1" i="0" u="none" strike="noStrike" cap="none" spc="0" baseline="0" dirty="0">
                        <a:solidFill>
                          <a:srgbClr val="000000"/>
                        </a:solidFill>
                        <a:uFillTx/>
                        <a:latin typeface="Arial"/>
                        <a:cs typeface="Arial"/>
                        <a:sym typeface="Graphik"/>
                        <a:hlinkClick r:id="rId8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203200" marR="101600" marT="101600" marB="101600" anchor="ctr" horzOverflow="overflow"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The event occurs when the dragged element is dropped on the drop target</a:t>
                      </a:r>
                    </a:p>
                  </a:txBody>
                  <a:tcPr marL="101600" marR="101600" marT="101600" marB="101600" anchor="ctr" horzOverflow="overflow">
                    <a:lnL w="12700">
                      <a:miter lim="400000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xample on Drag/Drop Ev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on Drag/Drop Events</a:t>
            </a:r>
          </a:p>
        </p:txBody>
      </p:sp>
      <p:pic>
        <p:nvPicPr>
          <p:cNvPr id="192" name="Screenshot 2022-09-12 at 11.17.25 PM.png" descr="Screenshot 2022-09-12 at 11.17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0" y="2716957"/>
            <a:ext cx="8891209" cy="8839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dragdrop.gif" descr="dragdrop.gi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59" y="8366293"/>
            <a:ext cx="8429682" cy="5890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2-09-12 at 11.16.43 PM.png" descr="Screenshot 2022-09-12 at 11.16.4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860" y="2863173"/>
            <a:ext cx="11046021" cy="7371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100765-7ced-4452-a431-e09576092f32">
      <Terms xmlns="http://schemas.microsoft.com/office/infopath/2007/PartnerControls"/>
    </lcf76f155ced4ddcb4097134ff3c332f>
    <TaxCatchAll xmlns="a03b4192-7044-49b7-8ca3-560d7e6bcc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BF235B49A7E4EAE8D667C8334014D" ma:contentTypeVersion="8" ma:contentTypeDescription="Create a new document." ma:contentTypeScope="" ma:versionID="a6af08aaac8ca02fd00ea3f0ef68eea5">
  <xsd:schema xmlns:xsd="http://www.w3.org/2001/XMLSchema" xmlns:xs="http://www.w3.org/2001/XMLSchema" xmlns:p="http://schemas.microsoft.com/office/2006/metadata/properties" xmlns:ns2="e3100765-7ced-4452-a431-e09576092f32" xmlns:ns3="a03b4192-7044-49b7-8ca3-560d7e6bcc47" targetNamespace="http://schemas.microsoft.com/office/2006/metadata/properties" ma:root="true" ma:fieldsID="28542895194a207b0c5c38069ef4f8b6" ns2:_="" ns3:_="">
    <xsd:import namespace="e3100765-7ced-4452-a431-e09576092f32"/>
    <xsd:import namespace="a03b4192-7044-49b7-8ca3-560d7e6bcc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00765-7ced-4452-a431-e09576092f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3b4192-7044-49b7-8ca3-560d7e6bcc4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401b34-67c8-4b74-8be7-17fb89fb56a3}" ma:internalName="TaxCatchAll" ma:showField="CatchAllData" ma:web="a03b4192-7044-49b7-8ca3-560d7e6bcc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A9B13C-6745-4C7F-A7BF-141AEB6E2B90}">
  <ds:schemaRefs>
    <ds:schemaRef ds:uri="http://schemas.microsoft.com/office/2006/metadata/properties"/>
    <ds:schemaRef ds:uri="http://schemas.microsoft.com/office/infopath/2007/PartnerControls"/>
    <ds:schemaRef ds:uri="e3100765-7ced-4452-a431-e09576092f32"/>
    <ds:schemaRef ds:uri="a03b4192-7044-49b7-8ca3-560d7e6bcc47"/>
  </ds:schemaRefs>
</ds:datastoreItem>
</file>

<file path=customXml/itemProps2.xml><?xml version="1.0" encoding="utf-8"?>
<ds:datastoreItem xmlns:ds="http://schemas.openxmlformats.org/officeDocument/2006/customXml" ds:itemID="{CA2C6BFF-C81D-44E2-943A-EBA39214B3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0AB81C-F623-4B0E-8CCF-7CDEAE57D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100765-7ced-4452-a431-e09576092f32"/>
    <ds:schemaRef ds:uri="a03b4192-7044-49b7-8ca3-560d7e6bcc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31_ColorGradientLight</vt:lpstr>
      <vt:lpstr>HTML DOM Events</vt:lpstr>
      <vt:lpstr>Introduction</vt:lpstr>
      <vt:lpstr>Syntax</vt:lpstr>
      <vt:lpstr>Mouse Events</vt:lpstr>
      <vt:lpstr>Example on Mouse Events</vt:lpstr>
      <vt:lpstr>Keyboard Events and Input Events</vt:lpstr>
      <vt:lpstr>Examples on Keyboard Events</vt:lpstr>
      <vt:lpstr>Drag Events</vt:lpstr>
      <vt:lpstr>Example on Drag/Drop Events</vt:lpstr>
      <vt:lpstr>Focus Events</vt:lpstr>
      <vt:lpstr>DOM EventListener</vt:lpstr>
      <vt:lpstr>Example on DOM EventListener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 Events</dc:title>
  <cp:lastModifiedBy>Ashish Rai</cp:lastModifiedBy>
  <cp:revision>2</cp:revision>
  <dcterms:modified xsi:type="dcterms:W3CDTF">2024-08-26T06:33:53Z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0x010100D41BF235B49A7E4EAE8D667C8334014D</vt:lpwstr>
  </property>
</Properties>
</file>