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Default Extension="jpg" ContentType="image/jpg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0693400" cy="7562850"/>
  <p:notesSz cx="10693400" cy="75628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217407" y="775716"/>
            <a:ext cx="1068705" cy="6012180"/>
          </a:xfrm>
          <a:custGeom>
            <a:avLst/>
            <a:gdLst/>
            <a:ahLst/>
            <a:cxnLst/>
            <a:rect l="l" t="t" r="r" b="b"/>
            <a:pathLst>
              <a:path w="1068704" h="6012180">
                <a:moveTo>
                  <a:pt x="0" y="0"/>
                </a:moveTo>
                <a:lnTo>
                  <a:pt x="1068324" y="6012180"/>
                </a:lnTo>
              </a:path>
            </a:pathLst>
          </a:custGeom>
          <a:ln w="762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6510528" y="4003548"/>
            <a:ext cx="4177665" cy="2784475"/>
          </a:xfrm>
          <a:custGeom>
            <a:avLst/>
            <a:gdLst/>
            <a:ahLst/>
            <a:cxnLst/>
            <a:rect l="l" t="t" r="r" b="b"/>
            <a:pathLst>
              <a:path w="4177665" h="2784475">
                <a:moveTo>
                  <a:pt x="4177283" y="0"/>
                </a:moveTo>
                <a:lnTo>
                  <a:pt x="0" y="2784348"/>
                </a:lnTo>
              </a:path>
            </a:pathLst>
          </a:custGeom>
          <a:ln w="7620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8051746" y="774191"/>
            <a:ext cx="2636520" cy="6012180"/>
          </a:xfrm>
          <a:custGeom>
            <a:avLst/>
            <a:gdLst/>
            <a:ahLst/>
            <a:cxnLst/>
            <a:rect l="l" t="t" r="r" b="b"/>
            <a:pathLst>
              <a:path w="2636520" h="6012180">
                <a:moveTo>
                  <a:pt x="2636065" y="6012180"/>
                </a:moveTo>
                <a:lnTo>
                  <a:pt x="0" y="6012180"/>
                </a:lnTo>
                <a:lnTo>
                  <a:pt x="1789954" y="0"/>
                </a:lnTo>
                <a:lnTo>
                  <a:pt x="2636065" y="0"/>
                </a:lnTo>
                <a:lnTo>
                  <a:pt x="2636065" y="6012180"/>
                </a:lnTo>
                <a:close/>
              </a:path>
            </a:pathLst>
          </a:custGeom>
          <a:solidFill>
            <a:srgbClr val="90C126">
              <a:alpha val="3007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421174" y="774191"/>
            <a:ext cx="2268220" cy="6012180"/>
          </a:xfrm>
          <a:custGeom>
            <a:avLst/>
            <a:gdLst/>
            <a:ahLst/>
            <a:cxnLst/>
            <a:rect l="l" t="t" r="r" b="b"/>
            <a:pathLst>
              <a:path w="2268220" h="6012180">
                <a:moveTo>
                  <a:pt x="2268161" y="6012180"/>
                </a:moveTo>
                <a:lnTo>
                  <a:pt x="1059361" y="6012180"/>
                </a:lnTo>
                <a:lnTo>
                  <a:pt x="0" y="0"/>
                </a:lnTo>
                <a:lnTo>
                  <a:pt x="2268161" y="0"/>
                </a:lnTo>
                <a:lnTo>
                  <a:pt x="2268161" y="6012180"/>
                </a:lnTo>
                <a:close/>
              </a:path>
            </a:pathLst>
          </a:custGeom>
          <a:solidFill>
            <a:srgbClr val="90C126">
              <a:alpha val="1992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7831836" y="3447288"/>
            <a:ext cx="2857500" cy="3340735"/>
          </a:xfrm>
          <a:custGeom>
            <a:avLst/>
            <a:gdLst/>
            <a:ahLst/>
            <a:cxnLst/>
            <a:rect l="l" t="t" r="r" b="b"/>
            <a:pathLst>
              <a:path w="2857500" h="3340734">
                <a:moveTo>
                  <a:pt x="2857500" y="3340608"/>
                </a:moveTo>
                <a:lnTo>
                  <a:pt x="0" y="3340608"/>
                </a:lnTo>
                <a:lnTo>
                  <a:pt x="2857500" y="0"/>
                </a:lnTo>
                <a:lnTo>
                  <a:pt x="2857500" y="3340608"/>
                </a:lnTo>
                <a:close/>
              </a:path>
            </a:pathLst>
          </a:custGeom>
          <a:solidFill>
            <a:srgbClr val="54A021">
              <a:alpha val="7187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8187597" y="774191"/>
            <a:ext cx="2500630" cy="6012180"/>
          </a:xfrm>
          <a:custGeom>
            <a:avLst/>
            <a:gdLst/>
            <a:ahLst/>
            <a:cxnLst/>
            <a:rect l="l" t="t" r="r" b="b"/>
            <a:pathLst>
              <a:path w="2500629" h="6012180">
                <a:moveTo>
                  <a:pt x="2500214" y="6012180"/>
                </a:moveTo>
                <a:lnTo>
                  <a:pt x="2162862" y="6012180"/>
                </a:lnTo>
                <a:lnTo>
                  <a:pt x="0" y="0"/>
                </a:lnTo>
                <a:lnTo>
                  <a:pt x="2500214" y="0"/>
                </a:lnTo>
                <a:lnTo>
                  <a:pt x="2500214" y="6012180"/>
                </a:lnTo>
                <a:close/>
              </a:path>
            </a:pathLst>
          </a:custGeom>
          <a:solidFill>
            <a:srgbClr val="3F7718">
              <a:alpha val="6992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9555707" y="774191"/>
            <a:ext cx="1132205" cy="6012180"/>
          </a:xfrm>
          <a:custGeom>
            <a:avLst/>
            <a:gdLst/>
            <a:ahLst/>
            <a:cxnLst/>
            <a:rect l="l" t="t" r="r" b="b"/>
            <a:pathLst>
              <a:path w="1132204" h="6012180">
                <a:moveTo>
                  <a:pt x="1132105" y="6012180"/>
                </a:moveTo>
                <a:lnTo>
                  <a:pt x="0" y="6012180"/>
                </a:lnTo>
                <a:lnTo>
                  <a:pt x="893455" y="0"/>
                </a:lnTo>
                <a:lnTo>
                  <a:pt x="1132105" y="0"/>
                </a:lnTo>
                <a:lnTo>
                  <a:pt x="1132105" y="6012180"/>
                </a:lnTo>
                <a:close/>
              </a:path>
            </a:pathLst>
          </a:custGeom>
          <a:solidFill>
            <a:srgbClr val="BFE474">
              <a:alpha val="6992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9593041" y="774191"/>
            <a:ext cx="1095375" cy="6012180"/>
          </a:xfrm>
          <a:custGeom>
            <a:avLst/>
            <a:gdLst/>
            <a:ahLst/>
            <a:cxnLst/>
            <a:rect l="l" t="t" r="r" b="b"/>
            <a:pathLst>
              <a:path w="1095375" h="6012180">
                <a:moveTo>
                  <a:pt x="1094771" y="6012180"/>
                </a:moveTo>
                <a:lnTo>
                  <a:pt x="971081" y="6012180"/>
                </a:lnTo>
                <a:lnTo>
                  <a:pt x="0" y="0"/>
                </a:lnTo>
                <a:lnTo>
                  <a:pt x="1094771" y="0"/>
                </a:lnTo>
                <a:lnTo>
                  <a:pt x="1094771" y="6012180"/>
                </a:lnTo>
                <a:close/>
              </a:path>
            </a:pathLst>
          </a:custGeom>
          <a:solidFill>
            <a:srgbClr val="90C126">
              <a:alpha val="6484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9093707" y="3922775"/>
            <a:ext cx="1592580" cy="2865120"/>
          </a:xfrm>
          <a:custGeom>
            <a:avLst/>
            <a:gdLst/>
            <a:ahLst/>
            <a:cxnLst/>
            <a:rect l="l" t="t" r="r" b="b"/>
            <a:pathLst>
              <a:path w="1592579" h="2865120">
                <a:moveTo>
                  <a:pt x="1592580" y="2865120"/>
                </a:moveTo>
                <a:lnTo>
                  <a:pt x="0" y="2865120"/>
                </a:lnTo>
                <a:lnTo>
                  <a:pt x="1592580" y="0"/>
                </a:lnTo>
                <a:lnTo>
                  <a:pt x="1592580" y="2865120"/>
                </a:lnTo>
                <a:close/>
              </a:path>
            </a:pathLst>
          </a:custGeom>
          <a:solidFill>
            <a:srgbClr val="90C126">
              <a:alpha val="7968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774191"/>
            <a:ext cx="739140" cy="4968240"/>
          </a:xfrm>
          <a:custGeom>
            <a:avLst/>
            <a:gdLst/>
            <a:ahLst/>
            <a:cxnLst/>
            <a:rect l="l" t="t" r="r" b="b"/>
            <a:pathLst>
              <a:path w="739140" h="4968240">
                <a:moveTo>
                  <a:pt x="0" y="4968240"/>
                </a:moveTo>
                <a:lnTo>
                  <a:pt x="0" y="0"/>
                </a:lnTo>
                <a:lnTo>
                  <a:pt x="739139" y="0"/>
                </a:lnTo>
                <a:lnTo>
                  <a:pt x="0" y="4968240"/>
                </a:lnTo>
                <a:close/>
              </a:path>
            </a:pathLst>
          </a:custGeom>
          <a:solidFill>
            <a:srgbClr val="90C126">
              <a:alpha val="8476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48706" y="1394025"/>
            <a:ext cx="2003425" cy="1470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217407" y="775716"/>
            <a:ext cx="1068705" cy="6012180"/>
          </a:xfrm>
          <a:custGeom>
            <a:avLst/>
            <a:gdLst/>
            <a:ahLst/>
            <a:cxnLst/>
            <a:rect l="l" t="t" r="r" b="b"/>
            <a:pathLst>
              <a:path w="1068704" h="6012180">
                <a:moveTo>
                  <a:pt x="0" y="0"/>
                </a:moveTo>
                <a:lnTo>
                  <a:pt x="1068324" y="6012180"/>
                </a:lnTo>
              </a:path>
            </a:pathLst>
          </a:custGeom>
          <a:ln w="762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6510528" y="4003548"/>
            <a:ext cx="4177665" cy="2784475"/>
          </a:xfrm>
          <a:custGeom>
            <a:avLst/>
            <a:gdLst/>
            <a:ahLst/>
            <a:cxnLst/>
            <a:rect l="l" t="t" r="r" b="b"/>
            <a:pathLst>
              <a:path w="4177665" h="2784475">
                <a:moveTo>
                  <a:pt x="4177283" y="0"/>
                </a:moveTo>
                <a:lnTo>
                  <a:pt x="0" y="2784348"/>
                </a:lnTo>
              </a:path>
            </a:pathLst>
          </a:custGeom>
          <a:ln w="7620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8051746" y="774191"/>
            <a:ext cx="2636520" cy="6012180"/>
          </a:xfrm>
          <a:custGeom>
            <a:avLst/>
            <a:gdLst/>
            <a:ahLst/>
            <a:cxnLst/>
            <a:rect l="l" t="t" r="r" b="b"/>
            <a:pathLst>
              <a:path w="2636520" h="6012180">
                <a:moveTo>
                  <a:pt x="2636065" y="6012180"/>
                </a:moveTo>
                <a:lnTo>
                  <a:pt x="0" y="6012180"/>
                </a:lnTo>
                <a:lnTo>
                  <a:pt x="1789954" y="0"/>
                </a:lnTo>
                <a:lnTo>
                  <a:pt x="2636065" y="0"/>
                </a:lnTo>
                <a:lnTo>
                  <a:pt x="2636065" y="6012180"/>
                </a:lnTo>
                <a:close/>
              </a:path>
            </a:pathLst>
          </a:custGeom>
          <a:solidFill>
            <a:srgbClr val="90C126">
              <a:alpha val="3007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421174" y="774191"/>
            <a:ext cx="2268220" cy="6012180"/>
          </a:xfrm>
          <a:custGeom>
            <a:avLst/>
            <a:gdLst/>
            <a:ahLst/>
            <a:cxnLst/>
            <a:rect l="l" t="t" r="r" b="b"/>
            <a:pathLst>
              <a:path w="2268220" h="6012180">
                <a:moveTo>
                  <a:pt x="2268161" y="6012180"/>
                </a:moveTo>
                <a:lnTo>
                  <a:pt x="1059361" y="6012180"/>
                </a:lnTo>
                <a:lnTo>
                  <a:pt x="0" y="0"/>
                </a:lnTo>
                <a:lnTo>
                  <a:pt x="2268161" y="0"/>
                </a:lnTo>
                <a:lnTo>
                  <a:pt x="2268161" y="6012180"/>
                </a:lnTo>
                <a:close/>
              </a:path>
            </a:pathLst>
          </a:custGeom>
          <a:solidFill>
            <a:srgbClr val="90C126">
              <a:alpha val="1992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7831836" y="3447288"/>
            <a:ext cx="2857500" cy="3340735"/>
          </a:xfrm>
          <a:custGeom>
            <a:avLst/>
            <a:gdLst/>
            <a:ahLst/>
            <a:cxnLst/>
            <a:rect l="l" t="t" r="r" b="b"/>
            <a:pathLst>
              <a:path w="2857500" h="3340734">
                <a:moveTo>
                  <a:pt x="2857500" y="3340608"/>
                </a:moveTo>
                <a:lnTo>
                  <a:pt x="0" y="3340608"/>
                </a:lnTo>
                <a:lnTo>
                  <a:pt x="2857500" y="0"/>
                </a:lnTo>
                <a:lnTo>
                  <a:pt x="2857500" y="3340608"/>
                </a:lnTo>
                <a:close/>
              </a:path>
            </a:pathLst>
          </a:custGeom>
          <a:solidFill>
            <a:srgbClr val="54A021">
              <a:alpha val="7187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8187597" y="774191"/>
            <a:ext cx="2500630" cy="6012180"/>
          </a:xfrm>
          <a:custGeom>
            <a:avLst/>
            <a:gdLst/>
            <a:ahLst/>
            <a:cxnLst/>
            <a:rect l="l" t="t" r="r" b="b"/>
            <a:pathLst>
              <a:path w="2500629" h="6012180">
                <a:moveTo>
                  <a:pt x="2500214" y="6012180"/>
                </a:moveTo>
                <a:lnTo>
                  <a:pt x="2162862" y="6012180"/>
                </a:lnTo>
                <a:lnTo>
                  <a:pt x="0" y="0"/>
                </a:lnTo>
                <a:lnTo>
                  <a:pt x="2500214" y="0"/>
                </a:lnTo>
                <a:lnTo>
                  <a:pt x="2500214" y="6012180"/>
                </a:lnTo>
                <a:close/>
              </a:path>
            </a:pathLst>
          </a:custGeom>
          <a:solidFill>
            <a:srgbClr val="3F7718">
              <a:alpha val="6992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9555707" y="774191"/>
            <a:ext cx="1132205" cy="6012180"/>
          </a:xfrm>
          <a:custGeom>
            <a:avLst/>
            <a:gdLst/>
            <a:ahLst/>
            <a:cxnLst/>
            <a:rect l="l" t="t" r="r" b="b"/>
            <a:pathLst>
              <a:path w="1132204" h="6012180">
                <a:moveTo>
                  <a:pt x="1132105" y="6012180"/>
                </a:moveTo>
                <a:lnTo>
                  <a:pt x="0" y="6012180"/>
                </a:lnTo>
                <a:lnTo>
                  <a:pt x="893455" y="0"/>
                </a:lnTo>
                <a:lnTo>
                  <a:pt x="1132105" y="0"/>
                </a:lnTo>
                <a:lnTo>
                  <a:pt x="1132105" y="6012180"/>
                </a:lnTo>
                <a:close/>
              </a:path>
            </a:pathLst>
          </a:custGeom>
          <a:solidFill>
            <a:srgbClr val="BFE474">
              <a:alpha val="6992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9593041" y="774191"/>
            <a:ext cx="1095375" cy="6012180"/>
          </a:xfrm>
          <a:custGeom>
            <a:avLst/>
            <a:gdLst/>
            <a:ahLst/>
            <a:cxnLst/>
            <a:rect l="l" t="t" r="r" b="b"/>
            <a:pathLst>
              <a:path w="1095375" h="6012180">
                <a:moveTo>
                  <a:pt x="1094771" y="6012180"/>
                </a:moveTo>
                <a:lnTo>
                  <a:pt x="971081" y="6012180"/>
                </a:lnTo>
                <a:lnTo>
                  <a:pt x="0" y="0"/>
                </a:lnTo>
                <a:lnTo>
                  <a:pt x="1094771" y="0"/>
                </a:lnTo>
                <a:lnTo>
                  <a:pt x="1094771" y="6012180"/>
                </a:lnTo>
                <a:close/>
              </a:path>
            </a:pathLst>
          </a:custGeom>
          <a:solidFill>
            <a:srgbClr val="90C126">
              <a:alpha val="6484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9093707" y="3922775"/>
            <a:ext cx="1592580" cy="2865120"/>
          </a:xfrm>
          <a:custGeom>
            <a:avLst/>
            <a:gdLst/>
            <a:ahLst/>
            <a:cxnLst/>
            <a:rect l="l" t="t" r="r" b="b"/>
            <a:pathLst>
              <a:path w="1592579" h="2865120">
                <a:moveTo>
                  <a:pt x="1592580" y="2865120"/>
                </a:moveTo>
                <a:lnTo>
                  <a:pt x="0" y="2865120"/>
                </a:lnTo>
                <a:lnTo>
                  <a:pt x="1592580" y="0"/>
                </a:lnTo>
                <a:lnTo>
                  <a:pt x="1592580" y="2865120"/>
                </a:lnTo>
                <a:close/>
              </a:path>
            </a:pathLst>
          </a:custGeom>
          <a:solidFill>
            <a:srgbClr val="90C126">
              <a:alpha val="7968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293108"/>
            <a:ext cx="393700" cy="2494915"/>
          </a:xfrm>
          <a:custGeom>
            <a:avLst/>
            <a:gdLst/>
            <a:ahLst/>
            <a:cxnLst/>
            <a:rect l="l" t="t" r="r" b="b"/>
            <a:pathLst>
              <a:path w="393700" h="2494915">
                <a:moveTo>
                  <a:pt x="393191" y="2494788"/>
                </a:moveTo>
                <a:lnTo>
                  <a:pt x="0" y="2494788"/>
                </a:lnTo>
                <a:lnTo>
                  <a:pt x="0" y="0"/>
                </a:lnTo>
                <a:lnTo>
                  <a:pt x="393191" y="2494788"/>
                </a:lnTo>
                <a:close/>
              </a:path>
            </a:pathLst>
          </a:custGeom>
          <a:solidFill>
            <a:srgbClr val="90C126">
              <a:alpha val="8476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217407" y="775716"/>
            <a:ext cx="1068705" cy="6012180"/>
          </a:xfrm>
          <a:custGeom>
            <a:avLst/>
            <a:gdLst/>
            <a:ahLst/>
            <a:cxnLst/>
            <a:rect l="l" t="t" r="r" b="b"/>
            <a:pathLst>
              <a:path w="1068704" h="6012180">
                <a:moveTo>
                  <a:pt x="0" y="0"/>
                </a:moveTo>
                <a:lnTo>
                  <a:pt x="1068324" y="6012180"/>
                </a:lnTo>
              </a:path>
            </a:pathLst>
          </a:custGeom>
          <a:ln w="762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6510528" y="4003548"/>
            <a:ext cx="4177665" cy="2784475"/>
          </a:xfrm>
          <a:custGeom>
            <a:avLst/>
            <a:gdLst/>
            <a:ahLst/>
            <a:cxnLst/>
            <a:rect l="l" t="t" r="r" b="b"/>
            <a:pathLst>
              <a:path w="4177665" h="2784475">
                <a:moveTo>
                  <a:pt x="4177283" y="0"/>
                </a:moveTo>
                <a:lnTo>
                  <a:pt x="0" y="2784348"/>
                </a:lnTo>
              </a:path>
            </a:pathLst>
          </a:custGeom>
          <a:ln w="7620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8051746" y="774191"/>
            <a:ext cx="2636520" cy="6012180"/>
          </a:xfrm>
          <a:custGeom>
            <a:avLst/>
            <a:gdLst/>
            <a:ahLst/>
            <a:cxnLst/>
            <a:rect l="l" t="t" r="r" b="b"/>
            <a:pathLst>
              <a:path w="2636520" h="6012180">
                <a:moveTo>
                  <a:pt x="2636065" y="6012180"/>
                </a:moveTo>
                <a:lnTo>
                  <a:pt x="0" y="6012180"/>
                </a:lnTo>
                <a:lnTo>
                  <a:pt x="1789954" y="0"/>
                </a:lnTo>
                <a:lnTo>
                  <a:pt x="2636065" y="0"/>
                </a:lnTo>
                <a:lnTo>
                  <a:pt x="2636065" y="6012180"/>
                </a:lnTo>
                <a:close/>
              </a:path>
            </a:pathLst>
          </a:custGeom>
          <a:solidFill>
            <a:srgbClr val="90C126">
              <a:alpha val="3007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421174" y="774191"/>
            <a:ext cx="2268220" cy="6012180"/>
          </a:xfrm>
          <a:custGeom>
            <a:avLst/>
            <a:gdLst/>
            <a:ahLst/>
            <a:cxnLst/>
            <a:rect l="l" t="t" r="r" b="b"/>
            <a:pathLst>
              <a:path w="2268220" h="6012180">
                <a:moveTo>
                  <a:pt x="2268161" y="6012180"/>
                </a:moveTo>
                <a:lnTo>
                  <a:pt x="1059361" y="6012180"/>
                </a:lnTo>
                <a:lnTo>
                  <a:pt x="0" y="0"/>
                </a:lnTo>
                <a:lnTo>
                  <a:pt x="2268161" y="0"/>
                </a:lnTo>
                <a:lnTo>
                  <a:pt x="2268161" y="6012180"/>
                </a:lnTo>
                <a:close/>
              </a:path>
            </a:pathLst>
          </a:custGeom>
          <a:solidFill>
            <a:srgbClr val="90C126">
              <a:alpha val="1992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7831836" y="3447288"/>
            <a:ext cx="2857500" cy="3340735"/>
          </a:xfrm>
          <a:custGeom>
            <a:avLst/>
            <a:gdLst/>
            <a:ahLst/>
            <a:cxnLst/>
            <a:rect l="l" t="t" r="r" b="b"/>
            <a:pathLst>
              <a:path w="2857500" h="3340734">
                <a:moveTo>
                  <a:pt x="2857500" y="3340608"/>
                </a:moveTo>
                <a:lnTo>
                  <a:pt x="0" y="3340608"/>
                </a:lnTo>
                <a:lnTo>
                  <a:pt x="2857500" y="0"/>
                </a:lnTo>
                <a:lnTo>
                  <a:pt x="2857500" y="3340608"/>
                </a:lnTo>
                <a:close/>
              </a:path>
            </a:pathLst>
          </a:custGeom>
          <a:solidFill>
            <a:srgbClr val="54A021">
              <a:alpha val="7187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8187597" y="774191"/>
            <a:ext cx="2500630" cy="6012180"/>
          </a:xfrm>
          <a:custGeom>
            <a:avLst/>
            <a:gdLst/>
            <a:ahLst/>
            <a:cxnLst/>
            <a:rect l="l" t="t" r="r" b="b"/>
            <a:pathLst>
              <a:path w="2500629" h="6012180">
                <a:moveTo>
                  <a:pt x="2500214" y="6012180"/>
                </a:moveTo>
                <a:lnTo>
                  <a:pt x="2162862" y="6012180"/>
                </a:lnTo>
                <a:lnTo>
                  <a:pt x="0" y="0"/>
                </a:lnTo>
                <a:lnTo>
                  <a:pt x="2500214" y="0"/>
                </a:lnTo>
                <a:lnTo>
                  <a:pt x="2500214" y="6012180"/>
                </a:lnTo>
                <a:close/>
              </a:path>
            </a:pathLst>
          </a:custGeom>
          <a:solidFill>
            <a:srgbClr val="3F7718">
              <a:alpha val="6992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9555707" y="774191"/>
            <a:ext cx="1132205" cy="6012180"/>
          </a:xfrm>
          <a:custGeom>
            <a:avLst/>
            <a:gdLst/>
            <a:ahLst/>
            <a:cxnLst/>
            <a:rect l="l" t="t" r="r" b="b"/>
            <a:pathLst>
              <a:path w="1132204" h="6012180">
                <a:moveTo>
                  <a:pt x="1132105" y="6012180"/>
                </a:moveTo>
                <a:lnTo>
                  <a:pt x="0" y="6012180"/>
                </a:lnTo>
                <a:lnTo>
                  <a:pt x="893455" y="0"/>
                </a:lnTo>
                <a:lnTo>
                  <a:pt x="1132105" y="0"/>
                </a:lnTo>
                <a:lnTo>
                  <a:pt x="1132105" y="6012180"/>
                </a:lnTo>
                <a:close/>
              </a:path>
            </a:pathLst>
          </a:custGeom>
          <a:solidFill>
            <a:srgbClr val="BFE474">
              <a:alpha val="6992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9593041" y="774191"/>
            <a:ext cx="1095375" cy="6012180"/>
          </a:xfrm>
          <a:custGeom>
            <a:avLst/>
            <a:gdLst/>
            <a:ahLst/>
            <a:cxnLst/>
            <a:rect l="l" t="t" r="r" b="b"/>
            <a:pathLst>
              <a:path w="1095375" h="6012180">
                <a:moveTo>
                  <a:pt x="1094771" y="6012180"/>
                </a:moveTo>
                <a:lnTo>
                  <a:pt x="971081" y="6012180"/>
                </a:lnTo>
                <a:lnTo>
                  <a:pt x="0" y="0"/>
                </a:lnTo>
                <a:lnTo>
                  <a:pt x="1094771" y="0"/>
                </a:lnTo>
                <a:lnTo>
                  <a:pt x="1094771" y="6012180"/>
                </a:lnTo>
                <a:close/>
              </a:path>
            </a:pathLst>
          </a:custGeom>
          <a:solidFill>
            <a:srgbClr val="90C126">
              <a:alpha val="6484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9093707" y="3922775"/>
            <a:ext cx="1592580" cy="2865120"/>
          </a:xfrm>
          <a:custGeom>
            <a:avLst/>
            <a:gdLst/>
            <a:ahLst/>
            <a:cxnLst/>
            <a:rect l="l" t="t" r="r" b="b"/>
            <a:pathLst>
              <a:path w="1592579" h="2865120">
                <a:moveTo>
                  <a:pt x="1592580" y="2865120"/>
                </a:moveTo>
                <a:lnTo>
                  <a:pt x="0" y="2865120"/>
                </a:lnTo>
                <a:lnTo>
                  <a:pt x="1592580" y="0"/>
                </a:lnTo>
                <a:lnTo>
                  <a:pt x="1592580" y="2865120"/>
                </a:lnTo>
                <a:close/>
              </a:path>
            </a:pathLst>
          </a:custGeom>
          <a:solidFill>
            <a:srgbClr val="90C126">
              <a:alpha val="7968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293108"/>
            <a:ext cx="393700" cy="2494915"/>
          </a:xfrm>
          <a:custGeom>
            <a:avLst/>
            <a:gdLst/>
            <a:ahLst/>
            <a:cxnLst/>
            <a:rect l="l" t="t" r="r" b="b"/>
            <a:pathLst>
              <a:path w="393700" h="2494915">
                <a:moveTo>
                  <a:pt x="393191" y="2494788"/>
                </a:moveTo>
                <a:lnTo>
                  <a:pt x="0" y="2494788"/>
                </a:lnTo>
                <a:lnTo>
                  <a:pt x="0" y="0"/>
                </a:lnTo>
                <a:lnTo>
                  <a:pt x="393191" y="2494788"/>
                </a:lnTo>
                <a:close/>
              </a:path>
            </a:pathLst>
          </a:custGeom>
          <a:solidFill>
            <a:srgbClr val="90C126">
              <a:alpha val="8476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217407" y="775716"/>
            <a:ext cx="1068705" cy="6012180"/>
          </a:xfrm>
          <a:custGeom>
            <a:avLst/>
            <a:gdLst/>
            <a:ahLst/>
            <a:cxnLst/>
            <a:rect l="l" t="t" r="r" b="b"/>
            <a:pathLst>
              <a:path w="1068704" h="6012180">
                <a:moveTo>
                  <a:pt x="0" y="0"/>
                </a:moveTo>
                <a:lnTo>
                  <a:pt x="1068324" y="6012180"/>
                </a:lnTo>
              </a:path>
            </a:pathLst>
          </a:custGeom>
          <a:ln w="762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6510528" y="4003548"/>
            <a:ext cx="4177665" cy="2784475"/>
          </a:xfrm>
          <a:custGeom>
            <a:avLst/>
            <a:gdLst/>
            <a:ahLst/>
            <a:cxnLst/>
            <a:rect l="l" t="t" r="r" b="b"/>
            <a:pathLst>
              <a:path w="4177665" h="2784475">
                <a:moveTo>
                  <a:pt x="4177283" y="0"/>
                </a:moveTo>
                <a:lnTo>
                  <a:pt x="0" y="2784348"/>
                </a:lnTo>
              </a:path>
            </a:pathLst>
          </a:custGeom>
          <a:ln w="7620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8051746" y="774191"/>
            <a:ext cx="2636520" cy="6012180"/>
          </a:xfrm>
          <a:custGeom>
            <a:avLst/>
            <a:gdLst/>
            <a:ahLst/>
            <a:cxnLst/>
            <a:rect l="l" t="t" r="r" b="b"/>
            <a:pathLst>
              <a:path w="2636520" h="6012180">
                <a:moveTo>
                  <a:pt x="2636065" y="6012180"/>
                </a:moveTo>
                <a:lnTo>
                  <a:pt x="0" y="6012180"/>
                </a:lnTo>
                <a:lnTo>
                  <a:pt x="1789954" y="0"/>
                </a:lnTo>
                <a:lnTo>
                  <a:pt x="2636065" y="0"/>
                </a:lnTo>
                <a:lnTo>
                  <a:pt x="2636065" y="6012180"/>
                </a:lnTo>
                <a:close/>
              </a:path>
            </a:pathLst>
          </a:custGeom>
          <a:solidFill>
            <a:srgbClr val="90C126">
              <a:alpha val="3007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421174" y="774191"/>
            <a:ext cx="2268220" cy="6012180"/>
          </a:xfrm>
          <a:custGeom>
            <a:avLst/>
            <a:gdLst/>
            <a:ahLst/>
            <a:cxnLst/>
            <a:rect l="l" t="t" r="r" b="b"/>
            <a:pathLst>
              <a:path w="2268220" h="6012180">
                <a:moveTo>
                  <a:pt x="2268161" y="6012180"/>
                </a:moveTo>
                <a:lnTo>
                  <a:pt x="1059361" y="6012180"/>
                </a:lnTo>
                <a:lnTo>
                  <a:pt x="0" y="0"/>
                </a:lnTo>
                <a:lnTo>
                  <a:pt x="2268161" y="0"/>
                </a:lnTo>
                <a:lnTo>
                  <a:pt x="2268161" y="6012180"/>
                </a:lnTo>
                <a:close/>
              </a:path>
            </a:pathLst>
          </a:custGeom>
          <a:solidFill>
            <a:srgbClr val="90C126">
              <a:alpha val="1992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7831836" y="3447288"/>
            <a:ext cx="2857500" cy="3340735"/>
          </a:xfrm>
          <a:custGeom>
            <a:avLst/>
            <a:gdLst/>
            <a:ahLst/>
            <a:cxnLst/>
            <a:rect l="l" t="t" r="r" b="b"/>
            <a:pathLst>
              <a:path w="2857500" h="3340734">
                <a:moveTo>
                  <a:pt x="2857500" y="3340608"/>
                </a:moveTo>
                <a:lnTo>
                  <a:pt x="0" y="3340608"/>
                </a:lnTo>
                <a:lnTo>
                  <a:pt x="2857500" y="0"/>
                </a:lnTo>
                <a:lnTo>
                  <a:pt x="2857500" y="3340608"/>
                </a:lnTo>
                <a:close/>
              </a:path>
            </a:pathLst>
          </a:custGeom>
          <a:solidFill>
            <a:srgbClr val="54A021">
              <a:alpha val="7187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8187597" y="774191"/>
            <a:ext cx="2500630" cy="6012180"/>
          </a:xfrm>
          <a:custGeom>
            <a:avLst/>
            <a:gdLst/>
            <a:ahLst/>
            <a:cxnLst/>
            <a:rect l="l" t="t" r="r" b="b"/>
            <a:pathLst>
              <a:path w="2500629" h="6012180">
                <a:moveTo>
                  <a:pt x="2500214" y="6012180"/>
                </a:moveTo>
                <a:lnTo>
                  <a:pt x="2162862" y="6012180"/>
                </a:lnTo>
                <a:lnTo>
                  <a:pt x="0" y="0"/>
                </a:lnTo>
                <a:lnTo>
                  <a:pt x="2500214" y="0"/>
                </a:lnTo>
                <a:lnTo>
                  <a:pt x="2500214" y="6012180"/>
                </a:lnTo>
                <a:close/>
              </a:path>
            </a:pathLst>
          </a:custGeom>
          <a:solidFill>
            <a:srgbClr val="3F7718">
              <a:alpha val="6992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9555707" y="774191"/>
            <a:ext cx="1132205" cy="6012180"/>
          </a:xfrm>
          <a:custGeom>
            <a:avLst/>
            <a:gdLst/>
            <a:ahLst/>
            <a:cxnLst/>
            <a:rect l="l" t="t" r="r" b="b"/>
            <a:pathLst>
              <a:path w="1132204" h="6012180">
                <a:moveTo>
                  <a:pt x="1132105" y="6012180"/>
                </a:moveTo>
                <a:lnTo>
                  <a:pt x="0" y="6012180"/>
                </a:lnTo>
                <a:lnTo>
                  <a:pt x="893455" y="0"/>
                </a:lnTo>
                <a:lnTo>
                  <a:pt x="1132105" y="0"/>
                </a:lnTo>
                <a:lnTo>
                  <a:pt x="1132105" y="6012180"/>
                </a:lnTo>
                <a:close/>
              </a:path>
            </a:pathLst>
          </a:custGeom>
          <a:solidFill>
            <a:srgbClr val="BFE474">
              <a:alpha val="6992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9593041" y="774191"/>
            <a:ext cx="1095375" cy="6012180"/>
          </a:xfrm>
          <a:custGeom>
            <a:avLst/>
            <a:gdLst/>
            <a:ahLst/>
            <a:cxnLst/>
            <a:rect l="l" t="t" r="r" b="b"/>
            <a:pathLst>
              <a:path w="1095375" h="6012180">
                <a:moveTo>
                  <a:pt x="1094771" y="6012180"/>
                </a:moveTo>
                <a:lnTo>
                  <a:pt x="971081" y="6012180"/>
                </a:lnTo>
                <a:lnTo>
                  <a:pt x="0" y="0"/>
                </a:lnTo>
                <a:lnTo>
                  <a:pt x="1094771" y="0"/>
                </a:lnTo>
                <a:lnTo>
                  <a:pt x="1094771" y="6012180"/>
                </a:lnTo>
                <a:close/>
              </a:path>
            </a:pathLst>
          </a:custGeom>
          <a:solidFill>
            <a:srgbClr val="90C126">
              <a:alpha val="6484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9093707" y="3922775"/>
            <a:ext cx="1592580" cy="2865120"/>
          </a:xfrm>
          <a:custGeom>
            <a:avLst/>
            <a:gdLst/>
            <a:ahLst/>
            <a:cxnLst/>
            <a:rect l="l" t="t" r="r" b="b"/>
            <a:pathLst>
              <a:path w="1592579" h="2865120">
                <a:moveTo>
                  <a:pt x="1592580" y="2865120"/>
                </a:moveTo>
                <a:lnTo>
                  <a:pt x="0" y="2865120"/>
                </a:lnTo>
                <a:lnTo>
                  <a:pt x="1592580" y="0"/>
                </a:lnTo>
                <a:lnTo>
                  <a:pt x="1592580" y="2865120"/>
                </a:lnTo>
                <a:close/>
              </a:path>
            </a:pathLst>
          </a:custGeom>
          <a:solidFill>
            <a:srgbClr val="90C126">
              <a:alpha val="7968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80158" y="1314722"/>
            <a:ext cx="7321707" cy="8038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0898" y="2782477"/>
            <a:ext cx="7889875" cy="2912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2200032230cser@gmail.com" TargetMode="Externa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 marR="5080" indent="666750">
              <a:lnSpc>
                <a:spcPct val="100800"/>
              </a:lnSpc>
              <a:spcBef>
                <a:spcPts val="90"/>
              </a:spcBef>
            </a:pPr>
            <a:r>
              <a:rPr dirty="0" sz="4700" spc="-20">
                <a:solidFill>
                  <a:srgbClr val="90C126"/>
                </a:solidFill>
              </a:rPr>
              <a:t>Final </a:t>
            </a:r>
            <a:r>
              <a:rPr dirty="0" sz="4700" spc="-10">
                <a:solidFill>
                  <a:srgbClr val="90C126"/>
                </a:solidFill>
              </a:rPr>
              <a:t>project</a:t>
            </a:r>
            <a:endParaRPr sz="4700"/>
          </a:p>
        </p:txBody>
      </p:sp>
      <p:sp>
        <p:nvSpPr>
          <p:cNvPr id="3" name="object 3" descr=""/>
          <p:cNvSpPr txBox="1"/>
          <p:nvPr/>
        </p:nvSpPr>
        <p:spPr>
          <a:xfrm>
            <a:off x="5589528" y="3465653"/>
            <a:ext cx="3152775" cy="72961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 indent="1202055">
              <a:lnSpc>
                <a:spcPct val="149000"/>
              </a:lnSpc>
              <a:spcBef>
                <a:spcPts val="90"/>
              </a:spcBef>
            </a:pPr>
            <a:r>
              <a:rPr dirty="0" sz="1550">
                <a:latin typeface="Trebuchet MS"/>
                <a:cs typeface="Trebuchet MS"/>
              </a:rPr>
              <a:t>B</a:t>
            </a:r>
            <a:r>
              <a:rPr dirty="0" sz="1550" spc="-10">
                <a:latin typeface="Trebuchet MS"/>
                <a:cs typeface="Trebuchet MS"/>
              </a:rPr>
              <a:t> </a:t>
            </a:r>
            <a:r>
              <a:rPr dirty="0" sz="1550">
                <a:latin typeface="Trebuchet MS"/>
                <a:cs typeface="Trebuchet MS"/>
              </a:rPr>
              <a:t>Venkata</a:t>
            </a:r>
            <a:r>
              <a:rPr dirty="0" sz="1550" spc="-5">
                <a:latin typeface="Trebuchet MS"/>
                <a:cs typeface="Trebuchet MS"/>
              </a:rPr>
              <a:t> </a:t>
            </a:r>
            <a:r>
              <a:rPr dirty="0" sz="1550">
                <a:latin typeface="Trebuchet MS"/>
                <a:cs typeface="Trebuchet MS"/>
              </a:rPr>
              <a:t>Sai</a:t>
            </a:r>
            <a:r>
              <a:rPr dirty="0" sz="1550" spc="15">
                <a:latin typeface="Trebuchet MS"/>
                <a:cs typeface="Trebuchet MS"/>
              </a:rPr>
              <a:t> </a:t>
            </a:r>
            <a:r>
              <a:rPr dirty="0" sz="1550" spc="-10">
                <a:latin typeface="Trebuchet MS"/>
                <a:cs typeface="Trebuchet MS"/>
              </a:rPr>
              <a:t>Krishna </a:t>
            </a:r>
            <a:r>
              <a:rPr dirty="0" sz="1550">
                <a:latin typeface="Trebuchet MS"/>
                <a:cs typeface="Trebuchet MS"/>
              </a:rPr>
              <a:t>Mail</a:t>
            </a:r>
            <a:r>
              <a:rPr dirty="0" sz="1550" spc="25">
                <a:latin typeface="Trebuchet MS"/>
                <a:cs typeface="Trebuchet MS"/>
              </a:rPr>
              <a:t> </a:t>
            </a:r>
            <a:r>
              <a:rPr dirty="0" sz="1550">
                <a:latin typeface="Trebuchet MS"/>
                <a:cs typeface="Trebuchet MS"/>
              </a:rPr>
              <a:t>:</a:t>
            </a:r>
            <a:r>
              <a:rPr dirty="0" sz="1550" spc="484">
                <a:latin typeface="Trebuchet MS"/>
                <a:cs typeface="Trebuchet MS"/>
              </a:rPr>
              <a:t> </a:t>
            </a:r>
            <a:r>
              <a:rPr dirty="0" sz="1550" spc="-10">
                <a:latin typeface="Trebuchet MS"/>
                <a:cs typeface="Trebuchet MS"/>
                <a:hlinkClick r:id="rId2"/>
              </a:rPr>
              <a:t>2200032230cser@gmail.com</a:t>
            </a:r>
            <a:endParaRPr sz="15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93345">
              <a:lnSpc>
                <a:spcPct val="100000"/>
              </a:lnSpc>
              <a:spcBef>
                <a:spcPts val="105"/>
              </a:spcBef>
            </a:pPr>
            <a:r>
              <a:rPr dirty="0" sz="3150"/>
              <a:t>THE</a:t>
            </a:r>
            <a:r>
              <a:rPr dirty="0" sz="3150" spc="55"/>
              <a:t> </a:t>
            </a:r>
            <a:r>
              <a:rPr dirty="0" sz="3150"/>
              <a:t>WOW</a:t>
            </a:r>
            <a:r>
              <a:rPr dirty="0" sz="3150" spc="100"/>
              <a:t> </a:t>
            </a:r>
            <a:r>
              <a:rPr dirty="0" sz="3150"/>
              <a:t>IN</a:t>
            </a:r>
            <a:r>
              <a:rPr dirty="0" sz="3150" spc="15"/>
              <a:t> </a:t>
            </a:r>
            <a:r>
              <a:rPr dirty="0" sz="3150"/>
              <a:t>YOUR </a:t>
            </a:r>
            <a:r>
              <a:rPr dirty="0" sz="3150" spc="-10"/>
              <a:t>SOLUTION</a:t>
            </a:r>
            <a:endParaRPr sz="3150"/>
          </a:p>
        </p:txBody>
      </p:sp>
      <p:sp>
        <p:nvSpPr>
          <p:cNvPr id="3" name="object 3" descr=""/>
          <p:cNvSpPr txBox="1"/>
          <p:nvPr/>
        </p:nvSpPr>
        <p:spPr>
          <a:xfrm>
            <a:off x="660898" y="2782477"/>
            <a:ext cx="8325484" cy="291274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81915" indent="-77470">
              <a:lnSpc>
                <a:spcPct val="100000"/>
              </a:lnSpc>
              <a:spcBef>
                <a:spcPts val="130"/>
              </a:spcBef>
              <a:buSzPct val="93548"/>
              <a:buFont typeface="Arial MT"/>
              <a:buChar char="•"/>
              <a:tabLst>
                <a:tab pos="81915" algn="l"/>
              </a:tabLst>
            </a:pPr>
            <a:r>
              <a:rPr dirty="0" sz="1550" b="1">
                <a:latin typeface="Arial"/>
                <a:cs typeface="Arial"/>
              </a:rPr>
              <a:t>Cutting-Edge</a:t>
            </a:r>
            <a:r>
              <a:rPr dirty="0" sz="1550" spc="75" b="1">
                <a:latin typeface="Arial"/>
                <a:cs typeface="Arial"/>
              </a:rPr>
              <a:t> </a:t>
            </a:r>
            <a:r>
              <a:rPr dirty="0" sz="1550" spc="-10" b="1">
                <a:latin typeface="Arial"/>
                <a:cs typeface="Arial"/>
              </a:rPr>
              <a:t>Detection</a:t>
            </a:r>
            <a:r>
              <a:rPr dirty="0" sz="1550" spc="-10">
                <a:latin typeface="Arial MT"/>
                <a:cs typeface="Arial MT"/>
              </a:rPr>
              <a:t>:</a:t>
            </a:r>
            <a:endParaRPr sz="1550">
              <a:latin typeface="Arial MT"/>
              <a:cs typeface="Arial MT"/>
            </a:endParaRPr>
          </a:p>
          <a:p>
            <a:pPr marL="81915" indent="-77470">
              <a:lnSpc>
                <a:spcPct val="100000"/>
              </a:lnSpc>
              <a:spcBef>
                <a:spcPts val="35"/>
              </a:spcBef>
              <a:buSzPct val="93548"/>
              <a:buChar char="•"/>
              <a:tabLst>
                <a:tab pos="81915" algn="l"/>
              </a:tabLst>
            </a:pPr>
            <a:r>
              <a:rPr dirty="0" sz="1550">
                <a:latin typeface="Arial MT"/>
                <a:cs typeface="Arial MT"/>
              </a:rPr>
              <a:t>Utilizes</a:t>
            </a:r>
            <a:r>
              <a:rPr dirty="0" sz="1550" spc="8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advanced</a:t>
            </a:r>
            <a:r>
              <a:rPr dirty="0" sz="1550" spc="7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machine</a:t>
            </a:r>
            <a:r>
              <a:rPr dirty="0" sz="1550" spc="8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learning</a:t>
            </a:r>
            <a:r>
              <a:rPr dirty="0" sz="1550" spc="5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and</a:t>
            </a:r>
            <a:r>
              <a:rPr dirty="0" sz="1550" spc="6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behavioral</a:t>
            </a:r>
            <a:r>
              <a:rPr dirty="0" sz="1550" spc="8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analysis</a:t>
            </a:r>
            <a:r>
              <a:rPr dirty="0" sz="1550" spc="8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for</a:t>
            </a:r>
            <a:r>
              <a:rPr dirty="0" sz="1550" spc="8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unparalleled</a:t>
            </a:r>
            <a:r>
              <a:rPr dirty="0" sz="1550" spc="7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threat</a:t>
            </a:r>
            <a:r>
              <a:rPr dirty="0" sz="1550" spc="75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detection.</a:t>
            </a:r>
            <a:endParaRPr sz="1550">
              <a:latin typeface="Arial MT"/>
              <a:cs typeface="Arial MT"/>
            </a:endParaRPr>
          </a:p>
          <a:p>
            <a:pPr marL="81915" indent="-77470">
              <a:lnSpc>
                <a:spcPct val="100000"/>
              </a:lnSpc>
              <a:spcBef>
                <a:spcPts val="40"/>
              </a:spcBef>
              <a:buSzPct val="93548"/>
              <a:buFont typeface="Arial MT"/>
              <a:buChar char="•"/>
              <a:tabLst>
                <a:tab pos="81915" algn="l"/>
              </a:tabLst>
            </a:pPr>
            <a:r>
              <a:rPr dirty="0" sz="1550" b="1">
                <a:latin typeface="Arial"/>
                <a:cs typeface="Arial"/>
              </a:rPr>
              <a:t>Real-Time</a:t>
            </a:r>
            <a:r>
              <a:rPr dirty="0" sz="1550" spc="85" b="1">
                <a:latin typeface="Arial"/>
                <a:cs typeface="Arial"/>
              </a:rPr>
              <a:t> </a:t>
            </a:r>
            <a:r>
              <a:rPr dirty="0" sz="1550" spc="-10" b="1">
                <a:latin typeface="Arial"/>
                <a:cs typeface="Arial"/>
              </a:rPr>
              <a:t>Insights</a:t>
            </a:r>
            <a:r>
              <a:rPr dirty="0" sz="1550" spc="-10">
                <a:latin typeface="Arial MT"/>
                <a:cs typeface="Arial MT"/>
              </a:rPr>
              <a:t>:</a:t>
            </a:r>
            <a:endParaRPr sz="1550">
              <a:latin typeface="Arial MT"/>
              <a:cs typeface="Arial MT"/>
            </a:endParaRPr>
          </a:p>
          <a:p>
            <a:pPr marL="81915" indent="-77470">
              <a:lnSpc>
                <a:spcPct val="100000"/>
              </a:lnSpc>
              <a:spcBef>
                <a:spcPts val="35"/>
              </a:spcBef>
              <a:buSzPct val="93548"/>
              <a:buChar char="•"/>
              <a:tabLst>
                <a:tab pos="81915" algn="l"/>
              </a:tabLst>
            </a:pPr>
            <a:r>
              <a:rPr dirty="0" sz="1550">
                <a:latin typeface="Arial MT"/>
                <a:cs typeface="Arial MT"/>
              </a:rPr>
              <a:t>Offers</a:t>
            </a:r>
            <a:r>
              <a:rPr dirty="0" sz="1550" spc="6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continuous,</a:t>
            </a:r>
            <a:r>
              <a:rPr dirty="0" sz="1550" spc="9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real-time</a:t>
            </a:r>
            <a:r>
              <a:rPr dirty="0" sz="1550" spc="7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monitoring</a:t>
            </a:r>
            <a:r>
              <a:rPr dirty="0" sz="1550" spc="6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and</a:t>
            </a:r>
            <a:r>
              <a:rPr dirty="0" sz="1550" spc="7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instant</a:t>
            </a:r>
            <a:r>
              <a:rPr dirty="0" sz="1550" spc="9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alerts</a:t>
            </a:r>
            <a:r>
              <a:rPr dirty="0" sz="1550" spc="8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for</a:t>
            </a:r>
            <a:r>
              <a:rPr dirty="0" sz="1550" spc="8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suspicious</a:t>
            </a:r>
            <a:r>
              <a:rPr dirty="0" sz="1550" spc="70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activities.</a:t>
            </a:r>
            <a:endParaRPr sz="1550">
              <a:latin typeface="Arial MT"/>
              <a:cs typeface="Arial MT"/>
            </a:endParaRPr>
          </a:p>
          <a:p>
            <a:pPr marL="81915" indent="-77470">
              <a:lnSpc>
                <a:spcPct val="100000"/>
              </a:lnSpc>
              <a:spcBef>
                <a:spcPts val="25"/>
              </a:spcBef>
              <a:buSzPct val="93548"/>
              <a:buFont typeface="Arial MT"/>
              <a:buChar char="•"/>
              <a:tabLst>
                <a:tab pos="81915" algn="l"/>
              </a:tabLst>
            </a:pPr>
            <a:r>
              <a:rPr dirty="0" sz="1550" b="1">
                <a:latin typeface="Arial"/>
                <a:cs typeface="Arial"/>
              </a:rPr>
              <a:t>All-In-One</a:t>
            </a:r>
            <a:r>
              <a:rPr dirty="0" sz="1550" spc="90" b="1">
                <a:latin typeface="Arial"/>
                <a:cs typeface="Arial"/>
              </a:rPr>
              <a:t> </a:t>
            </a:r>
            <a:r>
              <a:rPr dirty="0" sz="1550" spc="-10" b="1">
                <a:latin typeface="Arial"/>
                <a:cs typeface="Arial"/>
              </a:rPr>
              <a:t>Protection</a:t>
            </a:r>
            <a:r>
              <a:rPr dirty="0" sz="1550" spc="-10">
                <a:latin typeface="Arial MT"/>
                <a:cs typeface="Arial MT"/>
              </a:rPr>
              <a:t>:</a:t>
            </a:r>
            <a:endParaRPr sz="1550">
              <a:latin typeface="Arial MT"/>
              <a:cs typeface="Arial MT"/>
            </a:endParaRPr>
          </a:p>
          <a:p>
            <a:pPr marL="81915" indent="-77470">
              <a:lnSpc>
                <a:spcPct val="100000"/>
              </a:lnSpc>
              <a:spcBef>
                <a:spcPts val="35"/>
              </a:spcBef>
              <a:buSzPct val="93548"/>
              <a:buChar char="•"/>
              <a:tabLst>
                <a:tab pos="81915" algn="l"/>
              </a:tabLst>
            </a:pPr>
            <a:r>
              <a:rPr dirty="0" sz="1550">
                <a:latin typeface="Arial MT"/>
                <a:cs typeface="Arial MT"/>
              </a:rPr>
              <a:t>Combines</a:t>
            </a:r>
            <a:r>
              <a:rPr dirty="0" sz="1550" spc="8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antivirus,</a:t>
            </a:r>
            <a:r>
              <a:rPr dirty="0" sz="1550" spc="7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anti-malware,</a:t>
            </a:r>
            <a:r>
              <a:rPr dirty="0" sz="1550" spc="7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firewall,</a:t>
            </a:r>
            <a:r>
              <a:rPr dirty="0" sz="1550" spc="9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and</a:t>
            </a:r>
            <a:r>
              <a:rPr dirty="0" sz="1550" spc="7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anti-keylogging</a:t>
            </a:r>
            <a:r>
              <a:rPr dirty="0" sz="1550" spc="7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tools</a:t>
            </a:r>
            <a:r>
              <a:rPr dirty="0" sz="1550" spc="8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into</a:t>
            </a:r>
            <a:r>
              <a:rPr dirty="0" sz="1550" spc="7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a</a:t>
            </a:r>
            <a:r>
              <a:rPr dirty="0" sz="1550" spc="9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seamless</a:t>
            </a:r>
            <a:r>
              <a:rPr dirty="0" sz="1550" spc="70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suite.</a:t>
            </a:r>
            <a:endParaRPr sz="1550">
              <a:latin typeface="Arial MT"/>
              <a:cs typeface="Arial MT"/>
            </a:endParaRPr>
          </a:p>
          <a:p>
            <a:pPr marL="81915" indent="-77470">
              <a:lnSpc>
                <a:spcPct val="100000"/>
              </a:lnSpc>
              <a:spcBef>
                <a:spcPts val="35"/>
              </a:spcBef>
              <a:buSzPct val="93548"/>
              <a:buFont typeface="Arial MT"/>
              <a:buChar char="•"/>
              <a:tabLst>
                <a:tab pos="81915" algn="l"/>
              </a:tabLst>
            </a:pPr>
            <a:r>
              <a:rPr dirty="0" sz="1550" b="1">
                <a:latin typeface="Arial"/>
                <a:cs typeface="Arial"/>
              </a:rPr>
              <a:t>User-Friendly</a:t>
            </a:r>
            <a:r>
              <a:rPr dirty="0" sz="1550" spc="110" b="1">
                <a:latin typeface="Arial"/>
                <a:cs typeface="Arial"/>
              </a:rPr>
              <a:t> </a:t>
            </a:r>
            <a:r>
              <a:rPr dirty="0" sz="1550" spc="-10" b="1">
                <a:latin typeface="Arial"/>
                <a:cs typeface="Arial"/>
              </a:rPr>
              <a:t>Experience</a:t>
            </a:r>
            <a:r>
              <a:rPr dirty="0" sz="1550" spc="-10">
                <a:latin typeface="Arial MT"/>
                <a:cs typeface="Arial MT"/>
              </a:rPr>
              <a:t>:</a:t>
            </a:r>
            <a:endParaRPr sz="1550">
              <a:latin typeface="Arial MT"/>
              <a:cs typeface="Arial MT"/>
            </a:endParaRPr>
          </a:p>
          <a:p>
            <a:pPr marL="81915" indent="-77470">
              <a:lnSpc>
                <a:spcPct val="100000"/>
              </a:lnSpc>
              <a:spcBef>
                <a:spcPts val="35"/>
              </a:spcBef>
              <a:buSzPct val="93548"/>
              <a:buChar char="•"/>
              <a:tabLst>
                <a:tab pos="81915" algn="l"/>
              </a:tabLst>
            </a:pPr>
            <a:r>
              <a:rPr dirty="0" sz="1550">
                <a:latin typeface="Arial MT"/>
                <a:cs typeface="Arial MT"/>
              </a:rPr>
              <a:t>Features</a:t>
            </a:r>
            <a:r>
              <a:rPr dirty="0" sz="1550" spc="8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an</a:t>
            </a:r>
            <a:r>
              <a:rPr dirty="0" sz="1550" spc="5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intuitive,</a:t>
            </a:r>
            <a:r>
              <a:rPr dirty="0" sz="1550" spc="7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centralized</a:t>
            </a:r>
            <a:r>
              <a:rPr dirty="0" sz="1550" spc="7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dashboard</a:t>
            </a:r>
            <a:r>
              <a:rPr dirty="0" sz="1550" spc="9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for</a:t>
            </a:r>
            <a:r>
              <a:rPr dirty="0" sz="1550" spc="10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easy</a:t>
            </a:r>
            <a:r>
              <a:rPr dirty="0" sz="1550" spc="8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management</a:t>
            </a:r>
            <a:r>
              <a:rPr dirty="0" sz="1550" spc="9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and</a:t>
            </a:r>
            <a:r>
              <a:rPr dirty="0" sz="1550" spc="75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monitoring.</a:t>
            </a:r>
            <a:endParaRPr sz="1550">
              <a:latin typeface="Arial MT"/>
              <a:cs typeface="Arial MT"/>
            </a:endParaRPr>
          </a:p>
          <a:p>
            <a:pPr marL="81915" indent="-77470">
              <a:lnSpc>
                <a:spcPct val="100000"/>
              </a:lnSpc>
              <a:spcBef>
                <a:spcPts val="35"/>
              </a:spcBef>
              <a:buSzPct val="93548"/>
              <a:buFont typeface="Arial MT"/>
              <a:buChar char="•"/>
              <a:tabLst>
                <a:tab pos="81915" algn="l"/>
              </a:tabLst>
            </a:pPr>
            <a:r>
              <a:rPr dirty="0" sz="1550" b="1">
                <a:latin typeface="Arial"/>
                <a:cs typeface="Arial"/>
              </a:rPr>
              <a:t>Automatic</a:t>
            </a:r>
            <a:r>
              <a:rPr dirty="0" sz="1550" spc="105" b="1">
                <a:latin typeface="Arial"/>
                <a:cs typeface="Arial"/>
              </a:rPr>
              <a:t> </a:t>
            </a:r>
            <a:r>
              <a:rPr dirty="0" sz="1550" spc="-10" b="1">
                <a:latin typeface="Arial"/>
                <a:cs typeface="Arial"/>
              </a:rPr>
              <a:t>Updates</a:t>
            </a:r>
            <a:r>
              <a:rPr dirty="0" sz="1550" spc="-10">
                <a:latin typeface="Arial MT"/>
                <a:cs typeface="Arial MT"/>
              </a:rPr>
              <a:t>:</a:t>
            </a:r>
            <a:endParaRPr sz="1550">
              <a:latin typeface="Arial MT"/>
              <a:cs typeface="Arial MT"/>
            </a:endParaRPr>
          </a:p>
          <a:p>
            <a:pPr marL="81915" indent="-77470">
              <a:lnSpc>
                <a:spcPct val="100000"/>
              </a:lnSpc>
              <a:spcBef>
                <a:spcPts val="25"/>
              </a:spcBef>
              <a:buSzPct val="93548"/>
              <a:buChar char="•"/>
              <a:tabLst>
                <a:tab pos="81915" algn="l"/>
              </a:tabLst>
            </a:pPr>
            <a:r>
              <a:rPr dirty="0" sz="1550">
                <a:latin typeface="Arial MT"/>
                <a:cs typeface="Arial MT"/>
              </a:rPr>
              <a:t>Ensures</a:t>
            </a:r>
            <a:r>
              <a:rPr dirty="0" sz="1550" spc="6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the</a:t>
            </a:r>
            <a:r>
              <a:rPr dirty="0" sz="1550" spc="5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latest</a:t>
            </a:r>
            <a:r>
              <a:rPr dirty="0" sz="1550" spc="9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protection</a:t>
            </a:r>
            <a:r>
              <a:rPr dirty="0" sz="1550" spc="7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with</a:t>
            </a:r>
            <a:r>
              <a:rPr dirty="0" sz="1550" spc="7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seamless,</a:t>
            </a:r>
            <a:r>
              <a:rPr dirty="0" sz="1550" spc="7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automatic</a:t>
            </a:r>
            <a:r>
              <a:rPr dirty="0" sz="1550" spc="8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updates</a:t>
            </a:r>
            <a:r>
              <a:rPr dirty="0" sz="1550" spc="8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and</a:t>
            </a:r>
            <a:r>
              <a:rPr dirty="0" sz="1550" spc="90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patches.</a:t>
            </a:r>
            <a:endParaRPr sz="1550">
              <a:latin typeface="Arial MT"/>
              <a:cs typeface="Arial MT"/>
            </a:endParaRPr>
          </a:p>
          <a:p>
            <a:pPr marL="81915" indent="-77470">
              <a:lnSpc>
                <a:spcPct val="100000"/>
              </a:lnSpc>
              <a:spcBef>
                <a:spcPts val="35"/>
              </a:spcBef>
              <a:buSzPct val="93548"/>
              <a:buFont typeface="Arial MT"/>
              <a:buChar char="•"/>
              <a:tabLst>
                <a:tab pos="81915" algn="l"/>
              </a:tabLst>
            </a:pPr>
            <a:r>
              <a:rPr dirty="0" sz="1550" b="1">
                <a:latin typeface="Arial"/>
                <a:cs typeface="Arial"/>
              </a:rPr>
              <a:t>Educational</a:t>
            </a:r>
            <a:r>
              <a:rPr dirty="0" sz="1550" spc="95" b="1">
                <a:latin typeface="Arial"/>
                <a:cs typeface="Arial"/>
              </a:rPr>
              <a:t> </a:t>
            </a:r>
            <a:r>
              <a:rPr dirty="0" sz="1550" spc="-10" b="1">
                <a:latin typeface="Arial"/>
                <a:cs typeface="Arial"/>
              </a:rPr>
              <a:t>Resources</a:t>
            </a:r>
            <a:r>
              <a:rPr dirty="0" sz="1550" spc="-10">
                <a:latin typeface="Arial MT"/>
                <a:cs typeface="Arial MT"/>
              </a:rPr>
              <a:t>:</a:t>
            </a:r>
            <a:endParaRPr sz="1550">
              <a:latin typeface="Arial MT"/>
              <a:cs typeface="Arial MT"/>
            </a:endParaRPr>
          </a:p>
          <a:p>
            <a:pPr marL="81915" indent="-77470">
              <a:lnSpc>
                <a:spcPct val="100000"/>
              </a:lnSpc>
              <a:spcBef>
                <a:spcPts val="40"/>
              </a:spcBef>
              <a:buSzPct val="93548"/>
              <a:buChar char="•"/>
              <a:tabLst>
                <a:tab pos="81915" algn="l"/>
              </a:tabLst>
            </a:pPr>
            <a:r>
              <a:rPr dirty="0" sz="1550">
                <a:latin typeface="Arial MT"/>
                <a:cs typeface="Arial MT"/>
              </a:rPr>
              <a:t>Empowers</a:t>
            </a:r>
            <a:r>
              <a:rPr dirty="0" sz="1550" spc="8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users</a:t>
            </a:r>
            <a:r>
              <a:rPr dirty="0" sz="1550" spc="7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with</a:t>
            </a:r>
            <a:r>
              <a:rPr dirty="0" sz="1550" spc="7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comprehensive</a:t>
            </a:r>
            <a:r>
              <a:rPr dirty="0" sz="1550" spc="9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training</a:t>
            </a:r>
            <a:r>
              <a:rPr dirty="0" sz="1550" spc="9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and</a:t>
            </a:r>
            <a:r>
              <a:rPr dirty="0" sz="1550" spc="7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awareness</a:t>
            </a:r>
            <a:r>
              <a:rPr dirty="0" sz="1550" spc="85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programs.</a:t>
            </a:r>
            <a:endParaRPr sz="15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93345">
              <a:lnSpc>
                <a:spcPct val="100000"/>
              </a:lnSpc>
              <a:spcBef>
                <a:spcPts val="105"/>
              </a:spcBef>
            </a:pPr>
            <a:r>
              <a:rPr dirty="0" sz="3150" spc="-10"/>
              <a:t>outputs</a:t>
            </a:r>
            <a:endParaRPr sz="315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2251" y="1840992"/>
            <a:ext cx="7217664" cy="458266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993" y="1319224"/>
            <a:ext cx="1504950" cy="5067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150" spc="-50">
                <a:solidFill>
                  <a:srgbClr val="90C126"/>
                </a:solidFill>
              </a:rPr>
              <a:t>RESULTS</a:t>
            </a:r>
            <a:endParaRPr sz="3150"/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81915" indent="-77470">
              <a:lnSpc>
                <a:spcPct val="100000"/>
              </a:lnSpc>
              <a:spcBef>
                <a:spcPts val="130"/>
              </a:spcBef>
              <a:buSzPct val="93548"/>
              <a:buFont typeface="Arial MT"/>
              <a:buChar char="•"/>
              <a:tabLst>
                <a:tab pos="81915" algn="l"/>
              </a:tabLst>
            </a:pPr>
            <a:r>
              <a:rPr dirty="0"/>
              <a:t>Increased</a:t>
            </a:r>
            <a:r>
              <a:rPr dirty="0" spc="114"/>
              <a:t> </a:t>
            </a:r>
            <a:r>
              <a:rPr dirty="0" spc="-10"/>
              <a:t>Security</a:t>
            </a:r>
            <a:r>
              <a:rPr dirty="0" spc="-10" b="0">
                <a:latin typeface="Arial MT"/>
                <a:cs typeface="Arial MT"/>
              </a:rPr>
              <a:t>:</a:t>
            </a:r>
          </a:p>
          <a:p>
            <a:pPr marL="81915" indent="-77470">
              <a:lnSpc>
                <a:spcPct val="100000"/>
              </a:lnSpc>
              <a:spcBef>
                <a:spcPts val="35"/>
              </a:spcBef>
              <a:buSzPct val="93548"/>
              <a:buChar char="•"/>
              <a:tabLst>
                <a:tab pos="81915" algn="l"/>
              </a:tabLst>
            </a:pPr>
            <a:r>
              <a:rPr dirty="0" b="0">
                <a:latin typeface="Arial MT"/>
                <a:cs typeface="Arial MT"/>
              </a:rPr>
              <a:t>Significant</a:t>
            </a:r>
            <a:r>
              <a:rPr dirty="0" spc="7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reduction</a:t>
            </a:r>
            <a:r>
              <a:rPr dirty="0" spc="7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in</a:t>
            </a:r>
            <a:r>
              <a:rPr dirty="0" spc="5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keylogger</a:t>
            </a:r>
            <a:r>
              <a:rPr dirty="0" spc="9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infections</a:t>
            </a:r>
            <a:r>
              <a:rPr dirty="0" spc="8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and</a:t>
            </a:r>
            <a:r>
              <a:rPr dirty="0" spc="7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data</a:t>
            </a:r>
            <a:r>
              <a:rPr dirty="0" spc="55" b="0">
                <a:latin typeface="Arial MT"/>
                <a:cs typeface="Arial MT"/>
              </a:rPr>
              <a:t> </a:t>
            </a:r>
            <a:r>
              <a:rPr dirty="0" spc="-10" b="0">
                <a:latin typeface="Arial MT"/>
                <a:cs typeface="Arial MT"/>
              </a:rPr>
              <a:t>breaches.</a:t>
            </a:r>
          </a:p>
          <a:p>
            <a:pPr marL="81915" indent="-77470">
              <a:lnSpc>
                <a:spcPct val="100000"/>
              </a:lnSpc>
              <a:spcBef>
                <a:spcPts val="40"/>
              </a:spcBef>
              <a:buSzPct val="93548"/>
              <a:buFont typeface="Arial MT"/>
              <a:buChar char="•"/>
              <a:tabLst>
                <a:tab pos="81915" algn="l"/>
              </a:tabLst>
            </a:pPr>
            <a:r>
              <a:rPr dirty="0"/>
              <a:t>Enhanced</a:t>
            </a:r>
            <a:r>
              <a:rPr dirty="0" spc="55"/>
              <a:t> </a:t>
            </a:r>
            <a:r>
              <a:rPr dirty="0"/>
              <a:t>User</a:t>
            </a:r>
            <a:r>
              <a:rPr dirty="0" spc="5"/>
              <a:t> </a:t>
            </a:r>
            <a:r>
              <a:rPr dirty="0" spc="-10"/>
              <a:t>Awareness</a:t>
            </a:r>
            <a:r>
              <a:rPr dirty="0" spc="-10" b="0">
                <a:latin typeface="Arial MT"/>
                <a:cs typeface="Arial MT"/>
              </a:rPr>
              <a:t>:</a:t>
            </a:r>
          </a:p>
          <a:p>
            <a:pPr marL="81915" indent="-77470">
              <a:lnSpc>
                <a:spcPct val="100000"/>
              </a:lnSpc>
              <a:spcBef>
                <a:spcPts val="35"/>
              </a:spcBef>
              <a:buSzPct val="93548"/>
              <a:buChar char="•"/>
              <a:tabLst>
                <a:tab pos="81915" algn="l"/>
              </a:tabLst>
            </a:pPr>
            <a:r>
              <a:rPr dirty="0" b="0">
                <a:latin typeface="Arial MT"/>
                <a:cs typeface="Arial MT"/>
              </a:rPr>
              <a:t>Improved</a:t>
            </a:r>
            <a:r>
              <a:rPr dirty="0" spc="8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knowledge</a:t>
            </a:r>
            <a:r>
              <a:rPr dirty="0" spc="10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and</a:t>
            </a:r>
            <a:r>
              <a:rPr dirty="0" spc="8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vigilance</a:t>
            </a:r>
            <a:r>
              <a:rPr dirty="0" spc="8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against</a:t>
            </a:r>
            <a:r>
              <a:rPr dirty="0" spc="8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keylogging</a:t>
            </a:r>
            <a:r>
              <a:rPr dirty="0" spc="8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threats</a:t>
            </a:r>
            <a:r>
              <a:rPr dirty="0" spc="9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among</a:t>
            </a:r>
            <a:r>
              <a:rPr dirty="0" spc="80" b="0">
                <a:latin typeface="Arial MT"/>
                <a:cs typeface="Arial MT"/>
              </a:rPr>
              <a:t> </a:t>
            </a:r>
            <a:r>
              <a:rPr dirty="0" spc="-10" b="0">
                <a:latin typeface="Arial MT"/>
                <a:cs typeface="Arial MT"/>
              </a:rPr>
              <a:t>users.</a:t>
            </a:r>
          </a:p>
          <a:p>
            <a:pPr marL="81915" indent="-77470">
              <a:lnSpc>
                <a:spcPct val="100000"/>
              </a:lnSpc>
              <a:spcBef>
                <a:spcPts val="25"/>
              </a:spcBef>
              <a:buSzPct val="93548"/>
              <a:buFont typeface="Arial MT"/>
              <a:buChar char="•"/>
              <a:tabLst>
                <a:tab pos="81915" algn="l"/>
              </a:tabLst>
            </a:pPr>
            <a:r>
              <a:rPr dirty="0"/>
              <a:t>Compliance</a:t>
            </a:r>
            <a:r>
              <a:rPr dirty="0" spc="35"/>
              <a:t> </a:t>
            </a:r>
            <a:r>
              <a:rPr dirty="0" spc="-10"/>
              <a:t>Achievement</a:t>
            </a:r>
            <a:r>
              <a:rPr dirty="0" spc="-10" b="0">
                <a:latin typeface="Arial MT"/>
                <a:cs typeface="Arial MT"/>
              </a:rPr>
              <a:t>:</a:t>
            </a:r>
          </a:p>
          <a:p>
            <a:pPr marL="81915" indent="-77470">
              <a:lnSpc>
                <a:spcPct val="100000"/>
              </a:lnSpc>
              <a:spcBef>
                <a:spcPts val="35"/>
              </a:spcBef>
              <a:buSzPct val="93548"/>
              <a:buChar char="•"/>
              <a:tabLst>
                <a:tab pos="81915" algn="l"/>
              </a:tabLst>
            </a:pPr>
            <a:r>
              <a:rPr dirty="0" b="0">
                <a:latin typeface="Arial MT"/>
                <a:cs typeface="Arial MT"/>
              </a:rPr>
              <a:t>Businesses</a:t>
            </a:r>
            <a:r>
              <a:rPr dirty="0" spc="8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meet</a:t>
            </a:r>
            <a:r>
              <a:rPr dirty="0" spc="7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data</a:t>
            </a:r>
            <a:r>
              <a:rPr dirty="0" spc="7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protection</a:t>
            </a:r>
            <a:r>
              <a:rPr dirty="0" spc="7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regulations,</a:t>
            </a:r>
            <a:r>
              <a:rPr dirty="0" spc="7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avoiding</a:t>
            </a:r>
            <a:r>
              <a:rPr dirty="0" spc="9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legal</a:t>
            </a:r>
            <a:r>
              <a:rPr dirty="0" spc="8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issues</a:t>
            </a:r>
            <a:r>
              <a:rPr dirty="0" spc="7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and</a:t>
            </a:r>
            <a:r>
              <a:rPr dirty="0" spc="75" b="0">
                <a:latin typeface="Arial MT"/>
                <a:cs typeface="Arial MT"/>
              </a:rPr>
              <a:t> </a:t>
            </a:r>
            <a:r>
              <a:rPr dirty="0" spc="-10" b="0">
                <a:latin typeface="Arial MT"/>
                <a:cs typeface="Arial MT"/>
              </a:rPr>
              <a:t>penalties.</a:t>
            </a:r>
          </a:p>
          <a:p>
            <a:pPr marL="81915" indent="-77470">
              <a:lnSpc>
                <a:spcPct val="100000"/>
              </a:lnSpc>
              <a:spcBef>
                <a:spcPts val="35"/>
              </a:spcBef>
              <a:buSzPct val="93548"/>
              <a:buFont typeface="Arial MT"/>
              <a:buChar char="•"/>
              <a:tabLst>
                <a:tab pos="81915" algn="l"/>
              </a:tabLst>
            </a:pPr>
            <a:r>
              <a:rPr dirty="0"/>
              <a:t>Operational</a:t>
            </a:r>
            <a:r>
              <a:rPr dirty="0" spc="114"/>
              <a:t> </a:t>
            </a:r>
            <a:r>
              <a:rPr dirty="0" spc="-10"/>
              <a:t>Efficiency</a:t>
            </a:r>
            <a:r>
              <a:rPr dirty="0" spc="-10" b="0">
                <a:latin typeface="Arial MT"/>
                <a:cs typeface="Arial MT"/>
              </a:rPr>
              <a:t>:</a:t>
            </a:r>
          </a:p>
          <a:p>
            <a:pPr marL="81915" indent="-77470">
              <a:lnSpc>
                <a:spcPct val="100000"/>
              </a:lnSpc>
              <a:spcBef>
                <a:spcPts val="35"/>
              </a:spcBef>
              <a:buSzPct val="93548"/>
              <a:buChar char="•"/>
              <a:tabLst>
                <a:tab pos="81915" algn="l"/>
              </a:tabLst>
            </a:pPr>
            <a:r>
              <a:rPr dirty="0" b="0">
                <a:latin typeface="Arial MT"/>
                <a:cs typeface="Arial MT"/>
              </a:rPr>
              <a:t>Simplified</a:t>
            </a:r>
            <a:r>
              <a:rPr dirty="0" spc="7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security</a:t>
            </a:r>
            <a:r>
              <a:rPr dirty="0" spc="7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management,</a:t>
            </a:r>
            <a:r>
              <a:rPr dirty="0" spc="8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reducing</a:t>
            </a:r>
            <a:r>
              <a:rPr dirty="0" spc="8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time</a:t>
            </a:r>
            <a:r>
              <a:rPr dirty="0" spc="7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and</a:t>
            </a:r>
            <a:r>
              <a:rPr dirty="0" spc="8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resources</a:t>
            </a:r>
            <a:r>
              <a:rPr dirty="0" spc="7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spent</a:t>
            </a:r>
            <a:r>
              <a:rPr dirty="0" spc="9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on</a:t>
            </a:r>
            <a:r>
              <a:rPr dirty="0" spc="6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threat</a:t>
            </a:r>
            <a:r>
              <a:rPr dirty="0" spc="75" b="0">
                <a:latin typeface="Arial MT"/>
                <a:cs typeface="Arial MT"/>
              </a:rPr>
              <a:t> </a:t>
            </a:r>
            <a:r>
              <a:rPr dirty="0" spc="-10" b="0">
                <a:latin typeface="Arial MT"/>
                <a:cs typeface="Arial MT"/>
              </a:rPr>
              <a:t>detection.</a:t>
            </a:r>
          </a:p>
          <a:p>
            <a:pPr marL="81915" indent="-77470">
              <a:lnSpc>
                <a:spcPct val="100000"/>
              </a:lnSpc>
              <a:spcBef>
                <a:spcPts val="35"/>
              </a:spcBef>
              <a:buSzPct val="93548"/>
              <a:buFont typeface="Arial MT"/>
              <a:buChar char="•"/>
              <a:tabLst>
                <a:tab pos="81915" algn="l"/>
              </a:tabLst>
            </a:pPr>
            <a:r>
              <a:rPr dirty="0"/>
              <a:t>Financial</a:t>
            </a:r>
            <a:r>
              <a:rPr dirty="0" spc="85"/>
              <a:t> </a:t>
            </a:r>
            <a:r>
              <a:rPr dirty="0" spc="-10"/>
              <a:t>Protection</a:t>
            </a:r>
            <a:r>
              <a:rPr dirty="0" spc="-10" b="0">
                <a:latin typeface="Arial MT"/>
                <a:cs typeface="Arial MT"/>
              </a:rPr>
              <a:t>:</a:t>
            </a:r>
          </a:p>
          <a:p>
            <a:pPr marL="81915" indent="-77470">
              <a:lnSpc>
                <a:spcPct val="100000"/>
              </a:lnSpc>
              <a:spcBef>
                <a:spcPts val="25"/>
              </a:spcBef>
              <a:buSzPct val="93548"/>
              <a:buChar char="•"/>
              <a:tabLst>
                <a:tab pos="81915" algn="l"/>
              </a:tabLst>
            </a:pPr>
            <a:r>
              <a:rPr dirty="0" b="0">
                <a:latin typeface="Arial MT"/>
                <a:cs typeface="Arial MT"/>
              </a:rPr>
              <a:t>Prevention</a:t>
            </a:r>
            <a:r>
              <a:rPr dirty="0" spc="6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of</a:t>
            </a:r>
            <a:r>
              <a:rPr dirty="0" spc="8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financial</a:t>
            </a:r>
            <a:r>
              <a:rPr dirty="0" spc="6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losses</a:t>
            </a:r>
            <a:r>
              <a:rPr dirty="0" spc="7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due</a:t>
            </a:r>
            <a:r>
              <a:rPr dirty="0" spc="8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to</a:t>
            </a:r>
            <a:r>
              <a:rPr dirty="0" spc="6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identity</a:t>
            </a:r>
            <a:r>
              <a:rPr dirty="0" spc="5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theft</a:t>
            </a:r>
            <a:r>
              <a:rPr dirty="0" spc="6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and</a:t>
            </a:r>
            <a:r>
              <a:rPr dirty="0" spc="6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unauthorized</a:t>
            </a:r>
            <a:r>
              <a:rPr dirty="0" spc="60" b="0">
                <a:latin typeface="Arial MT"/>
                <a:cs typeface="Arial MT"/>
              </a:rPr>
              <a:t> </a:t>
            </a:r>
            <a:r>
              <a:rPr dirty="0" spc="-10" b="0">
                <a:latin typeface="Arial MT"/>
                <a:cs typeface="Arial MT"/>
              </a:rPr>
              <a:t>transactions.</a:t>
            </a:r>
          </a:p>
          <a:p>
            <a:pPr marL="81915" indent="-77470">
              <a:lnSpc>
                <a:spcPct val="100000"/>
              </a:lnSpc>
              <a:spcBef>
                <a:spcPts val="35"/>
              </a:spcBef>
              <a:buSzPct val="93548"/>
              <a:buFont typeface="Arial MT"/>
              <a:buChar char="•"/>
              <a:tabLst>
                <a:tab pos="81915" algn="l"/>
              </a:tabLst>
            </a:pPr>
            <a:r>
              <a:rPr dirty="0"/>
              <a:t>Data</a:t>
            </a:r>
            <a:r>
              <a:rPr dirty="0" spc="50"/>
              <a:t> </a:t>
            </a:r>
            <a:r>
              <a:rPr dirty="0" spc="-10"/>
              <a:t>Integrity</a:t>
            </a:r>
            <a:r>
              <a:rPr dirty="0" spc="-10" b="0">
                <a:latin typeface="Arial MT"/>
                <a:cs typeface="Arial MT"/>
              </a:rPr>
              <a:t>:</a:t>
            </a:r>
          </a:p>
          <a:p>
            <a:pPr marL="81915" indent="-77470">
              <a:lnSpc>
                <a:spcPct val="100000"/>
              </a:lnSpc>
              <a:spcBef>
                <a:spcPts val="40"/>
              </a:spcBef>
              <a:buSzPct val="93548"/>
              <a:buChar char="•"/>
              <a:tabLst>
                <a:tab pos="81915" algn="l"/>
              </a:tabLst>
            </a:pPr>
            <a:r>
              <a:rPr dirty="0" b="0">
                <a:latin typeface="Arial MT"/>
                <a:cs typeface="Arial MT"/>
              </a:rPr>
              <a:t>Ensured</a:t>
            </a:r>
            <a:r>
              <a:rPr dirty="0" spc="6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the</a:t>
            </a:r>
            <a:r>
              <a:rPr dirty="0" spc="8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confidentiality</a:t>
            </a:r>
            <a:r>
              <a:rPr dirty="0" spc="6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and</a:t>
            </a:r>
            <a:r>
              <a:rPr dirty="0" spc="6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integrity</a:t>
            </a:r>
            <a:r>
              <a:rPr dirty="0" spc="6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of</a:t>
            </a:r>
            <a:r>
              <a:rPr dirty="0" spc="7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sensitive</a:t>
            </a:r>
            <a:r>
              <a:rPr dirty="0" spc="85" b="0">
                <a:latin typeface="Arial MT"/>
                <a:cs typeface="Arial MT"/>
              </a:rPr>
              <a:t> </a:t>
            </a:r>
            <a:r>
              <a:rPr dirty="0" spc="-10" b="0">
                <a:latin typeface="Arial MT"/>
                <a:cs typeface="Arial MT"/>
              </a:rPr>
              <a:t>information.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110"/>
              </a:spcBef>
            </a:pPr>
            <a:r>
              <a:rPr dirty="0"/>
              <a:t>GIT</a:t>
            </a:r>
            <a:r>
              <a:rPr dirty="0" spc="-50"/>
              <a:t> </a:t>
            </a:r>
            <a:r>
              <a:rPr dirty="0" spc="-10"/>
              <a:t>LINK: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36565" y="2176958"/>
            <a:ext cx="7036434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spc="-10">
                <a:latin typeface="Trebuchet MS"/>
                <a:cs typeface="Trebuchet MS"/>
              </a:rPr>
              <a:t>https://github.com/sai123krishna/APSSDC1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93345">
              <a:lnSpc>
                <a:spcPct val="100000"/>
              </a:lnSpc>
              <a:spcBef>
                <a:spcPts val="105"/>
              </a:spcBef>
            </a:pPr>
            <a:r>
              <a:rPr dirty="0" sz="3150"/>
              <a:t>Title:</a:t>
            </a:r>
            <a:r>
              <a:rPr dirty="0" sz="3150" spc="-40"/>
              <a:t> </a:t>
            </a:r>
            <a:r>
              <a:rPr dirty="0" sz="3150"/>
              <a:t>keyloggers</a:t>
            </a:r>
            <a:r>
              <a:rPr dirty="0" sz="3150" spc="-35"/>
              <a:t> </a:t>
            </a:r>
            <a:r>
              <a:rPr dirty="0" sz="3150"/>
              <a:t>in</a:t>
            </a:r>
            <a:r>
              <a:rPr dirty="0" sz="3150" spc="-35"/>
              <a:t> </a:t>
            </a:r>
            <a:r>
              <a:rPr dirty="0" sz="3150" spc="-10"/>
              <a:t>security</a:t>
            </a:r>
            <a:endParaRPr sz="3150"/>
          </a:p>
        </p:txBody>
      </p:sp>
      <p:sp>
        <p:nvSpPr>
          <p:cNvPr id="3" name="object 3" descr=""/>
          <p:cNvSpPr txBox="1"/>
          <p:nvPr/>
        </p:nvSpPr>
        <p:spPr>
          <a:xfrm>
            <a:off x="660921" y="2688026"/>
            <a:ext cx="7362825" cy="1469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4325" marR="5080" indent="-302260">
              <a:lnSpc>
                <a:spcPct val="101600"/>
              </a:lnSpc>
              <a:spcBef>
                <a:spcPts val="100"/>
              </a:spcBef>
              <a:tabLst>
                <a:tab pos="314325" algn="l"/>
              </a:tabLst>
            </a:pPr>
            <a:r>
              <a:rPr dirty="0" sz="1250" spc="-50">
                <a:solidFill>
                  <a:srgbClr val="90C126"/>
                </a:solidFill>
                <a:latin typeface="Georgia"/>
                <a:cs typeface="Georgia"/>
              </a:rPr>
              <a:t></a:t>
            </a:r>
            <a:r>
              <a:rPr dirty="0" sz="1250">
                <a:solidFill>
                  <a:srgbClr val="90C126"/>
                </a:solidFill>
                <a:latin typeface="Georgia"/>
                <a:cs typeface="Georgia"/>
              </a:rPr>
              <a:t>	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Keyloggers,</a:t>
            </a:r>
            <a:r>
              <a:rPr dirty="0" sz="1550" spc="5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short</a:t>
            </a:r>
            <a:r>
              <a:rPr dirty="0" sz="1550" spc="3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for</a:t>
            </a:r>
            <a:r>
              <a:rPr dirty="0" sz="1550" spc="4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keystroke</a:t>
            </a:r>
            <a:r>
              <a:rPr dirty="0" sz="1550" spc="3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loggers,</a:t>
            </a:r>
            <a:r>
              <a:rPr dirty="0" sz="1550" spc="5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are</a:t>
            </a:r>
            <a:r>
              <a:rPr dirty="0" sz="1550" spc="3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tools</a:t>
            </a:r>
            <a:r>
              <a:rPr dirty="0" sz="1550" spc="5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or</a:t>
            </a:r>
            <a:r>
              <a:rPr dirty="0" sz="1550" spc="3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software</a:t>
            </a:r>
            <a:r>
              <a:rPr dirty="0" sz="1550" spc="3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designed</a:t>
            </a:r>
            <a:r>
              <a:rPr dirty="0" sz="1550" spc="5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 spc="-25">
                <a:solidFill>
                  <a:srgbClr val="3F3F3F"/>
                </a:solidFill>
                <a:latin typeface="Trebuchet MS"/>
                <a:cs typeface="Trebuchet MS"/>
              </a:rPr>
              <a:t>to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record</a:t>
            </a:r>
            <a:r>
              <a:rPr dirty="0" sz="1550" spc="4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the</a:t>
            </a:r>
            <a:r>
              <a:rPr dirty="0" sz="1550" spc="3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keys</a:t>
            </a:r>
            <a:r>
              <a:rPr dirty="0" sz="1550" spc="5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struck</a:t>
            </a:r>
            <a:r>
              <a:rPr dirty="0" sz="1550" spc="3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on</a:t>
            </a:r>
            <a:r>
              <a:rPr dirty="0" sz="1550" spc="5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dirty="0" sz="1550" spc="3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keyboard,</a:t>
            </a:r>
            <a:r>
              <a:rPr dirty="0" sz="1550" spc="3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typically</a:t>
            </a:r>
            <a:r>
              <a:rPr dirty="0" sz="1550" spc="3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in</a:t>
            </a:r>
            <a:r>
              <a:rPr dirty="0" sz="1550" spc="4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dirty="0" sz="1550" spc="3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covert</a:t>
            </a:r>
            <a:r>
              <a:rPr dirty="0" sz="1550" spc="5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manner</a:t>
            </a:r>
            <a:r>
              <a:rPr dirty="0" sz="1550" spc="4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so</a:t>
            </a:r>
            <a:r>
              <a:rPr dirty="0" sz="1550" spc="3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that</a:t>
            </a:r>
            <a:r>
              <a:rPr dirty="0" sz="1550" spc="4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 spc="-25">
                <a:solidFill>
                  <a:srgbClr val="3F3F3F"/>
                </a:solidFill>
                <a:latin typeface="Trebuchet MS"/>
                <a:cs typeface="Trebuchet MS"/>
              </a:rPr>
              <a:t>the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person</a:t>
            </a:r>
            <a:r>
              <a:rPr dirty="0" sz="1550" spc="4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using</a:t>
            </a:r>
            <a:r>
              <a:rPr dirty="0" sz="1550" spc="4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the</a:t>
            </a:r>
            <a:r>
              <a:rPr dirty="0" sz="1550" spc="6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keyboard</a:t>
            </a:r>
            <a:r>
              <a:rPr dirty="0" sz="1550" spc="4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is</a:t>
            </a:r>
            <a:r>
              <a:rPr dirty="0" sz="1550" spc="6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unaware</a:t>
            </a:r>
            <a:r>
              <a:rPr dirty="0" sz="1550" spc="4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of</a:t>
            </a:r>
            <a:r>
              <a:rPr dirty="0" sz="1550" spc="3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their</a:t>
            </a:r>
            <a:r>
              <a:rPr dirty="0" sz="1550" spc="5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activity</a:t>
            </a:r>
            <a:r>
              <a:rPr dirty="0" sz="1550" spc="5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being</a:t>
            </a:r>
            <a:r>
              <a:rPr dirty="0" sz="1550" spc="4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 spc="-10">
                <a:solidFill>
                  <a:srgbClr val="3F3F3F"/>
                </a:solidFill>
                <a:latin typeface="Trebuchet MS"/>
                <a:cs typeface="Trebuchet MS"/>
              </a:rPr>
              <a:t>monitored.</a:t>
            </a:r>
            <a:endParaRPr sz="1550">
              <a:latin typeface="Trebuchet MS"/>
              <a:cs typeface="Trebuchet MS"/>
            </a:endParaRPr>
          </a:p>
          <a:p>
            <a:pPr marL="314325" marR="159385">
              <a:lnSpc>
                <a:spcPct val="101899"/>
              </a:lnSpc>
            </a:pP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Keyloggers</a:t>
            </a:r>
            <a:r>
              <a:rPr dirty="0" sz="1550" spc="3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can</a:t>
            </a:r>
            <a:r>
              <a:rPr dirty="0" sz="1550" spc="5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be</a:t>
            </a:r>
            <a:r>
              <a:rPr dirty="0" sz="1550" spc="5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used</a:t>
            </a:r>
            <a:r>
              <a:rPr dirty="0" sz="1550" spc="5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for</a:t>
            </a:r>
            <a:r>
              <a:rPr dirty="0" sz="1550" spc="4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various</a:t>
            </a:r>
            <a:r>
              <a:rPr dirty="0" sz="1550" spc="3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purposes,</a:t>
            </a:r>
            <a:r>
              <a:rPr dirty="0" sz="1550" spc="5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ranging</a:t>
            </a:r>
            <a:r>
              <a:rPr dirty="0" sz="1550" spc="2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from</a:t>
            </a:r>
            <a:r>
              <a:rPr dirty="0" sz="1550" spc="4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legitimate</a:t>
            </a:r>
            <a:r>
              <a:rPr dirty="0" sz="1550" spc="5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uses</a:t>
            </a:r>
            <a:r>
              <a:rPr dirty="0" sz="1550" spc="4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 spc="-25">
                <a:solidFill>
                  <a:srgbClr val="3F3F3F"/>
                </a:solidFill>
                <a:latin typeface="Trebuchet MS"/>
                <a:cs typeface="Trebuchet MS"/>
              </a:rPr>
              <a:t>in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IT</a:t>
            </a:r>
            <a:r>
              <a:rPr dirty="0" sz="1550" spc="1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troubleshooting</a:t>
            </a:r>
            <a:r>
              <a:rPr dirty="0" sz="1550" spc="4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and</a:t>
            </a:r>
            <a:r>
              <a:rPr dirty="0" sz="1550" spc="6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employee</a:t>
            </a:r>
            <a:r>
              <a:rPr dirty="0" sz="1550" spc="4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monitoring</a:t>
            </a:r>
            <a:r>
              <a:rPr dirty="0" sz="1550" spc="4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to</a:t>
            </a:r>
            <a:r>
              <a:rPr dirty="0" sz="1550" spc="5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malicious</a:t>
            </a:r>
            <a:r>
              <a:rPr dirty="0" sz="1550" spc="5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uses</a:t>
            </a:r>
            <a:r>
              <a:rPr dirty="0" sz="1550" spc="4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in</a:t>
            </a:r>
            <a:r>
              <a:rPr dirty="0" sz="1550" spc="5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 spc="-10">
                <a:solidFill>
                  <a:srgbClr val="3F3F3F"/>
                </a:solidFill>
                <a:latin typeface="Trebuchet MS"/>
                <a:cs typeface="Trebuchet MS"/>
              </a:rPr>
              <a:t>cyber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espionage</a:t>
            </a:r>
            <a:r>
              <a:rPr dirty="0" sz="1550" spc="5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and</a:t>
            </a:r>
            <a:r>
              <a:rPr dirty="0" sz="1550" spc="7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identity</a:t>
            </a:r>
            <a:r>
              <a:rPr dirty="0" sz="1550" spc="6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 spc="-10">
                <a:solidFill>
                  <a:srgbClr val="3F3F3F"/>
                </a:solidFill>
                <a:latin typeface="Trebuchet MS"/>
                <a:cs typeface="Trebuchet MS"/>
              </a:rPr>
              <a:t>theft.</a:t>
            </a:r>
            <a:endParaRPr sz="15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1044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150" spc="-10"/>
              <a:t>AGENDA</a:t>
            </a:r>
            <a:endParaRPr sz="3150"/>
          </a:p>
        </p:txBody>
      </p:sp>
      <p:sp>
        <p:nvSpPr>
          <p:cNvPr id="3" name="object 3" descr=""/>
          <p:cNvSpPr txBox="1"/>
          <p:nvPr/>
        </p:nvSpPr>
        <p:spPr>
          <a:xfrm>
            <a:off x="580133" y="3221434"/>
            <a:ext cx="3058160" cy="171005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81915" indent="-77470">
              <a:lnSpc>
                <a:spcPct val="100000"/>
              </a:lnSpc>
              <a:spcBef>
                <a:spcPts val="130"/>
              </a:spcBef>
              <a:buSzPct val="93548"/>
              <a:buFont typeface="Arial MT"/>
              <a:buChar char="•"/>
              <a:tabLst>
                <a:tab pos="81915" algn="l"/>
              </a:tabLst>
            </a:pPr>
            <a:r>
              <a:rPr dirty="0" sz="1550" b="1">
                <a:latin typeface="Arial"/>
                <a:cs typeface="Arial"/>
              </a:rPr>
              <a:t>Problem</a:t>
            </a:r>
            <a:r>
              <a:rPr dirty="0" sz="1550" spc="55" b="1">
                <a:latin typeface="Arial"/>
                <a:cs typeface="Arial"/>
              </a:rPr>
              <a:t> </a:t>
            </a:r>
            <a:r>
              <a:rPr dirty="0" sz="1550" spc="-10" b="1">
                <a:latin typeface="Arial"/>
                <a:cs typeface="Arial"/>
              </a:rPr>
              <a:t>Statement</a:t>
            </a:r>
            <a:endParaRPr sz="1550">
              <a:latin typeface="Arial"/>
              <a:cs typeface="Arial"/>
            </a:endParaRPr>
          </a:p>
          <a:p>
            <a:pPr marL="81915" indent="-77470">
              <a:lnSpc>
                <a:spcPct val="100000"/>
              </a:lnSpc>
              <a:spcBef>
                <a:spcPts val="25"/>
              </a:spcBef>
              <a:buSzPct val="93548"/>
              <a:buFont typeface="Arial MT"/>
              <a:buChar char="•"/>
              <a:tabLst>
                <a:tab pos="81915" algn="l"/>
              </a:tabLst>
            </a:pPr>
            <a:r>
              <a:rPr dirty="0" sz="1550" b="1">
                <a:latin typeface="Arial"/>
                <a:cs typeface="Arial"/>
              </a:rPr>
              <a:t>Project</a:t>
            </a:r>
            <a:r>
              <a:rPr dirty="0" sz="1550" spc="65" b="1">
                <a:latin typeface="Arial"/>
                <a:cs typeface="Arial"/>
              </a:rPr>
              <a:t> </a:t>
            </a:r>
            <a:r>
              <a:rPr dirty="0" sz="1550" spc="-10" b="1">
                <a:latin typeface="Arial"/>
                <a:cs typeface="Arial"/>
              </a:rPr>
              <a:t>Overview</a:t>
            </a:r>
            <a:endParaRPr sz="1550">
              <a:latin typeface="Arial"/>
              <a:cs typeface="Arial"/>
            </a:endParaRPr>
          </a:p>
          <a:p>
            <a:pPr marL="81915" indent="-77470">
              <a:lnSpc>
                <a:spcPct val="100000"/>
              </a:lnSpc>
              <a:spcBef>
                <a:spcPts val="35"/>
              </a:spcBef>
              <a:buSzPct val="93548"/>
              <a:buFont typeface="Arial MT"/>
              <a:buChar char="•"/>
              <a:tabLst>
                <a:tab pos="81915" algn="l"/>
              </a:tabLst>
            </a:pPr>
            <a:r>
              <a:rPr dirty="0" sz="1550" b="1">
                <a:latin typeface="Arial"/>
                <a:cs typeface="Arial"/>
              </a:rPr>
              <a:t>Target</a:t>
            </a:r>
            <a:r>
              <a:rPr dirty="0" sz="1550" spc="-60" b="1">
                <a:latin typeface="Arial"/>
                <a:cs typeface="Arial"/>
              </a:rPr>
              <a:t> </a:t>
            </a:r>
            <a:r>
              <a:rPr dirty="0" sz="1550" spc="-20" b="1">
                <a:latin typeface="Arial"/>
                <a:cs typeface="Arial"/>
              </a:rPr>
              <a:t>Users</a:t>
            </a:r>
            <a:endParaRPr sz="1550">
              <a:latin typeface="Arial"/>
              <a:cs typeface="Arial"/>
            </a:endParaRPr>
          </a:p>
          <a:p>
            <a:pPr marL="81915" indent="-77470">
              <a:lnSpc>
                <a:spcPct val="100000"/>
              </a:lnSpc>
              <a:spcBef>
                <a:spcPts val="35"/>
              </a:spcBef>
              <a:buSzPct val="93548"/>
              <a:buFont typeface="Arial MT"/>
              <a:buChar char="•"/>
              <a:tabLst>
                <a:tab pos="81915" algn="l"/>
              </a:tabLst>
            </a:pPr>
            <a:r>
              <a:rPr dirty="0" sz="1550" b="1">
                <a:latin typeface="Arial"/>
                <a:cs typeface="Arial"/>
              </a:rPr>
              <a:t>Solution and</a:t>
            </a:r>
            <a:r>
              <a:rPr dirty="0" sz="1550" spc="20" b="1">
                <a:latin typeface="Arial"/>
                <a:cs typeface="Arial"/>
              </a:rPr>
              <a:t> </a:t>
            </a:r>
            <a:r>
              <a:rPr dirty="0" sz="1550" b="1">
                <a:latin typeface="Arial"/>
                <a:cs typeface="Arial"/>
              </a:rPr>
              <a:t>Value</a:t>
            </a:r>
            <a:r>
              <a:rPr dirty="0" sz="1550" spc="25" b="1">
                <a:latin typeface="Arial"/>
                <a:cs typeface="Arial"/>
              </a:rPr>
              <a:t> </a:t>
            </a:r>
            <a:r>
              <a:rPr dirty="0" sz="1550" spc="-10" b="1">
                <a:latin typeface="Arial"/>
                <a:cs typeface="Arial"/>
              </a:rPr>
              <a:t>Proposition</a:t>
            </a:r>
            <a:endParaRPr sz="1550">
              <a:latin typeface="Arial"/>
              <a:cs typeface="Arial"/>
            </a:endParaRPr>
          </a:p>
          <a:p>
            <a:pPr marL="81915" indent="-77470">
              <a:lnSpc>
                <a:spcPct val="100000"/>
              </a:lnSpc>
              <a:spcBef>
                <a:spcPts val="40"/>
              </a:spcBef>
              <a:buSzPct val="93548"/>
              <a:buFont typeface="Arial MT"/>
              <a:buChar char="•"/>
              <a:tabLst>
                <a:tab pos="81915" algn="l"/>
              </a:tabLst>
            </a:pPr>
            <a:r>
              <a:rPr dirty="0" sz="1550" b="1">
                <a:latin typeface="Arial"/>
                <a:cs typeface="Arial"/>
              </a:rPr>
              <a:t>Unique</a:t>
            </a:r>
            <a:r>
              <a:rPr dirty="0" sz="1550" spc="45" b="1">
                <a:latin typeface="Arial"/>
                <a:cs typeface="Arial"/>
              </a:rPr>
              <a:t> </a:t>
            </a:r>
            <a:r>
              <a:rPr dirty="0" sz="1550" spc="-10" b="1">
                <a:latin typeface="Arial"/>
                <a:cs typeface="Arial"/>
              </a:rPr>
              <a:t>Features</a:t>
            </a:r>
            <a:endParaRPr sz="1550">
              <a:latin typeface="Arial"/>
              <a:cs typeface="Arial"/>
            </a:endParaRPr>
          </a:p>
          <a:p>
            <a:pPr marL="81915" indent="-77470">
              <a:lnSpc>
                <a:spcPct val="100000"/>
              </a:lnSpc>
              <a:spcBef>
                <a:spcPts val="35"/>
              </a:spcBef>
              <a:buSzPct val="93548"/>
              <a:buFont typeface="Arial MT"/>
              <a:buChar char="•"/>
              <a:tabLst>
                <a:tab pos="81915" algn="l"/>
              </a:tabLst>
            </a:pPr>
            <a:r>
              <a:rPr dirty="0" sz="1550" b="1">
                <a:latin typeface="Arial"/>
                <a:cs typeface="Arial"/>
              </a:rPr>
              <a:t>Implementation</a:t>
            </a:r>
            <a:r>
              <a:rPr dirty="0" sz="1550" spc="135" b="1">
                <a:latin typeface="Arial"/>
                <a:cs typeface="Arial"/>
              </a:rPr>
              <a:t> </a:t>
            </a:r>
            <a:r>
              <a:rPr dirty="0" sz="1550" spc="-10" b="1">
                <a:latin typeface="Arial"/>
                <a:cs typeface="Arial"/>
              </a:rPr>
              <a:t>Details</a:t>
            </a:r>
            <a:endParaRPr sz="1550">
              <a:latin typeface="Arial"/>
              <a:cs typeface="Arial"/>
            </a:endParaRPr>
          </a:p>
          <a:p>
            <a:pPr marL="81915" indent="-77470">
              <a:lnSpc>
                <a:spcPct val="100000"/>
              </a:lnSpc>
              <a:spcBef>
                <a:spcPts val="35"/>
              </a:spcBef>
              <a:buSzPct val="93548"/>
              <a:buFont typeface="Arial MT"/>
              <a:buChar char="•"/>
              <a:tabLst>
                <a:tab pos="81915" algn="l"/>
              </a:tabLst>
            </a:pPr>
            <a:r>
              <a:rPr dirty="0" sz="1550" spc="-10" b="1">
                <a:latin typeface="Arial"/>
                <a:cs typeface="Arial"/>
              </a:rPr>
              <a:t>Results</a:t>
            </a:r>
            <a:endParaRPr sz="1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93345">
              <a:lnSpc>
                <a:spcPct val="100000"/>
              </a:lnSpc>
              <a:spcBef>
                <a:spcPts val="105"/>
              </a:spcBef>
            </a:pPr>
            <a:r>
              <a:rPr dirty="0" sz="3150">
                <a:solidFill>
                  <a:srgbClr val="90C126"/>
                </a:solidFill>
              </a:rPr>
              <a:t>Problem</a:t>
            </a:r>
            <a:r>
              <a:rPr dirty="0" sz="3150" spc="-170">
                <a:solidFill>
                  <a:srgbClr val="90C126"/>
                </a:solidFill>
              </a:rPr>
              <a:t> </a:t>
            </a:r>
            <a:r>
              <a:rPr dirty="0" sz="3150" spc="-10">
                <a:solidFill>
                  <a:srgbClr val="90C126"/>
                </a:solidFill>
              </a:rPr>
              <a:t>Statement</a:t>
            </a:r>
            <a:endParaRPr sz="3150"/>
          </a:p>
        </p:txBody>
      </p:sp>
      <p:sp>
        <p:nvSpPr>
          <p:cNvPr id="3" name="object 3" descr=""/>
          <p:cNvSpPr txBox="1"/>
          <p:nvPr/>
        </p:nvSpPr>
        <p:spPr>
          <a:xfrm>
            <a:off x="660921" y="2688026"/>
            <a:ext cx="7391400" cy="12287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4325" marR="5080" indent="-302260">
              <a:lnSpc>
                <a:spcPct val="101800"/>
              </a:lnSpc>
              <a:spcBef>
                <a:spcPts val="100"/>
              </a:spcBef>
              <a:tabLst>
                <a:tab pos="314325" algn="l"/>
              </a:tabLst>
            </a:pPr>
            <a:r>
              <a:rPr dirty="0" sz="1250" spc="-50">
                <a:solidFill>
                  <a:srgbClr val="90C126"/>
                </a:solidFill>
                <a:latin typeface="Georgia"/>
                <a:cs typeface="Georgia"/>
              </a:rPr>
              <a:t></a:t>
            </a:r>
            <a:r>
              <a:rPr dirty="0" sz="1250">
                <a:solidFill>
                  <a:srgbClr val="90C126"/>
                </a:solidFill>
                <a:latin typeface="Georgia"/>
                <a:cs typeface="Georgia"/>
              </a:rPr>
              <a:t>	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Keyloggers,</a:t>
            </a:r>
            <a:r>
              <a:rPr dirty="0" sz="1550" spc="4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while</a:t>
            </a:r>
            <a:r>
              <a:rPr dirty="0" sz="1550" spc="3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potentially</a:t>
            </a:r>
            <a:r>
              <a:rPr dirty="0" sz="1550" spc="3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useful</a:t>
            </a:r>
            <a:r>
              <a:rPr dirty="0" sz="1550" spc="4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for</a:t>
            </a:r>
            <a:r>
              <a:rPr dirty="0" sz="1550" spc="4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legitimate</a:t>
            </a:r>
            <a:r>
              <a:rPr dirty="0" sz="1550" spc="5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purposes,</a:t>
            </a:r>
            <a:r>
              <a:rPr dirty="0" sz="1550" spc="4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pose</a:t>
            </a:r>
            <a:r>
              <a:rPr dirty="0" sz="1550" spc="3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dirty="0" sz="1550" spc="5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 spc="-10">
                <a:solidFill>
                  <a:srgbClr val="3F3F3F"/>
                </a:solidFill>
                <a:latin typeface="Trebuchet MS"/>
                <a:cs typeface="Trebuchet MS"/>
              </a:rPr>
              <a:t>significant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security</a:t>
            </a:r>
            <a:r>
              <a:rPr dirty="0" sz="1550" spc="4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threat</a:t>
            </a:r>
            <a:r>
              <a:rPr dirty="0" sz="1550" spc="5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when</a:t>
            </a:r>
            <a:r>
              <a:rPr dirty="0" sz="1550" spc="3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used</a:t>
            </a:r>
            <a:r>
              <a:rPr dirty="0" sz="1550" spc="5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 spc="-10">
                <a:solidFill>
                  <a:srgbClr val="3F3F3F"/>
                </a:solidFill>
                <a:latin typeface="Trebuchet MS"/>
                <a:cs typeface="Trebuchet MS"/>
              </a:rPr>
              <a:t>maliciously.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 They</a:t>
            </a:r>
            <a:r>
              <a:rPr dirty="0" sz="1550" spc="5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can</a:t>
            </a:r>
            <a:r>
              <a:rPr dirty="0" sz="1550" spc="5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steal</a:t>
            </a:r>
            <a:r>
              <a:rPr dirty="0" sz="1550" spc="4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sensitive</a:t>
            </a:r>
            <a:r>
              <a:rPr dirty="0" sz="1550" spc="3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 spc="-10">
                <a:solidFill>
                  <a:srgbClr val="3F3F3F"/>
                </a:solidFill>
                <a:latin typeface="Trebuchet MS"/>
                <a:cs typeface="Trebuchet MS"/>
              </a:rPr>
              <a:t>information,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leading</a:t>
            </a:r>
            <a:r>
              <a:rPr dirty="0" sz="1550" spc="2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to</a:t>
            </a:r>
            <a:r>
              <a:rPr dirty="0" sz="1550" spc="6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identity</a:t>
            </a:r>
            <a:r>
              <a:rPr dirty="0" sz="1550" spc="6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theft,</a:t>
            </a:r>
            <a:r>
              <a:rPr dirty="0" sz="1550" spc="4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financial</a:t>
            </a:r>
            <a:r>
              <a:rPr dirty="0" sz="1550" spc="5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loss,</a:t>
            </a:r>
            <a:r>
              <a:rPr dirty="0" sz="1550" spc="5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and</a:t>
            </a:r>
            <a:r>
              <a:rPr dirty="0" sz="1550" spc="5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unauthorized</a:t>
            </a:r>
            <a:r>
              <a:rPr dirty="0" sz="1550" spc="4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access</a:t>
            </a:r>
            <a:r>
              <a:rPr dirty="0" sz="1550" spc="5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to</a:t>
            </a:r>
            <a:r>
              <a:rPr dirty="0" sz="1550" spc="4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 spc="-10">
                <a:solidFill>
                  <a:srgbClr val="3F3F3F"/>
                </a:solidFill>
                <a:latin typeface="Trebuchet MS"/>
                <a:cs typeface="Trebuchet MS"/>
              </a:rPr>
              <a:t>private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data.</a:t>
            </a:r>
            <a:r>
              <a:rPr dirty="0" sz="1550" spc="6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Organizations</a:t>
            </a:r>
            <a:r>
              <a:rPr dirty="0" sz="1550" spc="7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and</a:t>
            </a:r>
            <a:r>
              <a:rPr dirty="0" sz="1550" spc="4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individuals</a:t>
            </a:r>
            <a:r>
              <a:rPr dirty="0" sz="1550" spc="7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need</a:t>
            </a:r>
            <a:r>
              <a:rPr dirty="0" sz="1550" spc="4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effective</a:t>
            </a:r>
            <a:r>
              <a:rPr dirty="0" sz="1550" spc="5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solutions</a:t>
            </a:r>
            <a:r>
              <a:rPr dirty="0" sz="1550" spc="5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to</a:t>
            </a:r>
            <a:r>
              <a:rPr dirty="0" sz="1550" spc="4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 spc="-10">
                <a:solidFill>
                  <a:srgbClr val="3F3F3F"/>
                </a:solidFill>
                <a:latin typeface="Trebuchet MS"/>
                <a:cs typeface="Trebuchet MS"/>
              </a:rPr>
              <a:t>detect,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prevent,</a:t>
            </a:r>
            <a:r>
              <a:rPr dirty="0" sz="1550" spc="3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and</a:t>
            </a:r>
            <a:r>
              <a:rPr dirty="0" sz="1550" spc="4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mitigate</a:t>
            </a:r>
            <a:r>
              <a:rPr dirty="0" sz="1550" spc="4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the</a:t>
            </a:r>
            <a:r>
              <a:rPr dirty="0" sz="1550" spc="4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risks</a:t>
            </a:r>
            <a:r>
              <a:rPr dirty="0" sz="1550" spc="4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posed</a:t>
            </a:r>
            <a:r>
              <a:rPr dirty="0" sz="1550" spc="6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by</a:t>
            </a:r>
            <a:r>
              <a:rPr dirty="0" sz="1550" spc="6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 spc="-10">
                <a:solidFill>
                  <a:srgbClr val="3F3F3F"/>
                </a:solidFill>
                <a:latin typeface="Trebuchet MS"/>
                <a:cs typeface="Trebuchet MS"/>
              </a:rPr>
              <a:t>keyloggers.</a:t>
            </a:r>
            <a:endParaRPr sz="15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93345">
              <a:lnSpc>
                <a:spcPct val="100000"/>
              </a:lnSpc>
              <a:spcBef>
                <a:spcPts val="105"/>
              </a:spcBef>
            </a:pPr>
            <a:r>
              <a:rPr dirty="0" sz="3150" b="1">
                <a:latin typeface="Arial"/>
                <a:cs typeface="Arial"/>
              </a:rPr>
              <a:t>Project</a:t>
            </a:r>
            <a:r>
              <a:rPr dirty="0" sz="3150" spc="-10" b="1">
                <a:latin typeface="Arial"/>
                <a:cs typeface="Arial"/>
              </a:rPr>
              <a:t> Overview</a:t>
            </a:r>
            <a:endParaRPr sz="315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60921" y="2688026"/>
            <a:ext cx="7258684" cy="1469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4325" marR="5080" indent="-302260">
              <a:lnSpc>
                <a:spcPct val="101800"/>
              </a:lnSpc>
              <a:spcBef>
                <a:spcPts val="100"/>
              </a:spcBef>
              <a:tabLst>
                <a:tab pos="314325" algn="l"/>
              </a:tabLst>
            </a:pPr>
            <a:r>
              <a:rPr dirty="0" sz="1250" spc="-50">
                <a:solidFill>
                  <a:srgbClr val="90C126"/>
                </a:solidFill>
                <a:latin typeface="Georgia"/>
                <a:cs typeface="Georgia"/>
              </a:rPr>
              <a:t></a:t>
            </a:r>
            <a:r>
              <a:rPr dirty="0" sz="1250">
                <a:solidFill>
                  <a:srgbClr val="90C126"/>
                </a:solidFill>
                <a:latin typeface="Georgia"/>
                <a:cs typeface="Georgia"/>
              </a:rPr>
              <a:t>	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This</a:t>
            </a:r>
            <a:r>
              <a:rPr dirty="0" sz="1550" spc="5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project</a:t>
            </a:r>
            <a:r>
              <a:rPr dirty="0" sz="1550" spc="5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aims</a:t>
            </a:r>
            <a:r>
              <a:rPr dirty="0" sz="1550" spc="6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to</a:t>
            </a:r>
            <a:r>
              <a:rPr dirty="0" sz="1550" spc="5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develop</a:t>
            </a:r>
            <a:r>
              <a:rPr dirty="0" sz="1550" spc="4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dirty="0" sz="1550" spc="3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comprehensive</a:t>
            </a:r>
            <a:r>
              <a:rPr dirty="0" sz="1550" spc="4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security</a:t>
            </a:r>
            <a:r>
              <a:rPr dirty="0" sz="1550" spc="4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solution</a:t>
            </a:r>
            <a:r>
              <a:rPr dirty="0" sz="1550" spc="5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that</a:t>
            </a:r>
            <a:r>
              <a:rPr dirty="0" sz="1550" spc="5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 spc="-25">
                <a:solidFill>
                  <a:srgbClr val="3F3F3F"/>
                </a:solidFill>
                <a:latin typeface="Trebuchet MS"/>
                <a:cs typeface="Trebuchet MS"/>
              </a:rPr>
              <a:t>can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detect</a:t>
            </a:r>
            <a:r>
              <a:rPr dirty="0" sz="1550" spc="4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and</a:t>
            </a:r>
            <a:r>
              <a:rPr dirty="0" sz="1550" spc="4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prevent</a:t>
            </a:r>
            <a:r>
              <a:rPr dirty="0" sz="1550" spc="5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keylogger</a:t>
            </a:r>
            <a:r>
              <a:rPr dirty="0" sz="1550" spc="4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attacks.</a:t>
            </a:r>
            <a:r>
              <a:rPr dirty="0" sz="1550" spc="5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It</a:t>
            </a:r>
            <a:r>
              <a:rPr dirty="0" sz="1550" spc="4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will</a:t>
            </a:r>
            <a:r>
              <a:rPr dirty="0" sz="1550" spc="3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include</a:t>
            </a:r>
            <a:r>
              <a:rPr dirty="0" sz="1550" spc="3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both</a:t>
            </a:r>
            <a:r>
              <a:rPr dirty="0" sz="1550" spc="4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software</a:t>
            </a:r>
            <a:r>
              <a:rPr dirty="0" sz="1550" spc="3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tools</a:t>
            </a:r>
            <a:r>
              <a:rPr dirty="0" sz="1550" spc="5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 spc="-25">
                <a:solidFill>
                  <a:srgbClr val="3F3F3F"/>
                </a:solidFill>
                <a:latin typeface="Trebuchet MS"/>
                <a:cs typeface="Trebuchet MS"/>
              </a:rPr>
              <a:t>and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best</a:t>
            </a:r>
            <a:r>
              <a:rPr dirty="0" sz="1550" spc="6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practices</a:t>
            </a:r>
            <a:r>
              <a:rPr dirty="0" sz="1550" spc="5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for</a:t>
            </a:r>
            <a:r>
              <a:rPr dirty="0" sz="1550" spc="6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individuals</a:t>
            </a:r>
            <a:r>
              <a:rPr dirty="0" sz="1550" spc="7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and</a:t>
            </a:r>
            <a:r>
              <a:rPr dirty="0" sz="1550" spc="6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organizations</a:t>
            </a:r>
            <a:r>
              <a:rPr dirty="0" sz="1550" spc="7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to</a:t>
            </a:r>
            <a:r>
              <a:rPr dirty="0" sz="1550" spc="4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safeguard</a:t>
            </a:r>
            <a:r>
              <a:rPr dirty="0" sz="1550" spc="6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 spc="-10">
                <a:solidFill>
                  <a:srgbClr val="3F3F3F"/>
                </a:solidFill>
                <a:latin typeface="Trebuchet MS"/>
                <a:cs typeface="Trebuchet MS"/>
              </a:rPr>
              <a:t>against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keylogging</a:t>
            </a:r>
            <a:r>
              <a:rPr dirty="0" sz="1550" spc="5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threats.</a:t>
            </a:r>
            <a:r>
              <a:rPr dirty="0" sz="1550" spc="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The</a:t>
            </a:r>
            <a:r>
              <a:rPr dirty="0" sz="1550" spc="6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project</a:t>
            </a:r>
            <a:r>
              <a:rPr dirty="0" sz="1550" spc="4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will</a:t>
            </a:r>
            <a:r>
              <a:rPr dirty="0" sz="1550" spc="7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also</a:t>
            </a:r>
            <a:r>
              <a:rPr dirty="0" sz="1550" spc="4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provide</a:t>
            </a:r>
            <a:r>
              <a:rPr dirty="0" sz="1550" spc="6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educational</a:t>
            </a:r>
            <a:r>
              <a:rPr dirty="0" sz="1550" spc="7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resources</a:t>
            </a:r>
            <a:r>
              <a:rPr dirty="0" sz="1550" spc="5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 spc="-25">
                <a:solidFill>
                  <a:srgbClr val="3F3F3F"/>
                </a:solidFill>
                <a:latin typeface="Trebuchet MS"/>
                <a:cs typeface="Trebuchet MS"/>
              </a:rPr>
              <a:t>to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raise</a:t>
            </a:r>
            <a:r>
              <a:rPr dirty="0" sz="1550" spc="5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awareness</a:t>
            </a:r>
            <a:r>
              <a:rPr dirty="0" sz="1550" spc="7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about</a:t>
            </a:r>
            <a:r>
              <a:rPr dirty="0" sz="1550" spc="5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the</a:t>
            </a:r>
            <a:r>
              <a:rPr dirty="0" sz="1550" spc="8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risks</a:t>
            </a:r>
            <a:r>
              <a:rPr dirty="0" sz="1550" spc="6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and</a:t>
            </a:r>
            <a:r>
              <a:rPr dirty="0" sz="1550" spc="5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countermeasures</a:t>
            </a:r>
            <a:r>
              <a:rPr dirty="0" sz="1550" spc="6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associated</a:t>
            </a:r>
            <a:r>
              <a:rPr dirty="0" sz="1550" spc="7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 spc="-20">
                <a:solidFill>
                  <a:srgbClr val="3F3F3F"/>
                </a:solidFill>
                <a:latin typeface="Trebuchet MS"/>
                <a:cs typeface="Trebuchet MS"/>
              </a:rPr>
              <a:t>with </a:t>
            </a:r>
            <a:r>
              <a:rPr dirty="0" sz="1550" spc="-10">
                <a:solidFill>
                  <a:srgbClr val="3F3F3F"/>
                </a:solidFill>
                <a:latin typeface="Trebuchet MS"/>
                <a:cs typeface="Trebuchet MS"/>
              </a:rPr>
              <a:t>keyloggers.</a:t>
            </a:r>
            <a:endParaRPr sz="15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93345">
              <a:lnSpc>
                <a:spcPct val="100000"/>
              </a:lnSpc>
              <a:spcBef>
                <a:spcPts val="105"/>
              </a:spcBef>
            </a:pPr>
            <a:r>
              <a:rPr dirty="0" sz="3150"/>
              <a:t>WHO</a:t>
            </a:r>
            <a:r>
              <a:rPr dirty="0" sz="3150" spc="-220"/>
              <a:t> </a:t>
            </a:r>
            <a:r>
              <a:rPr dirty="0" sz="3150"/>
              <a:t>ARE</a:t>
            </a:r>
            <a:r>
              <a:rPr dirty="0" sz="3150" spc="-35"/>
              <a:t> </a:t>
            </a:r>
            <a:r>
              <a:rPr dirty="0" sz="3150"/>
              <a:t>THE</a:t>
            </a:r>
            <a:r>
              <a:rPr dirty="0" sz="3150" spc="-40"/>
              <a:t> </a:t>
            </a:r>
            <a:r>
              <a:rPr dirty="0" sz="3150"/>
              <a:t>END</a:t>
            </a:r>
            <a:r>
              <a:rPr dirty="0" sz="3150" spc="-30"/>
              <a:t> </a:t>
            </a:r>
            <a:r>
              <a:rPr dirty="0" sz="3150" spc="-10"/>
              <a:t>USERS?</a:t>
            </a:r>
            <a:endParaRPr sz="3150"/>
          </a:p>
        </p:txBody>
      </p:sp>
      <p:sp>
        <p:nvSpPr>
          <p:cNvPr id="3" name="object 3" descr=""/>
          <p:cNvSpPr txBox="1"/>
          <p:nvPr/>
        </p:nvSpPr>
        <p:spPr>
          <a:xfrm>
            <a:off x="546587" y="2465525"/>
            <a:ext cx="7512050" cy="3522345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2700" marR="614045" indent="-6350">
              <a:lnSpc>
                <a:spcPts val="1610"/>
              </a:lnSpc>
              <a:spcBef>
                <a:spcPts val="295"/>
              </a:spcBef>
              <a:buSzPct val="93103"/>
              <a:buFont typeface="Arial MT"/>
              <a:buChar char="•"/>
              <a:tabLst>
                <a:tab pos="79375" algn="l"/>
              </a:tabLst>
            </a:pPr>
            <a:r>
              <a:rPr dirty="0" sz="1450" b="1">
                <a:latin typeface="Arial"/>
                <a:cs typeface="Arial"/>
              </a:rPr>
              <a:t>	</a:t>
            </a:r>
            <a:r>
              <a:rPr dirty="0" sz="1450" b="1">
                <a:latin typeface="Arial"/>
                <a:cs typeface="Arial"/>
              </a:rPr>
              <a:t>Cybercriminals</a:t>
            </a:r>
            <a:r>
              <a:rPr dirty="0" sz="1450">
                <a:latin typeface="Arial MT"/>
                <a:cs typeface="Arial MT"/>
              </a:rPr>
              <a:t>:</a:t>
            </a:r>
            <a:r>
              <a:rPr dirty="0" sz="1450" spc="4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These</a:t>
            </a:r>
            <a:r>
              <a:rPr dirty="0" sz="1450" spc="70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individuals</a:t>
            </a:r>
            <a:r>
              <a:rPr dirty="0" sz="1450" spc="80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or</a:t>
            </a:r>
            <a:r>
              <a:rPr dirty="0" sz="1450" spc="70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groups</a:t>
            </a:r>
            <a:r>
              <a:rPr dirty="0" sz="1450" spc="80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deploy</a:t>
            </a:r>
            <a:r>
              <a:rPr dirty="0" sz="1450" spc="80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keyloggers</a:t>
            </a:r>
            <a:r>
              <a:rPr dirty="0" sz="1450" spc="80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to</a:t>
            </a:r>
            <a:r>
              <a:rPr dirty="0" sz="1450" spc="8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steal</a:t>
            </a:r>
            <a:r>
              <a:rPr dirty="0" sz="1450" spc="80">
                <a:latin typeface="Arial MT"/>
                <a:cs typeface="Arial MT"/>
              </a:rPr>
              <a:t> </a:t>
            </a:r>
            <a:r>
              <a:rPr dirty="0" sz="1450" spc="-10">
                <a:latin typeface="Arial MT"/>
                <a:cs typeface="Arial MT"/>
              </a:rPr>
              <a:t>sensitive information</a:t>
            </a:r>
            <a:endParaRPr sz="1450">
              <a:latin typeface="Arial MT"/>
              <a:cs typeface="Arial MT"/>
            </a:endParaRPr>
          </a:p>
          <a:p>
            <a:pPr marL="12700" marR="367665">
              <a:lnSpc>
                <a:spcPts val="1610"/>
              </a:lnSpc>
              <a:spcBef>
                <a:spcPts val="10"/>
              </a:spcBef>
              <a:tabLst>
                <a:tab pos="335280" algn="l"/>
              </a:tabLst>
            </a:pPr>
            <a:r>
              <a:rPr dirty="0" sz="1450" spc="-50">
                <a:latin typeface="Georgia"/>
                <a:cs typeface="Georgia"/>
              </a:rPr>
              <a:t></a:t>
            </a:r>
            <a:r>
              <a:rPr dirty="0" sz="1450">
                <a:latin typeface="Georgia"/>
                <a:cs typeface="Georgia"/>
              </a:rPr>
              <a:t>	</a:t>
            </a:r>
            <a:r>
              <a:rPr dirty="0" sz="1450">
                <a:latin typeface="Arial MT"/>
                <a:cs typeface="Arial MT"/>
              </a:rPr>
              <a:t>such</a:t>
            </a:r>
            <a:r>
              <a:rPr dirty="0" sz="1450" spc="60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as</a:t>
            </a:r>
            <a:r>
              <a:rPr dirty="0" sz="1450" spc="7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usernames,</a:t>
            </a:r>
            <a:r>
              <a:rPr dirty="0" sz="1450" spc="6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passwords,</a:t>
            </a:r>
            <a:r>
              <a:rPr dirty="0" sz="1450" spc="80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credit</a:t>
            </a:r>
            <a:r>
              <a:rPr dirty="0" sz="1450" spc="80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card</a:t>
            </a:r>
            <a:r>
              <a:rPr dirty="0" sz="1450" spc="6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numbers,</a:t>
            </a:r>
            <a:r>
              <a:rPr dirty="0" sz="1450" spc="80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and</a:t>
            </a:r>
            <a:r>
              <a:rPr dirty="0" sz="1450" spc="6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other</a:t>
            </a:r>
            <a:r>
              <a:rPr dirty="0" sz="1450" spc="6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personal</a:t>
            </a:r>
            <a:r>
              <a:rPr dirty="0" sz="1450" spc="7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data</a:t>
            </a:r>
            <a:r>
              <a:rPr dirty="0" sz="1450" spc="65">
                <a:latin typeface="Arial MT"/>
                <a:cs typeface="Arial MT"/>
              </a:rPr>
              <a:t> </a:t>
            </a:r>
            <a:r>
              <a:rPr dirty="0" sz="1450" spc="-25">
                <a:latin typeface="Arial MT"/>
                <a:cs typeface="Arial MT"/>
              </a:rPr>
              <a:t>for </a:t>
            </a:r>
            <a:r>
              <a:rPr dirty="0" sz="1450">
                <a:latin typeface="Arial MT"/>
                <a:cs typeface="Arial MT"/>
              </a:rPr>
              <a:t>financial</a:t>
            </a:r>
            <a:r>
              <a:rPr dirty="0" sz="1450" spc="85">
                <a:latin typeface="Arial MT"/>
                <a:cs typeface="Arial MT"/>
              </a:rPr>
              <a:t> </a:t>
            </a:r>
            <a:r>
              <a:rPr dirty="0" sz="1450" spc="-20">
                <a:latin typeface="Arial MT"/>
                <a:cs typeface="Arial MT"/>
              </a:rPr>
              <a:t>gain.</a:t>
            </a:r>
            <a:endParaRPr sz="1450">
              <a:latin typeface="Arial MT"/>
              <a:cs typeface="Arial MT"/>
            </a:endParaRPr>
          </a:p>
          <a:p>
            <a:pPr marL="79375" indent="-73025">
              <a:lnSpc>
                <a:spcPts val="1510"/>
              </a:lnSpc>
              <a:buSzPct val="93103"/>
              <a:buFont typeface="Arial MT"/>
              <a:buChar char="•"/>
              <a:tabLst>
                <a:tab pos="79375" algn="l"/>
              </a:tabLst>
            </a:pPr>
            <a:r>
              <a:rPr dirty="0" sz="1450" b="1">
                <a:latin typeface="Arial"/>
                <a:cs typeface="Arial"/>
              </a:rPr>
              <a:t>Spyware</a:t>
            </a:r>
            <a:r>
              <a:rPr dirty="0" sz="1450" spc="85" b="1">
                <a:latin typeface="Arial"/>
                <a:cs typeface="Arial"/>
              </a:rPr>
              <a:t> </a:t>
            </a:r>
            <a:r>
              <a:rPr dirty="0" sz="1450" b="1">
                <a:latin typeface="Arial"/>
                <a:cs typeface="Arial"/>
              </a:rPr>
              <a:t>Developers</a:t>
            </a:r>
            <a:r>
              <a:rPr dirty="0" sz="1450">
                <a:latin typeface="Arial MT"/>
                <a:cs typeface="Arial MT"/>
              </a:rPr>
              <a:t>:</a:t>
            </a:r>
            <a:r>
              <a:rPr dirty="0" sz="1450" spc="90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Some</a:t>
            </a:r>
            <a:r>
              <a:rPr dirty="0" sz="1450" spc="90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companies</a:t>
            </a:r>
            <a:r>
              <a:rPr dirty="0" sz="1450" spc="80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or</a:t>
            </a:r>
            <a:r>
              <a:rPr dirty="0" sz="1450" spc="7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individuals</a:t>
            </a:r>
            <a:r>
              <a:rPr dirty="0" sz="1450" spc="6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create</a:t>
            </a:r>
            <a:r>
              <a:rPr dirty="0" sz="1450" spc="7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and</a:t>
            </a:r>
            <a:r>
              <a:rPr dirty="0" sz="1450" spc="8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distribute</a:t>
            </a:r>
            <a:r>
              <a:rPr dirty="0" sz="1450" spc="90">
                <a:latin typeface="Arial MT"/>
                <a:cs typeface="Arial MT"/>
              </a:rPr>
              <a:t> </a:t>
            </a:r>
            <a:r>
              <a:rPr dirty="0" sz="1450" spc="-10">
                <a:latin typeface="Arial MT"/>
                <a:cs typeface="Arial MT"/>
              </a:rPr>
              <a:t>keyloggers</a:t>
            </a:r>
            <a:endParaRPr sz="1450">
              <a:latin typeface="Arial MT"/>
              <a:cs typeface="Arial MT"/>
            </a:endParaRPr>
          </a:p>
          <a:p>
            <a:pPr marL="12700">
              <a:lnSpc>
                <a:spcPts val="1610"/>
              </a:lnSpc>
            </a:pPr>
            <a:r>
              <a:rPr dirty="0" sz="1450">
                <a:latin typeface="Arial MT"/>
                <a:cs typeface="Arial MT"/>
              </a:rPr>
              <a:t>as</a:t>
            </a:r>
            <a:r>
              <a:rPr dirty="0" sz="1450" spc="3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a</a:t>
            </a:r>
            <a:r>
              <a:rPr dirty="0" sz="1450" spc="30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form</a:t>
            </a:r>
            <a:r>
              <a:rPr dirty="0" sz="1450" spc="30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of</a:t>
            </a:r>
            <a:r>
              <a:rPr dirty="0" sz="1450" spc="30">
                <a:latin typeface="Arial MT"/>
                <a:cs typeface="Arial MT"/>
              </a:rPr>
              <a:t> </a:t>
            </a:r>
            <a:r>
              <a:rPr dirty="0" sz="1450" spc="-10">
                <a:latin typeface="Arial MT"/>
                <a:cs typeface="Arial MT"/>
              </a:rPr>
              <a:t>spyware</a:t>
            </a:r>
            <a:endParaRPr sz="1450">
              <a:latin typeface="Arial MT"/>
              <a:cs typeface="Arial MT"/>
            </a:endParaRPr>
          </a:p>
          <a:p>
            <a:pPr marL="12700" marR="5080" indent="118110">
              <a:lnSpc>
                <a:spcPts val="1610"/>
              </a:lnSpc>
              <a:spcBef>
                <a:spcPts val="95"/>
              </a:spcBef>
              <a:buSzPct val="93103"/>
              <a:buChar char="•"/>
              <a:tabLst>
                <a:tab pos="130810" algn="l"/>
              </a:tabLst>
            </a:pPr>
            <a:r>
              <a:rPr dirty="0" sz="1450">
                <a:latin typeface="Arial MT"/>
                <a:cs typeface="Arial MT"/>
              </a:rPr>
              <a:t>to</a:t>
            </a:r>
            <a:r>
              <a:rPr dirty="0" sz="1450" spc="6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monitor</a:t>
            </a:r>
            <a:r>
              <a:rPr dirty="0" sz="1450" spc="60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users'</a:t>
            </a:r>
            <a:r>
              <a:rPr dirty="0" sz="1450" spc="6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activities</a:t>
            </a:r>
            <a:r>
              <a:rPr dirty="0" sz="1450" spc="4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on</a:t>
            </a:r>
            <a:r>
              <a:rPr dirty="0" sz="1450" spc="70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their</a:t>
            </a:r>
            <a:r>
              <a:rPr dirty="0" sz="1450" spc="5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devices</a:t>
            </a:r>
            <a:r>
              <a:rPr dirty="0" sz="1450" spc="4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without</a:t>
            </a:r>
            <a:r>
              <a:rPr dirty="0" sz="1450" spc="70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their</a:t>
            </a:r>
            <a:r>
              <a:rPr dirty="0" sz="1450" spc="7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consent.</a:t>
            </a:r>
            <a:r>
              <a:rPr dirty="0" sz="1450" spc="3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This</a:t>
            </a:r>
            <a:r>
              <a:rPr dirty="0" sz="1450" spc="6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can</a:t>
            </a:r>
            <a:r>
              <a:rPr dirty="0" sz="1450" spc="50">
                <a:latin typeface="Arial MT"/>
                <a:cs typeface="Arial MT"/>
              </a:rPr>
              <a:t> </a:t>
            </a:r>
            <a:r>
              <a:rPr dirty="0" sz="1450" spc="-10">
                <a:latin typeface="Arial MT"/>
                <a:cs typeface="Arial MT"/>
              </a:rPr>
              <a:t>include </a:t>
            </a:r>
            <a:r>
              <a:rPr dirty="0" sz="1450">
                <a:latin typeface="Arial MT"/>
                <a:cs typeface="Arial MT"/>
              </a:rPr>
              <a:t>employers</a:t>
            </a:r>
            <a:r>
              <a:rPr dirty="0" sz="1450" spc="6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monitoring</a:t>
            </a:r>
            <a:r>
              <a:rPr dirty="0" sz="1450" spc="7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employees,</a:t>
            </a:r>
            <a:r>
              <a:rPr dirty="0" sz="1450" spc="9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parents</a:t>
            </a:r>
            <a:r>
              <a:rPr dirty="0" sz="1450" spc="10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monitoring</a:t>
            </a:r>
            <a:r>
              <a:rPr dirty="0" sz="1450" spc="90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children,</a:t>
            </a:r>
            <a:r>
              <a:rPr dirty="0" sz="1450" spc="9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or</a:t>
            </a:r>
            <a:r>
              <a:rPr dirty="0" sz="1450" spc="80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abusive</a:t>
            </a:r>
            <a:r>
              <a:rPr dirty="0" sz="1450" spc="90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partners</a:t>
            </a:r>
            <a:r>
              <a:rPr dirty="0" sz="1450" spc="90">
                <a:latin typeface="Arial MT"/>
                <a:cs typeface="Arial MT"/>
              </a:rPr>
              <a:t> </a:t>
            </a:r>
            <a:r>
              <a:rPr dirty="0" sz="1450" spc="-10">
                <a:latin typeface="Arial MT"/>
                <a:cs typeface="Arial MT"/>
              </a:rPr>
              <a:t>spying </a:t>
            </a:r>
            <a:r>
              <a:rPr dirty="0" sz="1450">
                <a:latin typeface="Arial MT"/>
                <a:cs typeface="Arial MT"/>
              </a:rPr>
              <a:t>on</a:t>
            </a:r>
            <a:r>
              <a:rPr dirty="0" sz="1450" spc="60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their</a:t>
            </a:r>
            <a:r>
              <a:rPr dirty="0" sz="1450" spc="5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significant</a:t>
            </a:r>
            <a:r>
              <a:rPr dirty="0" sz="1450" spc="65">
                <a:latin typeface="Arial MT"/>
                <a:cs typeface="Arial MT"/>
              </a:rPr>
              <a:t> </a:t>
            </a:r>
            <a:r>
              <a:rPr dirty="0" sz="1450" spc="-10">
                <a:latin typeface="Arial MT"/>
                <a:cs typeface="Arial MT"/>
              </a:rPr>
              <a:t>others.</a:t>
            </a:r>
            <a:endParaRPr sz="1450">
              <a:latin typeface="Arial MT"/>
              <a:cs typeface="Arial MT"/>
            </a:endParaRPr>
          </a:p>
          <a:p>
            <a:pPr marL="79375" indent="-73025">
              <a:lnSpc>
                <a:spcPts val="1505"/>
              </a:lnSpc>
              <a:buSzPct val="93103"/>
              <a:buFont typeface="Arial MT"/>
              <a:buChar char="•"/>
              <a:tabLst>
                <a:tab pos="79375" algn="l"/>
              </a:tabLst>
            </a:pPr>
            <a:r>
              <a:rPr dirty="0" sz="1450" b="1">
                <a:latin typeface="Arial"/>
                <a:cs typeface="Arial"/>
              </a:rPr>
              <a:t>Nation-State</a:t>
            </a:r>
            <a:r>
              <a:rPr dirty="0" sz="1450" spc="25" b="1">
                <a:latin typeface="Arial"/>
                <a:cs typeface="Arial"/>
              </a:rPr>
              <a:t> </a:t>
            </a:r>
            <a:r>
              <a:rPr dirty="0" sz="1450" b="1">
                <a:latin typeface="Arial"/>
                <a:cs typeface="Arial"/>
              </a:rPr>
              <a:t>Actors</a:t>
            </a:r>
            <a:r>
              <a:rPr dirty="0" sz="1450">
                <a:latin typeface="Arial MT"/>
                <a:cs typeface="Arial MT"/>
              </a:rPr>
              <a:t>:</a:t>
            </a:r>
            <a:r>
              <a:rPr dirty="0" sz="1450" spc="9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Government</a:t>
            </a:r>
            <a:r>
              <a:rPr dirty="0" sz="1450" spc="100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agencies</a:t>
            </a:r>
            <a:r>
              <a:rPr dirty="0" sz="1450" spc="7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may</a:t>
            </a:r>
            <a:r>
              <a:rPr dirty="0" sz="1450" spc="90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employ</a:t>
            </a:r>
            <a:r>
              <a:rPr dirty="0" sz="1450" spc="9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keyloggers</a:t>
            </a:r>
            <a:r>
              <a:rPr dirty="0" sz="1450" spc="110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for</a:t>
            </a:r>
            <a:r>
              <a:rPr dirty="0" sz="1450" spc="85">
                <a:latin typeface="Arial MT"/>
                <a:cs typeface="Arial MT"/>
              </a:rPr>
              <a:t> </a:t>
            </a:r>
            <a:r>
              <a:rPr dirty="0" sz="1450" spc="-10">
                <a:latin typeface="Arial MT"/>
                <a:cs typeface="Arial MT"/>
              </a:rPr>
              <a:t>espionage</a:t>
            </a:r>
            <a:endParaRPr sz="1450">
              <a:latin typeface="Arial MT"/>
              <a:cs typeface="Arial MT"/>
            </a:endParaRPr>
          </a:p>
          <a:p>
            <a:pPr marL="12700" marR="812800">
              <a:lnSpc>
                <a:spcPts val="1610"/>
              </a:lnSpc>
              <a:spcBef>
                <a:spcPts val="95"/>
              </a:spcBef>
            </a:pPr>
            <a:r>
              <a:rPr dirty="0" sz="1450">
                <a:latin typeface="Arial MT"/>
                <a:cs typeface="Arial MT"/>
              </a:rPr>
              <a:t>purposes,</a:t>
            </a:r>
            <a:r>
              <a:rPr dirty="0" sz="1450" spc="6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monitoring</a:t>
            </a:r>
            <a:r>
              <a:rPr dirty="0" sz="1450" spc="8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the</a:t>
            </a:r>
            <a:r>
              <a:rPr dirty="0" sz="1450" spc="70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activities</a:t>
            </a:r>
            <a:r>
              <a:rPr dirty="0" sz="1450" spc="60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of</a:t>
            </a:r>
            <a:r>
              <a:rPr dirty="0" sz="1450" spc="8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individuals</a:t>
            </a:r>
            <a:r>
              <a:rPr dirty="0" sz="1450" spc="80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or</a:t>
            </a:r>
            <a:r>
              <a:rPr dirty="0" sz="1450" spc="5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organizations</a:t>
            </a:r>
            <a:r>
              <a:rPr dirty="0" sz="1450" spc="80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for</a:t>
            </a:r>
            <a:r>
              <a:rPr dirty="0" sz="1450" spc="55">
                <a:latin typeface="Arial MT"/>
                <a:cs typeface="Arial MT"/>
              </a:rPr>
              <a:t> </a:t>
            </a:r>
            <a:r>
              <a:rPr dirty="0" sz="1450" spc="-10">
                <a:latin typeface="Arial MT"/>
                <a:cs typeface="Arial MT"/>
              </a:rPr>
              <a:t>intelligence gathering.</a:t>
            </a:r>
            <a:endParaRPr sz="1450">
              <a:latin typeface="Arial MT"/>
              <a:cs typeface="Arial MT"/>
            </a:endParaRPr>
          </a:p>
          <a:p>
            <a:pPr marL="79375" indent="-73025">
              <a:lnSpc>
                <a:spcPts val="1510"/>
              </a:lnSpc>
              <a:buSzPct val="93103"/>
              <a:buFont typeface="Arial MT"/>
              <a:buChar char="•"/>
              <a:tabLst>
                <a:tab pos="79375" algn="l"/>
              </a:tabLst>
            </a:pPr>
            <a:r>
              <a:rPr dirty="0" sz="1450" b="1">
                <a:latin typeface="Arial"/>
                <a:cs typeface="Arial"/>
              </a:rPr>
              <a:t>Law</a:t>
            </a:r>
            <a:r>
              <a:rPr dirty="0" sz="1450" spc="75" b="1">
                <a:latin typeface="Arial"/>
                <a:cs typeface="Arial"/>
              </a:rPr>
              <a:t> </a:t>
            </a:r>
            <a:r>
              <a:rPr dirty="0" sz="1450" b="1">
                <a:latin typeface="Arial"/>
                <a:cs typeface="Arial"/>
              </a:rPr>
              <a:t>Enforcement</a:t>
            </a:r>
            <a:r>
              <a:rPr dirty="0" sz="1450">
                <a:latin typeface="Arial MT"/>
                <a:cs typeface="Arial MT"/>
              </a:rPr>
              <a:t>:</a:t>
            </a:r>
            <a:r>
              <a:rPr dirty="0" sz="1450" spc="7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In</a:t>
            </a:r>
            <a:r>
              <a:rPr dirty="0" sz="1450" spc="80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certain</a:t>
            </a:r>
            <a:r>
              <a:rPr dirty="0" sz="1450" spc="7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cases,</a:t>
            </a:r>
            <a:r>
              <a:rPr dirty="0" sz="1450" spc="80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law</a:t>
            </a:r>
            <a:r>
              <a:rPr dirty="0" sz="1450" spc="90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enforcement</a:t>
            </a:r>
            <a:r>
              <a:rPr dirty="0" sz="1450" spc="7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agencies</a:t>
            </a:r>
            <a:r>
              <a:rPr dirty="0" sz="1450" spc="90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may</a:t>
            </a:r>
            <a:r>
              <a:rPr dirty="0" sz="1450" spc="70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use</a:t>
            </a:r>
            <a:r>
              <a:rPr dirty="0" sz="1450" spc="80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keyloggers</a:t>
            </a:r>
            <a:r>
              <a:rPr dirty="0" sz="1450" spc="90">
                <a:latin typeface="Arial MT"/>
                <a:cs typeface="Arial MT"/>
              </a:rPr>
              <a:t> </a:t>
            </a:r>
            <a:r>
              <a:rPr dirty="0" sz="1450" spc="-25">
                <a:latin typeface="Arial MT"/>
                <a:cs typeface="Arial MT"/>
              </a:rPr>
              <a:t>as</a:t>
            </a:r>
            <a:endParaRPr sz="1450">
              <a:latin typeface="Arial MT"/>
              <a:cs typeface="Arial MT"/>
            </a:endParaRPr>
          </a:p>
          <a:p>
            <a:pPr marL="12700">
              <a:lnSpc>
                <a:spcPts val="1610"/>
              </a:lnSpc>
            </a:pPr>
            <a:r>
              <a:rPr dirty="0" sz="1450">
                <a:latin typeface="Arial MT"/>
                <a:cs typeface="Arial MT"/>
              </a:rPr>
              <a:t>part</a:t>
            </a:r>
            <a:r>
              <a:rPr dirty="0" sz="1450" spc="6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of</a:t>
            </a:r>
            <a:r>
              <a:rPr dirty="0" sz="1450" spc="80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criminal</a:t>
            </a:r>
            <a:r>
              <a:rPr dirty="0" sz="1450" spc="7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investigations,</a:t>
            </a:r>
            <a:r>
              <a:rPr dirty="0" sz="1450" spc="8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with</a:t>
            </a:r>
            <a:r>
              <a:rPr dirty="0" sz="1450" spc="6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appropriate</a:t>
            </a:r>
            <a:r>
              <a:rPr dirty="0" sz="1450" spc="6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legal</a:t>
            </a:r>
            <a:r>
              <a:rPr dirty="0" sz="1450" spc="75">
                <a:latin typeface="Arial MT"/>
                <a:cs typeface="Arial MT"/>
              </a:rPr>
              <a:t> </a:t>
            </a:r>
            <a:r>
              <a:rPr dirty="0" sz="1450" spc="-10">
                <a:latin typeface="Arial MT"/>
                <a:cs typeface="Arial MT"/>
              </a:rPr>
              <a:t>authorization.</a:t>
            </a:r>
            <a:endParaRPr sz="1450">
              <a:latin typeface="Arial MT"/>
              <a:cs typeface="Arial MT"/>
            </a:endParaRPr>
          </a:p>
          <a:p>
            <a:pPr marL="12700" marR="26034" indent="-6350">
              <a:lnSpc>
                <a:spcPct val="92700"/>
              </a:lnSpc>
              <a:spcBef>
                <a:spcPts val="65"/>
              </a:spcBef>
              <a:buSzPct val="93103"/>
              <a:buFont typeface="Arial MT"/>
              <a:buChar char="•"/>
              <a:tabLst>
                <a:tab pos="79375" algn="l"/>
              </a:tabLst>
            </a:pPr>
            <a:r>
              <a:rPr dirty="0" sz="1450" b="1">
                <a:latin typeface="Arial"/>
                <a:cs typeface="Arial"/>
              </a:rPr>
              <a:t>	</a:t>
            </a:r>
            <a:r>
              <a:rPr dirty="0" sz="1450" b="1">
                <a:latin typeface="Arial"/>
                <a:cs typeface="Arial"/>
              </a:rPr>
              <a:t>Ethical</a:t>
            </a:r>
            <a:r>
              <a:rPr dirty="0" sz="1450" spc="80" b="1">
                <a:latin typeface="Arial"/>
                <a:cs typeface="Arial"/>
              </a:rPr>
              <a:t> </a:t>
            </a:r>
            <a:r>
              <a:rPr dirty="0" sz="1450" b="1">
                <a:latin typeface="Arial"/>
                <a:cs typeface="Arial"/>
              </a:rPr>
              <a:t>Hackers</a:t>
            </a:r>
            <a:r>
              <a:rPr dirty="0" sz="1450" spc="85" b="1">
                <a:latin typeface="Arial"/>
                <a:cs typeface="Arial"/>
              </a:rPr>
              <a:t> </a:t>
            </a:r>
            <a:r>
              <a:rPr dirty="0" sz="1450" b="1">
                <a:latin typeface="Arial"/>
                <a:cs typeface="Arial"/>
              </a:rPr>
              <a:t>and</a:t>
            </a:r>
            <a:r>
              <a:rPr dirty="0" sz="1450" spc="75" b="1">
                <a:latin typeface="Arial"/>
                <a:cs typeface="Arial"/>
              </a:rPr>
              <a:t> </a:t>
            </a:r>
            <a:r>
              <a:rPr dirty="0" sz="1450" b="1">
                <a:latin typeface="Arial"/>
                <a:cs typeface="Arial"/>
              </a:rPr>
              <a:t>Penetration</a:t>
            </a:r>
            <a:r>
              <a:rPr dirty="0" sz="1450" spc="80" b="1">
                <a:latin typeface="Arial"/>
                <a:cs typeface="Arial"/>
              </a:rPr>
              <a:t> </a:t>
            </a:r>
            <a:r>
              <a:rPr dirty="0" sz="1450" b="1">
                <a:latin typeface="Arial"/>
                <a:cs typeface="Arial"/>
              </a:rPr>
              <a:t>Testers</a:t>
            </a:r>
            <a:r>
              <a:rPr dirty="0" sz="1450">
                <a:latin typeface="Arial MT"/>
                <a:cs typeface="Arial MT"/>
              </a:rPr>
              <a:t>:</a:t>
            </a:r>
            <a:r>
              <a:rPr dirty="0" sz="1450" spc="6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Some</a:t>
            </a:r>
            <a:r>
              <a:rPr dirty="0" sz="1450" spc="6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security</a:t>
            </a:r>
            <a:r>
              <a:rPr dirty="0" sz="1450" spc="7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professionals</a:t>
            </a:r>
            <a:r>
              <a:rPr dirty="0" sz="1450" spc="60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use</a:t>
            </a:r>
            <a:r>
              <a:rPr dirty="0" sz="1450" spc="85">
                <a:latin typeface="Arial MT"/>
                <a:cs typeface="Arial MT"/>
              </a:rPr>
              <a:t> </a:t>
            </a:r>
            <a:r>
              <a:rPr dirty="0" sz="1450" spc="-10">
                <a:latin typeface="Arial MT"/>
                <a:cs typeface="Arial MT"/>
              </a:rPr>
              <a:t>keyloggers </a:t>
            </a:r>
            <a:r>
              <a:rPr dirty="0" sz="1450">
                <a:latin typeface="Arial MT"/>
                <a:cs typeface="Arial MT"/>
              </a:rPr>
              <a:t>as</a:t>
            </a:r>
            <a:r>
              <a:rPr dirty="0" sz="1450" spc="60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part</a:t>
            </a:r>
            <a:r>
              <a:rPr dirty="0" sz="1450" spc="50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of</a:t>
            </a:r>
            <a:r>
              <a:rPr dirty="0" sz="1450" spc="5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their</a:t>
            </a:r>
            <a:r>
              <a:rPr dirty="0" sz="1450" spc="5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job</a:t>
            </a:r>
            <a:r>
              <a:rPr dirty="0" sz="1450" spc="50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to</a:t>
            </a:r>
            <a:r>
              <a:rPr dirty="0" sz="1450" spc="5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test</a:t>
            </a:r>
            <a:r>
              <a:rPr dirty="0" sz="1450" spc="50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the</a:t>
            </a:r>
            <a:r>
              <a:rPr dirty="0" sz="1450" spc="50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security</a:t>
            </a:r>
            <a:r>
              <a:rPr dirty="0" sz="1450" spc="6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of</a:t>
            </a:r>
            <a:r>
              <a:rPr dirty="0" sz="1450" spc="50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systems</a:t>
            </a:r>
            <a:r>
              <a:rPr dirty="0" sz="1450" spc="4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and</a:t>
            </a:r>
            <a:r>
              <a:rPr dirty="0" sz="1450" spc="70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networks,</a:t>
            </a:r>
            <a:r>
              <a:rPr dirty="0" sz="1450" spc="50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identifying</a:t>
            </a:r>
            <a:r>
              <a:rPr dirty="0" sz="1450" spc="55">
                <a:latin typeface="Arial MT"/>
                <a:cs typeface="Arial MT"/>
              </a:rPr>
              <a:t> </a:t>
            </a:r>
            <a:r>
              <a:rPr dirty="0" sz="1450" spc="-10">
                <a:latin typeface="Arial MT"/>
                <a:cs typeface="Arial MT"/>
              </a:rPr>
              <a:t>vulnerabilities </a:t>
            </a:r>
            <a:r>
              <a:rPr dirty="0" sz="1450">
                <a:latin typeface="Arial MT"/>
                <a:cs typeface="Arial MT"/>
              </a:rPr>
              <a:t>and</a:t>
            </a:r>
            <a:r>
              <a:rPr dirty="0" sz="1450" spc="7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weaknesses</a:t>
            </a:r>
            <a:r>
              <a:rPr dirty="0" sz="1450" spc="50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that</a:t>
            </a:r>
            <a:r>
              <a:rPr dirty="0" sz="1450" spc="7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could</a:t>
            </a:r>
            <a:r>
              <a:rPr dirty="0" sz="1450" spc="5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be</a:t>
            </a:r>
            <a:r>
              <a:rPr dirty="0" sz="1450" spc="60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exploited</a:t>
            </a:r>
            <a:r>
              <a:rPr dirty="0" sz="1450" spc="7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by</a:t>
            </a:r>
            <a:r>
              <a:rPr dirty="0" sz="1450" spc="70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malicious</a:t>
            </a:r>
            <a:r>
              <a:rPr dirty="0" sz="1450" spc="70">
                <a:latin typeface="Arial MT"/>
                <a:cs typeface="Arial MT"/>
              </a:rPr>
              <a:t> </a:t>
            </a:r>
            <a:r>
              <a:rPr dirty="0" sz="1450" spc="-10">
                <a:latin typeface="Arial MT"/>
                <a:cs typeface="Arial MT"/>
              </a:rPr>
              <a:t>actors.</a:t>
            </a:r>
            <a:endParaRPr sz="14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93345">
              <a:lnSpc>
                <a:spcPct val="100000"/>
              </a:lnSpc>
              <a:spcBef>
                <a:spcPts val="105"/>
              </a:spcBef>
            </a:pPr>
            <a:r>
              <a:rPr dirty="0" sz="3150"/>
              <a:t>Threats</a:t>
            </a:r>
            <a:r>
              <a:rPr dirty="0" sz="3150" spc="-40"/>
              <a:t> </a:t>
            </a:r>
            <a:r>
              <a:rPr dirty="0" sz="3150"/>
              <a:t>of</a:t>
            </a:r>
            <a:r>
              <a:rPr dirty="0" sz="3150" spc="-20"/>
              <a:t> </a:t>
            </a:r>
            <a:r>
              <a:rPr dirty="0" sz="3150"/>
              <a:t>Keyloggers</a:t>
            </a:r>
            <a:r>
              <a:rPr dirty="0" sz="3150" spc="-65"/>
              <a:t> </a:t>
            </a:r>
            <a:r>
              <a:rPr dirty="0" sz="3150"/>
              <a:t>from</a:t>
            </a:r>
            <a:r>
              <a:rPr dirty="0" sz="3150" spc="-55"/>
              <a:t> </a:t>
            </a:r>
            <a:r>
              <a:rPr dirty="0" sz="3150" spc="-10"/>
              <a:t>Hackers</a:t>
            </a:r>
            <a:endParaRPr sz="3150"/>
          </a:p>
        </p:txBody>
      </p:sp>
      <p:sp>
        <p:nvSpPr>
          <p:cNvPr id="3" name="object 3" descr=""/>
          <p:cNvSpPr txBox="1"/>
          <p:nvPr/>
        </p:nvSpPr>
        <p:spPr>
          <a:xfrm>
            <a:off x="660951" y="2162244"/>
            <a:ext cx="7312025" cy="35718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79375" indent="-73025">
              <a:lnSpc>
                <a:spcPts val="1675"/>
              </a:lnSpc>
              <a:spcBef>
                <a:spcPts val="135"/>
              </a:spcBef>
              <a:buSzPct val="93103"/>
              <a:buFont typeface="Arial MT"/>
              <a:buChar char="•"/>
              <a:tabLst>
                <a:tab pos="79375" algn="l"/>
              </a:tabLst>
            </a:pPr>
            <a:r>
              <a:rPr dirty="0" sz="1450" b="1">
                <a:latin typeface="Arial"/>
                <a:cs typeface="Arial"/>
              </a:rPr>
              <a:t>Data</a:t>
            </a:r>
            <a:r>
              <a:rPr dirty="0" sz="1450" spc="50" b="1">
                <a:latin typeface="Arial"/>
                <a:cs typeface="Arial"/>
              </a:rPr>
              <a:t> </a:t>
            </a:r>
            <a:r>
              <a:rPr dirty="0" sz="1450" spc="-10" b="1">
                <a:latin typeface="Arial"/>
                <a:cs typeface="Arial"/>
              </a:rPr>
              <a:t>Theft:</a:t>
            </a:r>
            <a:endParaRPr sz="1450">
              <a:latin typeface="Arial"/>
              <a:cs typeface="Arial"/>
            </a:endParaRPr>
          </a:p>
          <a:p>
            <a:pPr lvl="1" marL="664845" marR="168910" indent="-252095">
              <a:lnSpc>
                <a:spcPts val="1420"/>
              </a:lnSpc>
              <a:spcBef>
                <a:spcPts val="100"/>
              </a:spcBef>
              <a:buClr>
                <a:srgbClr val="90C126"/>
              </a:buClr>
              <a:buSzPct val="80769"/>
              <a:buFont typeface="Arial MT"/>
              <a:buChar char="•"/>
              <a:tabLst>
                <a:tab pos="664845" algn="l"/>
              </a:tabLst>
            </a:pPr>
            <a:r>
              <a:rPr dirty="0" sz="1300" b="1">
                <a:latin typeface="Arial"/>
                <a:cs typeface="Arial"/>
              </a:rPr>
              <a:t>Description:</a:t>
            </a:r>
            <a:r>
              <a:rPr dirty="0" sz="1300" spc="25" b="1">
                <a:latin typeface="Arial"/>
                <a:cs typeface="Arial"/>
              </a:rPr>
              <a:t> </a:t>
            </a:r>
            <a:r>
              <a:rPr dirty="0" sz="1300">
                <a:latin typeface="Arial MT"/>
                <a:cs typeface="Arial MT"/>
              </a:rPr>
              <a:t>Hackers</a:t>
            </a:r>
            <a:r>
              <a:rPr dirty="0" sz="1300" spc="1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use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keyloggers</a:t>
            </a:r>
            <a:r>
              <a:rPr dirty="0" sz="1300" spc="2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to</a:t>
            </a:r>
            <a:r>
              <a:rPr dirty="0" sz="1300" spc="2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steal</a:t>
            </a:r>
            <a:r>
              <a:rPr dirty="0" sz="1300" spc="2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sensitive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information</a:t>
            </a:r>
            <a:r>
              <a:rPr dirty="0" sz="1300" spc="2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such</a:t>
            </a:r>
            <a:r>
              <a:rPr dirty="0" sz="1300" spc="2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as</a:t>
            </a:r>
            <a:r>
              <a:rPr dirty="0" sz="1300" spc="25">
                <a:latin typeface="Arial MT"/>
                <a:cs typeface="Arial MT"/>
              </a:rPr>
              <a:t> </a:t>
            </a:r>
            <a:r>
              <a:rPr dirty="0" sz="1300" spc="-10">
                <a:latin typeface="Arial MT"/>
                <a:cs typeface="Arial MT"/>
              </a:rPr>
              <a:t>passwords, </a:t>
            </a:r>
            <a:r>
              <a:rPr dirty="0" sz="1300">
                <a:latin typeface="Arial MT"/>
                <a:cs typeface="Arial MT"/>
              </a:rPr>
              <a:t>credit</a:t>
            </a:r>
            <a:r>
              <a:rPr dirty="0" sz="1300" spc="1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card</a:t>
            </a:r>
            <a:r>
              <a:rPr dirty="0" sz="1300" spc="2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numbers,</a:t>
            </a:r>
            <a:r>
              <a:rPr dirty="0" sz="1300" spc="2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and</a:t>
            </a:r>
            <a:r>
              <a:rPr dirty="0" sz="1300" spc="2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personal</a:t>
            </a:r>
            <a:r>
              <a:rPr dirty="0" sz="1300" spc="3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identification</a:t>
            </a:r>
            <a:r>
              <a:rPr dirty="0" sz="1300" spc="30">
                <a:latin typeface="Arial MT"/>
                <a:cs typeface="Arial MT"/>
              </a:rPr>
              <a:t> </a:t>
            </a:r>
            <a:r>
              <a:rPr dirty="0" sz="1300" spc="-10">
                <a:latin typeface="Arial MT"/>
                <a:cs typeface="Arial MT"/>
              </a:rPr>
              <a:t>details.</a:t>
            </a:r>
            <a:endParaRPr sz="1300">
              <a:latin typeface="Arial MT"/>
              <a:cs typeface="Arial MT"/>
            </a:endParaRPr>
          </a:p>
          <a:p>
            <a:pPr lvl="1" marL="664845" indent="-251460">
              <a:lnSpc>
                <a:spcPts val="1320"/>
              </a:lnSpc>
              <a:buClr>
                <a:srgbClr val="90C126"/>
              </a:buClr>
              <a:buSzPct val="80769"/>
              <a:buFont typeface="Arial MT"/>
              <a:buChar char="•"/>
              <a:tabLst>
                <a:tab pos="664845" algn="l"/>
              </a:tabLst>
            </a:pPr>
            <a:r>
              <a:rPr dirty="0" sz="1300" b="1">
                <a:latin typeface="Arial"/>
                <a:cs typeface="Arial"/>
              </a:rPr>
              <a:t>Impact:</a:t>
            </a:r>
            <a:r>
              <a:rPr dirty="0" sz="1300" spc="-20" b="1">
                <a:latin typeface="Arial"/>
                <a:cs typeface="Arial"/>
              </a:rPr>
              <a:t> </a:t>
            </a:r>
            <a:r>
              <a:rPr dirty="0" sz="1300">
                <a:latin typeface="Arial MT"/>
                <a:cs typeface="Arial MT"/>
              </a:rPr>
              <a:t>This</a:t>
            </a:r>
            <a:r>
              <a:rPr dirty="0" sz="1300" spc="1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can</a:t>
            </a:r>
            <a:r>
              <a:rPr dirty="0" sz="1300" spc="1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lead</a:t>
            </a:r>
            <a:r>
              <a:rPr dirty="0" sz="1300" spc="1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to</a:t>
            </a:r>
            <a:r>
              <a:rPr dirty="0" sz="1300" spc="2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identity</a:t>
            </a:r>
            <a:r>
              <a:rPr dirty="0" sz="1300" spc="1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theft,</a:t>
            </a:r>
            <a:r>
              <a:rPr dirty="0" sz="1300" spc="2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financial</a:t>
            </a:r>
            <a:r>
              <a:rPr dirty="0" sz="1300" spc="2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loss,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and</a:t>
            </a:r>
            <a:r>
              <a:rPr dirty="0" sz="1300" spc="1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unauthorized</a:t>
            </a:r>
            <a:r>
              <a:rPr dirty="0" sz="1300" spc="1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access</a:t>
            </a:r>
            <a:r>
              <a:rPr dirty="0" sz="1300" spc="1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to</a:t>
            </a:r>
            <a:r>
              <a:rPr dirty="0" sz="1300" spc="25">
                <a:latin typeface="Arial MT"/>
                <a:cs typeface="Arial MT"/>
              </a:rPr>
              <a:t> </a:t>
            </a:r>
            <a:r>
              <a:rPr dirty="0" sz="1300" spc="-10">
                <a:latin typeface="Arial MT"/>
                <a:cs typeface="Arial MT"/>
              </a:rPr>
              <a:t>personal</a:t>
            </a:r>
            <a:endParaRPr sz="1300">
              <a:latin typeface="Arial MT"/>
              <a:cs typeface="Arial MT"/>
            </a:endParaRPr>
          </a:p>
          <a:p>
            <a:pPr marL="664845">
              <a:lnSpc>
                <a:spcPts val="1420"/>
              </a:lnSpc>
            </a:pPr>
            <a:r>
              <a:rPr dirty="0" sz="1300">
                <a:latin typeface="Arial MT"/>
                <a:cs typeface="Arial MT"/>
              </a:rPr>
              <a:t>and</a:t>
            </a:r>
            <a:r>
              <a:rPr dirty="0" sz="1300" spc="1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corporate</a:t>
            </a:r>
            <a:r>
              <a:rPr dirty="0" sz="1300" spc="20">
                <a:latin typeface="Arial MT"/>
                <a:cs typeface="Arial MT"/>
              </a:rPr>
              <a:t> </a:t>
            </a:r>
            <a:r>
              <a:rPr dirty="0" sz="1300" spc="-10">
                <a:latin typeface="Arial MT"/>
                <a:cs typeface="Arial MT"/>
              </a:rPr>
              <a:t>accounts.</a:t>
            </a:r>
            <a:endParaRPr sz="1300">
              <a:latin typeface="Arial MT"/>
              <a:cs typeface="Arial MT"/>
            </a:endParaRPr>
          </a:p>
          <a:p>
            <a:pPr marL="79375" indent="-73025">
              <a:lnSpc>
                <a:spcPts val="1600"/>
              </a:lnSpc>
              <a:buSzPct val="93103"/>
              <a:buFont typeface="Arial MT"/>
              <a:buChar char="•"/>
              <a:tabLst>
                <a:tab pos="79375" algn="l"/>
              </a:tabLst>
            </a:pPr>
            <a:r>
              <a:rPr dirty="0" sz="1450" b="1">
                <a:latin typeface="Arial"/>
                <a:cs typeface="Arial"/>
              </a:rPr>
              <a:t>Corporate</a:t>
            </a:r>
            <a:r>
              <a:rPr dirty="0" sz="1450" spc="125" b="1">
                <a:latin typeface="Arial"/>
                <a:cs typeface="Arial"/>
              </a:rPr>
              <a:t> </a:t>
            </a:r>
            <a:r>
              <a:rPr dirty="0" sz="1450" spc="-10" b="1">
                <a:latin typeface="Arial"/>
                <a:cs typeface="Arial"/>
              </a:rPr>
              <a:t>Espionage:</a:t>
            </a:r>
            <a:endParaRPr sz="1450">
              <a:latin typeface="Arial"/>
              <a:cs typeface="Arial"/>
            </a:endParaRPr>
          </a:p>
          <a:p>
            <a:pPr lvl="1" marL="664845" marR="93980" indent="-252095">
              <a:lnSpc>
                <a:spcPts val="1420"/>
              </a:lnSpc>
              <a:spcBef>
                <a:spcPts val="100"/>
              </a:spcBef>
              <a:buClr>
                <a:srgbClr val="90C126"/>
              </a:buClr>
              <a:buSzPct val="80769"/>
              <a:buFont typeface="Arial MT"/>
              <a:buChar char="•"/>
              <a:tabLst>
                <a:tab pos="664845" algn="l"/>
              </a:tabLst>
            </a:pPr>
            <a:r>
              <a:rPr dirty="0" sz="1300" b="1">
                <a:latin typeface="Arial"/>
                <a:cs typeface="Arial"/>
              </a:rPr>
              <a:t>Description:</a:t>
            </a:r>
            <a:r>
              <a:rPr dirty="0" sz="1300" spc="20" b="1">
                <a:latin typeface="Arial"/>
                <a:cs typeface="Arial"/>
              </a:rPr>
              <a:t> </a:t>
            </a:r>
            <a:r>
              <a:rPr dirty="0" sz="1300">
                <a:latin typeface="Arial MT"/>
                <a:cs typeface="Arial MT"/>
              </a:rPr>
              <a:t>Keyloggers</a:t>
            </a:r>
            <a:r>
              <a:rPr dirty="0" sz="1300" spc="1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can</a:t>
            </a:r>
            <a:r>
              <a:rPr dirty="0" sz="1300" spc="2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be</a:t>
            </a:r>
            <a:r>
              <a:rPr dirty="0" sz="1300" spc="2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used</a:t>
            </a:r>
            <a:r>
              <a:rPr dirty="0" sz="1300" spc="2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to</a:t>
            </a:r>
            <a:r>
              <a:rPr dirty="0" sz="1300" spc="3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capture</a:t>
            </a:r>
            <a:r>
              <a:rPr dirty="0" sz="1300" spc="3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confidential</a:t>
            </a:r>
            <a:r>
              <a:rPr dirty="0" sz="1300" spc="2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business</a:t>
            </a:r>
            <a:r>
              <a:rPr dirty="0" sz="1300" spc="1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information,</a:t>
            </a:r>
            <a:r>
              <a:rPr dirty="0" sz="1300" spc="15">
                <a:latin typeface="Arial MT"/>
                <a:cs typeface="Arial MT"/>
              </a:rPr>
              <a:t> </a:t>
            </a:r>
            <a:r>
              <a:rPr dirty="0" sz="1300" spc="-10">
                <a:latin typeface="Arial MT"/>
                <a:cs typeface="Arial MT"/>
              </a:rPr>
              <a:t>trade </a:t>
            </a:r>
            <a:r>
              <a:rPr dirty="0" sz="1300">
                <a:latin typeface="Arial MT"/>
                <a:cs typeface="Arial MT"/>
              </a:rPr>
              <a:t>secrets,</a:t>
            </a:r>
            <a:r>
              <a:rPr dirty="0" sz="1300" spc="2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and</a:t>
            </a:r>
            <a:r>
              <a:rPr dirty="0" sz="1300" spc="1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intellectual</a:t>
            </a:r>
            <a:r>
              <a:rPr dirty="0" sz="1300" spc="20">
                <a:latin typeface="Arial MT"/>
                <a:cs typeface="Arial MT"/>
              </a:rPr>
              <a:t> </a:t>
            </a:r>
            <a:r>
              <a:rPr dirty="0" sz="1300" spc="-10">
                <a:latin typeface="Arial MT"/>
                <a:cs typeface="Arial MT"/>
              </a:rPr>
              <a:t>property.</a:t>
            </a:r>
            <a:endParaRPr sz="1300">
              <a:latin typeface="Arial MT"/>
              <a:cs typeface="Arial MT"/>
            </a:endParaRPr>
          </a:p>
          <a:p>
            <a:pPr lvl="1" marL="664845" marR="71120" indent="-252095">
              <a:lnSpc>
                <a:spcPts val="1420"/>
              </a:lnSpc>
              <a:spcBef>
                <a:spcPts val="5"/>
              </a:spcBef>
              <a:buClr>
                <a:srgbClr val="90C126"/>
              </a:buClr>
              <a:buSzPct val="80769"/>
              <a:buFont typeface="Arial MT"/>
              <a:buChar char="•"/>
              <a:tabLst>
                <a:tab pos="664845" algn="l"/>
              </a:tabLst>
            </a:pPr>
            <a:r>
              <a:rPr dirty="0" sz="1300" b="1">
                <a:latin typeface="Arial"/>
                <a:cs typeface="Arial"/>
              </a:rPr>
              <a:t>Impact:</a:t>
            </a:r>
            <a:r>
              <a:rPr dirty="0" sz="1300" spc="-30" b="1">
                <a:latin typeface="Arial"/>
                <a:cs typeface="Arial"/>
              </a:rPr>
              <a:t> </a:t>
            </a:r>
            <a:r>
              <a:rPr dirty="0" sz="1300">
                <a:latin typeface="Arial MT"/>
                <a:cs typeface="Arial MT"/>
              </a:rPr>
              <a:t>This</a:t>
            </a:r>
            <a:r>
              <a:rPr dirty="0" sz="1300" spc="1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can</a:t>
            </a:r>
            <a:r>
              <a:rPr dirty="0" sz="1300" spc="2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result</a:t>
            </a:r>
            <a:r>
              <a:rPr dirty="0" sz="1300" spc="1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in</a:t>
            </a:r>
            <a:r>
              <a:rPr dirty="0" sz="1300" spc="1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significant</a:t>
            </a:r>
            <a:r>
              <a:rPr dirty="0" sz="1300" spc="1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financial</a:t>
            </a:r>
            <a:r>
              <a:rPr dirty="0" sz="1300" spc="2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losses,</a:t>
            </a:r>
            <a:r>
              <a:rPr dirty="0" sz="1300" spc="2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damage</a:t>
            </a:r>
            <a:r>
              <a:rPr dirty="0" sz="1300" spc="1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to</a:t>
            </a:r>
            <a:r>
              <a:rPr dirty="0" sz="1300" spc="1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a</a:t>
            </a:r>
            <a:r>
              <a:rPr dirty="0" sz="1300" spc="2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company’s</a:t>
            </a:r>
            <a:r>
              <a:rPr dirty="0" sz="1300" spc="15">
                <a:latin typeface="Arial MT"/>
                <a:cs typeface="Arial MT"/>
              </a:rPr>
              <a:t> </a:t>
            </a:r>
            <a:r>
              <a:rPr dirty="0" sz="1300" spc="-10">
                <a:latin typeface="Arial MT"/>
                <a:cs typeface="Arial MT"/>
              </a:rPr>
              <a:t>reputation, </a:t>
            </a:r>
            <a:r>
              <a:rPr dirty="0" sz="1300">
                <a:latin typeface="Arial MT"/>
                <a:cs typeface="Arial MT"/>
              </a:rPr>
              <a:t>and</a:t>
            </a:r>
            <a:r>
              <a:rPr dirty="0" sz="1300" spc="2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a</a:t>
            </a:r>
            <a:r>
              <a:rPr dirty="0" sz="1300" spc="1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competitive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-10">
                <a:latin typeface="Arial MT"/>
                <a:cs typeface="Arial MT"/>
              </a:rPr>
              <a:t>disadvantage.</a:t>
            </a:r>
            <a:endParaRPr sz="1300">
              <a:latin typeface="Arial MT"/>
              <a:cs typeface="Arial MT"/>
            </a:endParaRPr>
          </a:p>
          <a:p>
            <a:pPr marL="79375" indent="-73025">
              <a:lnSpc>
                <a:spcPts val="1510"/>
              </a:lnSpc>
              <a:buSzPct val="93103"/>
              <a:buFont typeface="Arial MT"/>
              <a:buChar char="•"/>
              <a:tabLst>
                <a:tab pos="79375" algn="l"/>
              </a:tabLst>
            </a:pPr>
            <a:r>
              <a:rPr dirty="0" sz="1450" b="1">
                <a:latin typeface="Arial"/>
                <a:cs typeface="Arial"/>
              </a:rPr>
              <a:t>System</a:t>
            </a:r>
            <a:r>
              <a:rPr dirty="0" sz="1450" spc="75" b="1">
                <a:latin typeface="Arial"/>
                <a:cs typeface="Arial"/>
              </a:rPr>
              <a:t> </a:t>
            </a:r>
            <a:r>
              <a:rPr dirty="0" sz="1450" spc="-10" b="1">
                <a:latin typeface="Arial"/>
                <a:cs typeface="Arial"/>
              </a:rPr>
              <a:t>Compromise:</a:t>
            </a:r>
            <a:endParaRPr sz="1450">
              <a:latin typeface="Arial"/>
              <a:cs typeface="Arial"/>
            </a:endParaRPr>
          </a:p>
          <a:p>
            <a:pPr lvl="1" marL="664845" marR="196215" indent="-252095">
              <a:lnSpc>
                <a:spcPts val="1420"/>
              </a:lnSpc>
              <a:spcBef>
                <a:spcPts val="100"/>
              </a:spcBef>
              <a:buClr>
                <a:srgbClr val="90C126"/>
              </a:buClr>
              <a:buSzPct val="80769"/>
              <a:buFont typeface="Arial MT"/>
              <a:buChar char="•"/>
              <a:tabLst>
                <a:tab pos="664845" algn="l"/>
              </a:tabLst>
            </a:pPr>
            <a:r>
              <a:rPr dirty="0" sz="1300" b="1">
                <a:latin typeface="Arial"/>
                <a:cs typeface="Arial"/>
              </a:rPr>
              <a:t>Description:</a:t>
            </a:r>
            <a:r>
              <a:rPr dirty="0" sz="1300" spc="20" b="1">
                <a:latin typeface="Arial"/>
                <a:cs typeface="Arial"/>
              </a:rPr>
              <a:t> </a:t>
            </a:r>
            <a:r>
              <a:rPr dirty="0" sz="1300">
                <a:latin typeface="Arial MT"/>
                <a:cs typeface="Arial MT"/>
              </a:rPr>
              <a:t>By</a:t>
            </a:r>
            <a:r>
              <a:rPr dirty="0" sz="1300" spc="1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capturing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login</a:t>
            </a:r>
            <a:r>
              <a:rPr dirty="0" sz="1300" spc="2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credentials</a:t>
            </a:r>
            <a:r>
              <a:rPr dirty="0" sz="1300" spc="2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and</a:t>
            </a:r>
            <a:r>
              <a:rPr dirty="0" sz="1300" spc="2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other</a:t>
            </a:r>
            <a:r>
              <a:rPr dirty="0" sz="1300" spc="2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security</a:t>
            </a:r>
            <a:r>
              <a:rPr dirty="0" sz="1300" spc="2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information,</a:t>
            </a:r>
            <a:r>
              <a:rPr dirty="0" sz="1300" spc="1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hackers</a:t>
            </a:r>
            <a:r>
              <a:rPr dirty="0" sz="1300" spc="15">
                <a:latin typeface="Arial MT"/>
                <a:cs typeface="Arial MT"/>
              </a:rPr>
              <a:t> </a:t>
            </a:r>
            <a:r>
              <a:rPr dirty="0" sz="1300" spc="-25">
                <a:latin typeface="Arial MT"/>
                <a:cs typeface="Arial MT"/>
              </a:rPr>
              <a:t>can </a:t>
            </a:r>
            <a:r>
              <a:rPr dirty="0" sz="1300">
                <a:latin typeface="Arial MT"/>
                <a:cs typeface="Arial MT"/>
              </a:rPr>
              <a:t>gain</a:t>
            </a:r>
            <a:r>
              <a:rPr dirty="0" sz="1300" spc="2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unauthorized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access</a:t>
            </a:r>
            <a:r>
              <a:rPr dirty="0" sz="1300" spc="4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to</a:t>
            </a:r>
            <a:r>
              <a:rPr dirty="0" sz="1300" spc="20">
                <a:latin typeface="Arial MT"/>
                <a:cs typeface="Arial MT"/>
              </a:rPr>
              <a:t> </a:t>
            </a:r>
            <a:r>
              <a:rPr dirty="0" sz="1300" spc="-10">
                <a:latin typeface="Arial MT"/>
                <a:cs typeface="Arial MT"/>
              </a:rPr>
              <a:t>systems.</a:t>
            </a:r>
            <a:endParaRPr sz="1300">
              <a:latin typeface="Arial MT"/>
              <a:cs typeface="Arial MT"/>
            </a:endParaRPr>
          </a:p>
          <a:p>
            <a:pPr lvl="1" marL="664845" indent="-251460">
              <a:lnSpc>
                <a:spcPts val="1320"/>
              </a:lnSpc>
              <a:buClr>
                <a:srgbClr val="90C126"/>
              </a:buClr>
              <a:buSzPct val="80769"/>
              <a:buFont typeface="Arial MT"/>
              <a:buChar char="•"/>
              <a:tabLst>
                <a:tab pos="664845" algn="l"/>
              </a:tabLst>
            </a:pPr>
            <a:r>
              <a:rPr dirty="0" sz="1300" b="1">
                <a:latin typeface="Arial"/>
                <a:cs typeface="Arial"/>
              </a:rPr>
              <a:t>Impact:</a:t>
            </a:r>
            <a:r>
              <a:rPr dirty="0" sz="1300" spc="-15" b="1">
                <a:latin typeface="Arial"/>
                <a:cs typeface="Arial"/>
              </a:rPr>
              <a:t> </a:t>
            </a:r>
            <a:r>
              <a:rPr dirty="0" sz="1300">
                <a:latin typeface="Arial MT"/>
                <a:cs typeface="Arial MT"/>
              </a:rPr>
              <a:t>This</a:t>
            </a:r>
            <a:r>
              <a:rPr dirty="0" sz="1300" spc="1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can</a:t>
            </a:r>
            <a:r>
              <a:rPr dirty="0" sz="1300" spc="1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lead</a:t>
            </a:r>
            <a:r>
              <a:rPr dirty="0" sz="1300" spc="2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to</a:t>
            </a:r>
            <a:r>
              <a:rPr dirty="0" sz="1300" spc="2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further</a:t>
            </a:r>
            <a:r>
              <a:rPr dirty="0" sz="1300" spc="2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exploitation</a:t>
            </a:r>
            <a:r>
              <a:rPr dirty="0" sz="1300" spc="1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of</a:t>
            </a:r>
            <a:r>
              <a:rPr dirty="0" sz="1300" spc="1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network</a:t>
            </a:r>
            <a:r>
              <a:rPr dirty="0" sz="1300" spc="2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vulnerabilities,</a:t>
            </a:r>
            <a:r>
              <a:rPr dirty="0" sz="1300" spc="1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deployment</a:t>
            </a:r>
            <a:r>
              <a:rPr dirty="0" sz="1300" spc="30">
                <a:latin typeface="Arial MT"/>
                <a:cs typeface="Arial MT"/>
              </a:rPr>
              <a:t> </a:t>
            </a:r>
            <a:r>
              <a:rPr dirty="0" sz="1300" spc="-25">
                <a:latin typeface="Arial MT"/>
                <a:cs typeface="Arial MT"/>
              </a:rPr>
              <a:t>of</a:t>
            </a:r>
            <a:endParaRPr sz="1300">
              <a:latin typeface="Arial MT"/>
              <a:cs typeface="Arial MT"/>
            </a:endParaRPr>
          </a:p>
          <a:p>
            <a:pPr marL="664845">
              <a:lnSpc>
                <a:spcPts val="1420"/>
              </a:lnSpc>
            </a:pPr>
            <a:r>
              <a:rPr dirty="0" sz="1300">
                <a:latin typeface="Arial MT"/>
                <a:cs typeface="Arial MT"/>
              </a:rPr>
              <a:t>additional</a:t>
            </a:r>
            <a:r>
              <a:rPr dirty="0" sz="1300" spc="2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malware,</a:t>
            </a:r>
            <a:r>
              <a:rPr dirty="0" sz="1300" spc="2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and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loss</a:t>
            </a:r>
            <a:r>
              <a:rPr dirty="0" sz="1300" spc="1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of</a:t>
            </a:r>
            <a:r>
              <a:rPr dirty="0" sz="1300" spc="1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control</a:t>
            </a:r>
            <a:r>
              <a:rPr dirty="0" sz="1300" spc="2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over</a:t>
            </a:r>
            <a:r>
              <a:rPr dirty="0" sz="1300" spc="1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IT</a:t>
            </a:r>
            <a:r>
              <a:rPr dirty="0" sz="1300" spc="-20">
                <a:latin typeface="Arial MT"/>
                <a:cs typeface="Arial MT"/>
              </a:rPr>
              <a:t> </a:t>
            </a:r>
            <a:r>
              <a:rPr dirty="0" sz="1300" spc="-10">
                <a:latin typeface="Arial MT"/>
                <a:cs typeface="Arial MT"/>
              </a:rPr>
              <a:t>infrastructure.</a:t>
            </a:r>
            <a:endParaRPr sz="1300">
              <a:latin typeface="Arial MT"/>
              <a:cs typeface="Arial MT"/>
            </a:endParaRPr>
          </a:p>
          <a:p>
            <a:pPr marL="79375" indent="-73025">
              <a:lnSpc>
                <a:spcPts val="1600"/>
              </a:lnSpc>
              <a:buSzPct val="93103"/>
              <a:buFont typeface="Arial MT"/>
              <a:buChar char="•"/>
              <a:tabLst>
                <a:tab pos="79375" algn="l"/>
              </a:tabLst>
            </a:pPr>
            <a:r>
              <a:rPr dirty="0" sz="1450" b="1">
                <a:latin typeface="Arial"/>
                <a:cs typeface="Arial"/>
              </a:rPr>
              <a:t>Surveillance</a:t>
            </a:r>
            <a:r>
              <a:rPr dirty="0" sz="1450" spc="85" b="1">
                <a:latin typeface="Arial"/>
                <a:cs typeface="Arial"/>
              </a:rPr>
              <a:t> </a:t>
            </a:r>
            <a:r>
              <a:rPr dirty="0" sz="1450" b="1">
                <a:latin typeface="Arial"/>
                <a:cs typeface="Arial"/>
              </a:rPr>
              <a:t>and</a:t>
            </a:r>
            <a:r>
              <a:rPr dirty="0" sz="1450" spc="85" b="1">
                <a:latin typeface="Arial"/>
                <a:cs typeface="Arial"/>
              </a:rPr>
              <a:t> </a:t>
            </a:r>
            <a:r>
              <a:rPr dirty="0" sz="1450" b="1">
                <a:latin typeface="Arial"/>
                <a:cs typeface="Arial"/>
              </a:rPr>
              <a:t>Privacy</a:t>
            </a:r>
            <a:r>
              <a:rPr dirty="0" sz="1450" spc="110" b="1">
                <a:latin typeface="Arial"/>
                <a:cs typeface="Arial"/>
              </a:rPr>
              <a:t> </a:t>
            </a:r>
            <a:r>
              <a:rPr dirty="0" sz="1450" spc="-10" b="1">
                <a:latin typeface="Arial"/>
                <a:cs typeface="Arial"/>
              </a:rPr>
              <a:t>Invasion:</a:t>
            </a:r>
            <a:endParaRPr sz="1450">
              <a:latin typeface="Arial"/>
              <a:cs typeface="Arial"/>
            </a:endParaRPr>
          </a:p>
          <a:p>
            <a:pPr lvl="1" marL="664845" indent="-251460">
              <a:lnSpc>
                <a:spcPts val="1425"/>
              </a:lnSpc>
              <a:buClr>
                <a:srgbClr val="90C126"/>
              </a:buClr>
              <a:buSzPct val="80769"/>
              <a:buFont typeface="Arial MT"/>
              <a:buChar char="•"/>
              <a:tabLst>
                <a:tab pos="664845" algn="l"/>
              </a:tabLst>
            </a:pPr>
            <a:r>
              <a:rPr dirty="0" sz="1300" b="1">
                <a:latin typeface="Arial"/>
                <a:cs typeface="Arial"/>
              </a:rPr>
              <a:t>Description:</a:t>
            </a:r>
            <a:r>
              <a:rPr dirty="0" sz="1300" spc="15" b="1">
                <a:latin typeface="Arial"/>
                <a:cs typeface="Arial"/>
              </a:rPr>
              <a:t> </a:t>
            </a:r>
            <a:r>
              <a:rPr dirty="0" sz="1300">
                <a:latin typeface="Arial MT"/>
                <a:cs typeface="Arial MT"/>
              </a:rPr>
              <a:t>Keyloggers</a:t>
            </a:r>
            <a:r>
              <a:rPr dirty="0" sz="1300" spc="1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can</a:t>
            </a:r>
            <a:r>
              <a:rPr dirty="0" sz="1300" spc="1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monitor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and</a:t>
            </a:r>
            <a:r>
              <a:rPr dirty="0" sz="1300" spc="2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record</a:t>
            </a:r>
            <a:r>
              <a:rPr dirty="0" sz="1300" spc="1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a</a:t>
            </a:r>
            <a:r>
              <a:rPr dirty="0" sz="1300" spc="1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user's</a:t>
            </a:r>
            <a:r>
              <a:rPr dirty="0" sz="1300" spc="2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activities,</a:t>
            </a:r>
            <a:r>
              <a:rPr dirty="0" sz="1300" spc="1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violating</a:t>
            </a:r>
            <a:r>
              <a:rPr dirty="0" sz="1300" spc="2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their</a:t>
            </a:r>
            <a:r>
              <a:rPr dirty="0" sz="1300" spc="10">
                <a:latin typeface="Arial MT"/>
                <a:cs typeface="Arial MT"/>
              </a:rPr>
              <a:t> </a:t>
            </a:r>
            <a:r>
              <a:rPr dirty="0" sz="1300" spc="-10">
                <a:latin typeface="Arial MT"/>
                <a:cs typeface="Arial MT"/>
              </a:rPr>
              <a:t>privacy.</a:t>
            </a:r>
            <a:endParaRPr sz="1300">
              <a:latin typeface="Arial MT"/>
              <a:cs typeface="Arial MT"/>
            </a:endParaRPr>
          </a:p>
          <a:p>
            <a:pPr lvl="1" marL="664845" marR="598805" indent="-252095">
              <a:lnSpc>
                <a:spcPts val="1430"/>
              </a:lnSpc>
              <a:spcBef>
                <a:spcPts val="85"/>
              </a:spcBef>
              <a:buClr>
                <a:srgbClr val="90C126"/>
              </a:buClr>
              <a:buSzPct val="80769"/>
              <a:buFont typeface="Arial MT"/>
              <a:buChar char="•"/>
              <a:tabLst>
                <a:tab pos="664845" algn="l"/>
              </a:tabLst>
            </a:pPr>
            <a:r>
              <a:rPr dirty="0" sz="1300" b="1">
                <a:latin typeface="Arial"/>
                <a:cs typeface="Arial"/>
              </a:rPr>
              <a:t>Impact:</a:t>
            </a:r>
            <a:r>
              <a:rPr dirty="0" sz="1300" spc="-15" b="1">
                <a:latin typeface="Arial"/>
                <a:cs typeface="Arial"/>
              </a:rPr>
              <a:t> </a:t>
            </a:r>
            <a:r>
              <a:rPr dirty="0" sz="1300">
                <a:latin typeface="Arial MT"/>
                <a:cs typeface="Arial MT"/>
              </a:rPr>
              <a:t>This</a:t>
            </a:r>
            <a:r>
              <a:rPr dirty="0" sz="1300" spc="1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leads</a:t>
            </a:r>
            <a:r>
              <a:rPr dirty="0" sz="1300" spc="1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to a</a:t>
            </a:r>
            <a:r>
              <a:rPr dirty="0" sz="1300" spc="3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significant</a:t>
            </a:r>
            <a:r>
              <a:rPr dirty="0" sz="1300" spc="1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breach</a:t>
            </a:r>
            <a:r>
              <a:rPr dirty="0" sz="1300" spc="1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of</a:t>
            </a:r>
            <a:r>
              <a:rPr dirty="0" sz="1300" spc="1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personal</a:t>
            </a:r>
            <a:r>
              <a:rPr dirty="0" sz="1300" spc="2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privacy</a:t>
            </a:r>
            <a:r>
              <a:rPr dirty="0" sz="1300" spc="1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and</a:t>
            </a:r>
            <a:r>
              <a:rPr dirty="0" sz="1300" spc="1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can</a:t>
            </a:r>
            <a:r>
              <a:rPr dirty="0" sz="1300" spc="2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be</a:t>
            </a:r>
            <a:r>
              <a:rPr dirty="0" sz="1300" spc="2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used</a:t>
            </a:r>
            <a:r>
              <a:rPr dirty="0" sz="1300" spc="25">
                <a:latin typeface="Arial MT"/>
                <a:cs typeface="Arial MT"/>
              </a:rPr>
              <a:t> </a:t>
            </a:r>
            <a:r>
              <a:rPr dirty="0" sz="1300" spc="-25">
                <a:latin typeface="Arial MT"/>
                <a:cs typeface="Arial MT"/>
              </a:rPr>
              <a:t>for </a:t>
            </a:r>
            <a:r>
              <a:rPr dirty="0" sz="1300">
                <a:latin typeface="Arial MT"/>
                <a:cs typeface="Arial MT"/>
              </a:rPr>
              <a:t>blackmail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or</a:t>
            </a:r>
            <a:r>
              <a:rPr dirty="0" sz="1300" spc="20">
                <a:latin typeface="Arial MT"/>
                <a:cs typeface="Arial MT"/>
              </a:rPr>
              <a:t> </a:t>
            </a:r>
            <a:r>
              <a:rPr dirty="0" sz="1300" spc="-10">
                <a:latin typeface="Arial MT"/>
                <a:cs typeface="Arial MT"/>
              </a:rPr>
              <a:t>harassment.</a:t>
            </a:r>
            <a:endParaRPr sz="1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960" y="1844833"/>
            <a:ext cx="6513830" cy="8820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100"/>
              </a:spcBef>
            </a:pPr>
            <a:r>
              <a:rPr dirty="0"/>
              <a:t>Prevention</a:t>
            </a:r>
            <a:r>
              <a:rPr dirty="0" spc="-75"/>
              <a:t> </a:t>
            </a:r>
            <a:r>
              <a:rPr dirty="0"/>
              <a:t>Measures</a:t>
            </a:r>
            <a:r>
              <a:rPr dirty="0" spc="-100"/>
              <a:t> </a:t>
            </a:r>
            <a:r>
              <a:rPr dirty="0"/>
              <a:t>for</a:t>
            </a:r>
            <a:r>
              <a:rPr dirty="0" spc="-75"/>
              <a:t> </a:t>
            </a:r>
            <a:r>
              <a:rPr dirty="0"/>
              <a:t>keyloggers</a:t>
            </a:r>
            <a:r>
              <a:rPr dirty="0" spc="-80"/>
              <a:t> </a:t>
            </a:r>
            <a:r>
              <a:rPr dirty="0" spc="-20"/>
              <a:t>from </a:t>
            </a:r>
            <a:r>
              <a:rPr dirty="0" spc="-10"/>
              <a:t>hackers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60898" y="3625260"/>
            <a:ext cx="7321550" cy="170878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81915" indent="-77470">
              <a:lnSpc>
                <a:spcPct val="100000"/>
              </a:lnSpc>
              <a:spcBef>
                <a:spcPts val="130"/>
              </a:spcBef>
              <a:buSzPct val="93548"/>
              <a:buFont typeface="Arial MT"/>
              <a:buChar char="•"/>
              <a:tabLst>
                <a:tab pos="81915" algn="l"/>
              </a:tabLst>
            </a:pPr>
            <a:r>
              <a:rPr dirty="0" sz="1550" b="1">
                <a:latin typeface="Arial"/>
                <a:cs typeface="Arial"/>
              </a:rPr>
              <a:t>Antivirus</a:t>
            </a:r>
            <a:r>
              <a:rPr dirty="0" sz="1550" spc="75" b="1">
                <a:latin typeface="Arial"/>
                <a:cs typeface="Arial"/>
              </a:rPr>
              <a:t> </a:t>
            </a:r>
            <a:r>
              <a:rPr dirty="0" sz="1550" b="1">
                <a:latin typeface="Arial"/>
                <a:cs typeface="Arial"/>
              </a:rPr>
              <a:t>and</a:t>
            </a:r>
            <a:r>
              <a:rPr dirty="0" sz="1550" spc="15" b="1">
                <a:latin typeface="Arial"/>
                <a:cs typeface="Arial"/>
              </a:rPr>
              <a:t> </a:t>
            </a:r>
            <a:r>
              <a:rPr dirty="0" sz="1550" b="1">
                <a:latin typeface="Arial"/>
                <a:cs typeface="Arial"/>
              </a:rPr>
              <a:t>Anti-Malware</a:t>
            </a:r>
            <a:r>
              <a:rPr dirty="0" sz="1550">
                <a:latin typeface="Arial MT"/>
                <a:cs typeface="Arial MT"/>
              </a:rPr>
              <a:t>:</a:t>
            </a:r>
            <a:r>
              <a:rPr dirty="0" sz="1550" spc="7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Regular</a:t>
            </a:r>
            <a:r>
              <a:rPr dirty="0" sz="1550" spc="7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scans</a:t>
            </a:r>
            <a:r>
              <a:rPr dirty="0" sz="1550" spc="7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and</a:t>
            </a:r>
            <a:r>
              <a:rPr dirty="0" sz="1550" spc="9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real-time</a:t>
            </a:r>
            <a:r>
              <a:rPr dirty="0" sz="1550" spc="80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protection.</a:t>
            </a:r>
            <a:endParaRPr sz="1550">
              <a:latin typeface="Arial MT"/>
              <a:cs typeface="Arial MT"/>
            </a:endParaRPr>
          </a:p>
          <a:p>
            <a:pPr marL="81915" indent="-77470">
              <a:lnSpc>
                <a:spcPct val="100000"/>
              </a:lnSpc>
              <a:spcBef>
                <a:spcPts val="25"/>
              </a:spcBef>
              <a:buSzPct val="93548"/>
              <a:buFont typeface="Arial MT"/>
              <a:buChar char="•"/>
              <a:tabLst>
                <a:tab pos="81915" algn="l"/>
              </a:tabLst>
            </a:pPr>
            <a:r>
              <a:rPr dirty="0" sz="1550" b="1">
                <a:latin typeface="Arial"/>
                <a:cs typeface="Arial"/>
              </a:rPr>
              <a:t>Firewalls</a:t>
            </a:r>
            <a:r>
              <a:rPr dirty="0" sz="1550">
                <a:latin typeface="Arial MT"/>
                <a:cs typeface="Arial MT"/>
              </a:rPr>
              <a:t>:</a:t>
            </a:r>
            <a:r>
              <a:rPr dirty="0" sz="1550" spc="7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Network</a:t>
            </a:r>
            <a:r>
              <a:rPr dirty="0" sz="1550" spc="9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and</a:t>
            </a:r>
            <a:r>
              <a:rPr dirty="0" sz="1550" spc="6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personal</a:t>
            </a:r>
            <a:r>
              <a:rPr dirty="0" sz="1550" spc="85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firewalls.</a:t>
            </a:r>
            <a:endParaRPr sz="1550">
              <a:latin typeface="Arial MT"/>
              <a:cs typeface="Arial MT"/>
            </a:endParaRPr>
          </a:p>
          <a:p>
            <a:pPr marL="81915" indent="-77470">
              <a:lnSpc>
                <a:spcPct val="100000"/>
              </a:lnSpc>
              <a:spcBef>
                <a:spcPts val="35"/>
              </a:spcBef>
              <a:buSzPct val="93548"/>
              <a:buFont typeface="Arial MT"/>
              <a:buChar char="•"/>
              <a:tabLst>
                <a:tab pos="81915" algn="l"/>
              </a:tabLst>
            </a:pPr>
            <a:r>
              <a:rPr dirty="0" sz="1550" b="1">
                <a:latin typeface="Arial"/>
                <a:cs typeface="Arial"/>
              </a:rPr>
              <a:t>Behavioral</a:t>
            </a:r>
            <a:r>
              <a:rPr dirty="0" sz="1550" spc="5" b="1">
                <a:latin typeface="Arial"/>
                <a:cs typeface="Arial"/>
              </a:rPr>
              <a:t> </a:t>
            </a:r>
            <a:r>
              <a:rPr dirty="0" sz="1550" b="1">
                <a:latin typeface="Arial"/>
                <a:cs typeface="Arial"/>
              </a:rPr>
              <a:t>Analysis</a:t>
            </a:r>
            <a:r>
              <a:rPr dirty="0" sz="1550" spc="70" b="1">
                <a:latin typeface="Arial"/>
                <a:cs typeface="Arial"/>
              </a:rPr>
              <a:t> </a:t>
            </a:r>
            <a:r>
              <a:rPr dirty="0" sz="1550" b="1">
                <a:latin typeface="Arial"/>
                <a:cs typeface="Arial"/>
              </a:rPr>
              <a:t>&amp;</a:t>
            </a:r>
            <a:r>
              <a:rPr dirty="0" sz="1550" spc="70" b="1">
                <a:latin typeface="Arial"/>
                <a:cs typeface="Arial"/>
              </a:rPr>
              <a:t> </a:t>
            </a:r>
            <a:r>
              <a:rPr dirty="0" sz="1550" b="1">
                <a:latin typeface="Arial"/>
                <a:cs typeface="Arial"/>
              </a:rPr>
              <a:t>IDS</a:t>
            </a:r>
            <a:r>
              <a:rPr dirty="0" sz="1550">
                <a:latin typeface="Arial MT"/>
                <a:cs typeface="Arial MT"/>
              </a:rPr>
              <a:t>:</a:t>
            </a:r>
            <a:r>
              <a:rPr dirty="0" sz="1550" spc="6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Detect</a:t>
            </a:r>
            <a:r>
              <a:rPr dirty="0" sz="1550" spc="8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unusual</a:t>
            </a:r>
            <a:r>
              <a:rPr dirty="0" sz="1550" spc="7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activities</a:t>
            </a:r>
            <a:r>
              <a:rPr dirty="0" sz="1550" spc="6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and</a:t>
            </a:r>
            <a:r>
              <a:rPr dirty="0" sz="1550" spc="6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monitor</a:t>
            </a:r>
            <a:r>
              <a:rPr dirty="0" sz="1550" spc="5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network</a:t>
            </a:r>
            <a:r>
              <a:rPr dirty="0" sz="1550" spc="60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traffic.</a:t>
            </a:r>
            <a:endParaRPr sz="1550">
              <a:latin typeface="Arial MT"/>
              <a:cs typeface="Arial MT"/>
            </a:endParaRPr>
          </a:p>
          <a:p>
            <a:pPr marL="81915" indent="-77470">
              <a:lnSpc>
                <a:spcPct val="100000"/>
              </a:lnSpc>
              <a:spcBef>
                <a:spcPts val="35"/>
              </a:spcBef>
              <a:buSzPct val="93548"/>
              <a:buFont typeface="Arial MT"/>
              <a:buChar char="•"/>
              <a:tabLst>
                <a:tab pos="81915" algn="l"/>
              </a:tabLst>
            </a:pPr>
            <a:r>
              <a:rPr dirty="0" sz="1550" b="1">
                <a:latin typeface="Arial"/>
                <a:cs typeface="Arial"/>
              </a:rPr>
              <a:t>Software</a:t>
            </a:r>
            <a:r>
              <a:rPr dirty="0" sz="1550" spc="60" b="1">
                <a:latin typeface="Arial"/>
                <a:cs typeface="Arial"/>
              </a:rPr>
              <a:t> </a:t>
            </a:r>
            <a:r>
              <a:rPr dirty="0" sz="1550" b="1">
                <a:latin typeface="Arial"/>
                <a:cs typeface="Arial"/>
              </a:rPr>
              <a:t>Updates</a:t>
            </a:r>
            <a:r>
              <a:rPr dirty="0" sz="1550">
                <a:latin typeface="Arial MT"/>
                <a:cs typeface="Arial MT"/>
              </a:rPr>
              <a:t>:</a:t>
            </a:r>
            <a:r>
              <a:rPr dirty="0" sz="1550" spc="6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Regular</a:t>
            </a:r>
            <a:r>
              <a:rPr dirty="0" sz="1550" spc="7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and</a:t>
            </a:r>
            <a:r>
              <a:rPr dirty="0" sz="1550" spc="6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automatic</a:t>
            </a:r>
            <a:r>
              <a:rPr dirty="0" sz="1550" spc="8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updates</a:t>
            </a:r>
            <a:r>
              <a:rPr dirty="0" sz="1550" spc="5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for</a:t>
            </a:r>
            <a:r>
              <a:rPr dirty="0" sz="1550" spc="7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OS</a:t>
            </a:r>
            <a:r>
              <a:rPr dirty="0" sz="1550" spc="6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and</a:t>
            </a:r>
            <a:r>
              <a:rPr dirty="0" sz="1550" spc="60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applications.</a:t>
            </a:r>
            <a:endParaRPr sz="1550">
              <a:latin typeface="Arial MT"/>
              <a:cs typeface="Arial MT"/>
            </a:endParaRPr>
          </a:p>
          <a:p>
            <a:pPr marL="81915" indent="-77470">
              <a:lnSpc>
                <a:spcPct val="100000"/>
              </a:lnSpc>
              <a:spcBef>
                <a:spcPts val="40"/>
              </a:spcBef>
              <a:buSzPct val="93548"/>
              <a:buFont typeface="Arial MT"/>
              <a:buChar char="•"/>
              <a:tabLst>
                <a:tab pos="81915" algn="l"/>
              </a:tabLst>
            </a:pPr>
            <a:r>
              <a:rPr dirty="0" sz="1550" b="1">
                <a:latin typeface="Arial"/>
                <a:cs typeface="Arial"/>
              </a:rPr>
              <a:t>Anti-Keylogging</a:t>
            </a:r>
            <a:r>
              <a:rPr dirty="0" sz="1550" spc="90" b="1">
                <a:latin typeface="Arial"/>
                <a:cs typeface="Arial"/>
              </a:rPr>
              <a:t> </a:t>
            </a:r>
            <a:r>
              <a:rPr dirty="0" sz="1550" b="1">
                <a:latin typeface="Arial"/>
                <a:cs typeface="Arial"/>
              </a:rPr>
              <a:t>Software</a:t>
            </a:r>
            <a:r>
              <a:rPr dirty="0" sz="1550">
                <a:latin typeface="Arial MT"/>
                <a:cs typeface="Arial MT"/>
              </a:rPr>
              <a:t>:</a:t>
            </a:r>
            <a:r>
              <a:rPr dirty="0" sz="1550" spc="8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Specialized</a:t>
            </a:r>
            <a:r>
              <a:rPr dirty="0" sz="1550" spc="6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tools</a:t>
            </a:r>
            <a:r>
              <a:rPr dirty="0" sz="1550" spc="9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for</a:t>
            </a:r>
            <a:r>
              <a:rPr dirty="0" sz="1550" spc="8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keystroke</a:t>
            </a:r>
            <a:r>
              <a:rPr dirty="0" sz="1550" spc="80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protection.</a:t>
            </a:r>
            <a:endParaRPr sz="1550">
              <a:latin typeface="Arial MT"/>
              <a:cs typeface="Arial MT"/>
            </a:endParaRPr>
          </a:p>
          <a:p>
            <a:pPr marL="81915" indent="-77470">
              <a:lnSpc>
                <a:spcPct val="100000"/>
              </a:lnSpc>
              <a:spcBef>
                <a:spcPts val="35"/>
              </a:spcBef>
              <a:buSzPct val="93548"/>
              <a:buFont typeface="Arial MT"/>
              <a:buChar char="•"/>
              <a:tabLst>
                <a:tab pos="81915" algn="l"/>
              </a:tabLst>
            </a:pPr>
            <a:r>
              <a:rPr dirty="0" sz="1550" b="1">
                <a:latin typeface="Arial"/>
                <a:cs typeface="Arial"/>
              </a:rPr>
              <a:t>Secure</a:t>
            </a:r>
            <a:r>
              <a:rPr dirty="0" sz="1550" spc="-20" b="1">
                <a:latin typeface="Arial"/>
                <a:cs typeface="Arial"/>
              </a:rPr>
              <a:t> </a:t>
            </a:r>
            <a:r>
              <a:rPr dirty="0" sz="1550" b="1">
                <a:latin typeface="Arial"/>
                <a:cs typeface="Arial"/>
              </a:rPr>
              <a:t>Authentication</a:t>
            </a:r>
            <a:r>
              <a:rPr dirty="0" sz="1550">
                <a:latin typeface="Arial MT"/>
                <a:cs typeface="Arial MT"/>
              </a:rPr>
              <a:t>:</a:t>
            </a:r>
            <a:r>
              <a:rPr dirty="0" sz="1550" spc="8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Implement</a:t>
            </a:r>
            <a:r>
              <a:rPr dirty="0" sz="1550" spc="75">
                <a:latin typeface="Arial MT"/>
                <a:cs typeface="Arial MT"/>
              </a:rPr>
              <a:t> </a:t>
            </a:r>
            <a:r>
              <a:rPr dirty="0" sz="1550" spc="-20">
                <a:latin typeface="Arial MT"/>
                <a:cs typeface="Arial MT"/>
              </a:rPr>
              <a:t>2FA</a:t>
            </a:r>
            <a:r>
              <a:rPr dirty="0" sz="1550" spc="-1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and</a:t>
            </a:r>
            <a:r>
              <a:rPr dirty="0" sz="1550" spc="9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biometric</a:t>
            </a:r>
            <a:r>
              <a:rPr dirty="0" sz="1550" spc="90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authentication.</a:t>
            </a:r>
            <a:endParaRPr sz="1550">
              <a:latin typeface="Arial MT"/>
              <a:cs typeface="Arial MT"/>
            </a:endParaRPr>
          </a:p>
          <a:p>
            <a:pPr marL="81915" indent="-77470">
              <a:lnSpc>
                <a:spcPct val="100000"/>
              </a:lnSpc>
              <a:spcBef>
                <a:spcPts val="25"/>
              </a:spcBef>
              <a:buSzPct val="93548"/>
              <a:buFont typeface="Arial MT"/>
              <a:buChar char="•"/>
              <a:tabLst>
                <a:tab pos="81915" algn="l"/>
              </a:tabLst>
            </a:pPr>
            <a:r>
              <a:rPr dirty="0" sz="1550" b="1">
                <a:latin typeface="Arial"/>
                <a:cs typeface="Arial"/>
              </a:rPr>
              <a:t>Virtual</a:t>
            </a:r>
            <a:r>
              <a:rPr dirty="0" sz="1550" spc="75" b="1">
                <a:latin typeface="Arial"/>
                <a:cs typeface="Arial"/>
              </a:rPr>
              <a:t> </a:t>
            </a:r>
            <a:r>
              <a:rPr dirty="0" sz="1550" b="1">
                <a:latin typeface="Arial"/>
                <a:cs typeface="Arial"/>
              </a:rPr>
              <a:t>Keyboards</a:t>
            </a:r>
            <a:r>
              <a:rPr dirty="0" sz="1550">
                <a:latin typeface="Arial MT"/>
                <a:cs typeface="Arial MT"/>
              </a:rPr>
              <a:t>:</a:t>
            </a:r>
            <a:r>
              <a:rPr dirty="0" sz="1550" spc="7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Use</a:t>
            </a:r>
            <a:r>
              <a:rPr dirty="0" sz="1550" spc="7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on-screen</a:t>
            </a:r>
            <a:r>
              <a:rPr dirty="0" sz="1550" spc="7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keyboards</a:t>
            </a:r>
            <a:r>
              <a:rPr dirty="0" sz="1550" spc="8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for</a:t>
            </a:r>
            <a:r>
              <a:rPr dirty="0" sz="1550" spc="8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sensitive</a:t>
            </a:r>
            <a:r>
              <a:rPr dirty="0" sz="1550" spc="55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entries.</a:t>
            </a:r>
            <a:endParaRPr sz="15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93345">
              <a:lnSpc>
                <a:spcPct val="100000"/>
              </a:lnSpc>
              <a:spcBef>
                <a:spcPts val="110"/>
              </a:spcBef>
            </a:pPr>
            <a:r>
              <a:rPr dirty="0"/>
              <a:t>YOUR</a:t>
            </a:r>
            <a:r>
              <a:rPr dirty="0" spc="-105"/>
              <a:t> </a:t>
            </a:r>
            <a:r>
              <a:rPr dirty="0"/>
              <a:t>SOLUTION</a:t>
            </a:r>
            <a:r>
              <a:rPr dirty="0" spc="-305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ITS</a:t>
            </a:r>
            <a:r>
              <a:rPr dirty="0" spc="25"/>
              <a:t> </a:t>
            </a:r>
            <a:r>
              <a:rPr dirty="0" spc="-35"/>
              <a:t>VALUE</a:t>
            </a:r>
            <a:r>
              <a:rPr dirty="0" spc="-120"/>
              <a:t> </a:t>
            </a:r>
            <a:r>
              <a:rPr dirty="0" spc="-10"/>
              <a:t>PROPOSITION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63352" y="2392292"/>
            <a:ext cx="7278370" cy="33940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81915" indent="-77470">
              <a:lnSpc>
                <a:spcPct val="100000"/>
              </a:lnSpc>
              <a:spcBef>
                <a:spcPts val="130"/>
              </a:spcBef>
              <a:buSzPct val="93548"/>
              <a:buFont typeface="Arial MT"/>
              <a:buChar char="•"/>
              <a:tabLst>
                <a:tab pos="81915" algn="l"/>
              </a:tabLst>
            </a:pPr>
            <a:r>
              <a:rPr dirty="0" sz="1550" b="1">
                <a:latin typeface="Arial"/>
                <a:cs typeface="Arial"/>
              </a:rPr>
              <a:t>Advanced</a:t>
            </a:r>
            <a:r>
              <a:rPr dirty="0" sz="1550" spc="90" b="1">
                <a:latin typeface="Arial"/>
                <a:cs typeface="Arial"/>
              </a:rPr>
              <a:t> </a:t>
            </a:r>
            <a:r>
              <a:rPr dirty="0" sz="1550" b="1">
                <a:latin typeface="Arial"/>
                <a:cs typeface="Arial"/>
              </a:rPr>
              <a:t>Detection</a:t>
            </a:r>
            <a:r>
              <a:rPr dirty="0" sz="1550" spc="10" b="1">
                <a:latin typeface="Arial"/>
                <a:cs typeface="Arial"/>
              </a:rPr>
              <a:t> </a:t>
            </a:r>
            <a:r>
              <a:rPr dirty="0" sz="1550" spc="-10" b="1">
                <a:latin typeface="Arial"/>
                <a:cs typeface="Arial"/>
              </a:rPr>
              <a:t>Algorithms</a:t>
            </a:r>
            <a:r>
              <a:rPr dirty="0" sz="1550" spc="-10">
                <a:latin typeface="Arial MT"/>
                <a:cs typeface="Arial MT"/>
              </a:rPr>
              <a:t>:</a:t>
            </a:r>
            <a:endParaRPr sz="1550">
              <a:latin typeface="Arial MT"/>
              <a:cs typeface="Arial MT"/>
            </a:endParaRPr>
          </a:p>
          <a:p>
            <a:pPr marL="81915" indent="-77470">
              <a:lnSpc>
                <a:spcPct val="100000"/>
              </a:lnSpc>
              <a:spcBef>
                <a:spcPts val="35"/>
              </a:spcBef>
              <a:buSzPct val="93548"/>
              <a:buChar char="•"/>
              <a:tabLst>
                <a:tab pos="81915" algn="l"/>
              </a:tabLst>
            </a:pPr>
            <a:r>
              <a:rPr dirty="0" sz="1550">
                <a:latin typeface="Arial MT"/>
                <a:cs typeface="Arial MT"/>
              </a:rPr>
              <a:t>Utilize</a:t>
            </a:r>
            <a:r>
              <a:rPr dirty="0" sz="1550" spc="5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machine</a:t>
            </a:r>
            <a:r>
              <a:rPr dirty="0" sz="1550" spc="7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learning</a:t>
            </a:r>
            <a:r>
              <a:rPr dirty="0" sz="1550" spc="7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and</a:t>
            </a:r>
            <a:r>
              <a:rPr dirty="0" sz="1550" spc="7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behavioral</a:t>
            </a:r>
            <a:r>
              <a:rPr dirty="0" sz="1550" spc="6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analysis</a:t>
            </a:r>
            <a:r>
              <a:rPr dirty="0" sz="1550" spc="5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to</a:t>
            </a:r>
            <a:r>
              <a:rPr dirty="0" sz="1550" spc="5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identify</a:t>
            </a:r>
            <a:r>
              <a:rPr dirty="0" sz="1550" spc="5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and</a:t>
            </a:r>
            <a:r>
              <a:rPr dirty="0" sz="1550" spc="6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block</a:t>
            </a:r>
            <a:r>
              <a:rPr dirty="0" sz="1550" spc="50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keyloggers.</a:t>
            </a:r>
            <a:endParaRPr sz="1550">
              <a:latin typeface="Arial MT"/>
              <a:cs typeface="Arial MT"/>
            </a:endParaRPr>
          </a:p>
          <a:p>
            <a:pPr marL="81915" indent="-77470">
              <a:lnSpc>
                <a:spcPct val="100000"/>
              </a:lnSpc>
              <a:spcBef>
                <a:spcPts val="40"/>
              </a:spcBef>
              <a:buSzPct val="93548"/>
              <a:buFont typeface="Arial MT"/>
              <a:buChar char="•"/>
              <a:tabLst>
                <a:tab pos="81915" algn="l"/>
              </a:tabLst>
            </a:pPr>
            <a:r>
              <a:rPr dirty="0" sz="1550" b="1">
                <a:latin typeface="Arial"/>
                <a:cs typeface="Arial"/>
              </a:rPr>
              <a:t>Real-Time</a:t>
            </a:r>
            <a:r>
              <a:rPr dirty="0" sz="1550" spc="70" b="1">
                <a:latin typeface="Arial"/>
                <a:cs typeface="Arial"/>
              </a:rPr>
              <a:t> </a:t>
            </a:r>
            <a:r>
              <a:rPr dirty="0" sz="1550" spc="-10" b="1">
                <a:latin typeface="Arial"/>
                <a:cs typeface="Arial"/>
              </a:rPr>
              <a:t>Monitoring</a:t>
            </a:r>
            <a:r>
              <a:rPr dirty="0" sz="1550" spc="-10">
                <a:latin typeface="Arial MT"/>
                <a:cs typeface="Arial MT"/>
              </a:rPr>
              <a:t>:</a:t>
            </a:r>
            <a:endParaRPr sz="1550">
              <a:latin typeface="Arial MT"/>
              <a:cs typeface="Arial MT"/>
            </a:endParaRPr>
          </a:p>
          <a:p>
            <a:pPr marL="81915" indent="-77470">
              <a:lnSpc>
                <a:spcPct val="100000"/>
              </a:lnSpc>
              <a:spcBef>
                <a:spcPts val="35"/>
              </a:spcBef>
              <a:buSzPct val="93548"/>
              <a:buChar char="•"/>
              <a:tabLst>
                <a:tab pos="81915" algn="l"/>
              </a:tabLst>
            </a:pPr>
            <a:r>
              <a:rPr dirty="0" sz="1550">
                <a:latin typeface="Arial MT"/>
                <a:cs typeface="Arial MT"/>
              </a:rPr>
              <a:t>Continuous</a:t>
            </a:r>
            <a:r>
              <a:rPr dirty="0" sz="1550" spc="6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surveillance</a:t>
            </a:r>
            <a:r>
              <a:rPr dirty="0" sz="1550" spc="9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of</a:t>
            </a:r>
            <a:r>
              <a:rPr dirty="0" sz="1550" spc="7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system</a:t>
            </a:r>
            <a:r>
              <a:rPr dirty="0" sz="1550" spc="7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activities</a:t>
            </a:r>
            <a:r>
              <a:rPr dirty="0" sz="1550" spc="7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to</a:t>
            </a:r>
            <a:r>
              <a:rPr dirty="0" sz="1550" spc="7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detect</a:t>
            </a:r>
            <a:r>
              <a:rPr dirty="0" sz="1550" spc="9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suspicious</a:t>
            </a:r>
            <a:r>
              <a:rPr dirty="0" sz="1550" spc="85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behaviors.</a:t>
            </a:r>
            <a:endParaRPr sz="1550">
              <a:latin typeface="Arial MT"/>
              <a:cs typeface="Arial MT"/>
            </a:endParaRPr>
          </a:p>
          <a:p>
            <a:pPr marL="81915" indent="-77470">
              <a:lnSpc>
                <a:spcPct val="100000"/>
              </a:lnSpc>
              <a:spcBef>
                <a:spcPts val="35"/>
              </a:spcBef>
              <a:buSzPct val="93548"/>
              <a:buFont typeface="Arial MT"/>
              <a:buChar char="•"/>
              <a:tabLst>
                <a:tab pos="81915" algn="l"/>
              </a:tabLst>
            </a:pPr>
            <a:r>
              <a:rPr dirty="0" sz="1550" b="1">
                <a:latin typeface="Arial"/>
                <a:cs typeface="Arial"/>
              </a:rPr>
              <a:t>Comprehensive</a:t>
            </a:r>
            <a:r>
              <a:rPr dirty="0" sz="1550" spc="114" b="1">
                <a:latin typeface="Arial"/>
                <a:cs typeface="Arial"/>
              </a:rPr>
              <a:t> </a:t>
            </a:r>
            <a:r>
              <a:rPr dirty="0" sz="1550" b="1">
                <a:latin typeface="Arial"/>
                <a:cs typeface="Arial"/>
              </a:rPr>
              <a:t>Protection</a:t>
            </a:r>
            <a:r>
              <a:rPr dirty="0" sz="1550" spc="110" b="1">
                <a:latin typeface="Arial"/>
                <a:cs typeface="Arial"/>
              </a:rPr>
              <a:t> </a:t>
            </a:r>
            <a:r>
              <a:rPr dirty="0" sz="1550" spc="-10" b="1">
                <a:latin typeface="Arial"/>
                <a:cs typeface="Arial"/>
              </a:rPr>
              <a:t>Suite</a:t>
            </a:r>
            <a:r>
              <a:rPr dirty="0" sz="1550" spc="-10">
                <a:latin typeface="Arial MT"/>
                <a:cs typeface="Arial MT"/>
              </a:rPr>
              <a:t>:</a:t>
            </a:r>
            <a:endParaRPr sz="1550">
              <a:latin typeface="Arial MT"/>
              <a:cs typeface="Arial MT"/>
            </a:endParaRPr>
          </a:p>
          <a:p>
            <a:pPr marL="81915" indent="-77470">
              <a:lnSpc>
                <a:spcPct val="100000"/>
              </a:lnSpc>
              <a:spcBef>
                <a:spcPts val="25"/>
              </a:spcBef>
              <a:buSzPct val="93548"/>
              <a:buChar char="•"/>
              <a:tabLst>
                <a:tab pos="81915" algn="l"/>
              </a:tabLst>
            </a:pPr>
            <a:r>
              <a:rPr dirty="0" sz="1550">
                <a:latin typeface="Arial MT"/>
                <a:cs typeface="Arial MT"/>
              </a:rPr>
              <a:t>Integrate</a:t>
            </a:r>
            <a:r>
              <a:rPr dirty="0" sz="1550" spc="9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antivirus,</a:t>
            </a:r>
            <a:r>
              <a:rPr dirty="0" sz="1550" spc="114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anti-malware,</a:t>
            </a:r>
            <a:r>
              <a:rPr dirty="0" sz="1550" spc="9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firewall,</a:t>
            </a:r>
            <a:r>
              <a:rPr dirty="0" sz="1550" spc="9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and</a:t>
            </a:r>
            <a:r>
              <a:rPr dirty="0" sz="1550" spc="9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anti-keylogging</a:t>
            </a:r>
            <a:r>
              <a:rPr dirty="0" sz="1550" spc="95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software.</a:t>
            </a:r>
            <a:endParaRPr sz="1550">
              <a:latin typeface="Arial MT"/>
              <a:cs typeface="Arial MT"/>
            </a:endParaRPr>
          </a:p>
          <a:p>
            <a:pPr marL="81915" indent="-77470">
              <a:lnSpc>
                <a:spcPct val="100000"/>
              </a:lnSpc>
              <a:spcBef>
                <a:spcPts val="35"/>
              </a:spcBef>
              <a:buSzPct val="93548"/>
              <a:buFont typeface="Arial MT"/>
              <a:buChar char="•"/>
              <a:tabLst>
                <a:tab pos="81915" algn="l"/>
              </a:tabLst>
            </a:pPr>
            <a:r>
              <a:rPr dirty="0" sz="1550" b="1">
                <a:latin typeface="Arial"/>
                <a:cs typeface="Arial"/>
              </a:rPr>
              <a:t>User-Friendly</a:t>
            </a:r>
            <a:r>
              <a:rPr dirty="0" sz="1550" spc="110" b="1">
                <a:latin typeface="Arial"/>
                <a:cs typeface="Arial"/>
              </a:rPr>
              <a:t> </a:t>
            </a:r>
            <a:r>
              <a:rPr dirty="0" sz="1550" spc="-10" b="1">
                <a:latin typeface="Arial"/>
                <a:cs typeface="Arial"/>
              </a:rPr>
              <a:t>Dashboard</a:t>
            </a:r>
            <a:r>
              <a:rPr dirty="0" sz="1550" spc="-10">
                <a:latin typeface="Arial MT"/>
                <a:cs typeface="Arial MT"/>
              </a:rPr>
              <a:t>:</a:t>
            </a:r>
            <a:endParaRPr sz="1550">
              <a:latin typeface="Arial MT"/>
              <a:cs typeface="Arial MT"/>
            </a:endParaRPr>
          </a:p>
          <a:p>
            <a:pPr marL="81915" indent="-77470">
              <a:lnSpc>
                <a:spcPct val="100000"/>
              </a:lnSpc>
              <a:spcBef>
                <a:spcPts val="35"/>
              </a:spcBef>
              <a:buSzPct val="93548"/>
              <a:buChar char="•"/>
              <a:tabLst>
                <a:tab pos="81915" algn="l"/>
              </a:tabLst>
            </a:pPr>
            <a:r>
              <a:rPr dirty="0" sz="1550">
                <a:latin typeface="Arial MT"/>
                <a:cs typeface="Arial MT"/>
              </a:rPr>
              <a:t>Centralized</a:t>
            </a:r>
            <a:r>
              <a:rPr dirty="0" sz="1550" spc="6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interface</a:t>
            </a:r>
            <a:r>
              <a:rPr dirty="0" sz="1550" spc="8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for</a:t>
            </a:r>
            <a:r>
              <a:rPr dirty="0" sz="1550" spc="9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monitoring</a:t>
            </a:r>
            <a:r>
              <a:rPr dirty="0" sz="1550" spc="8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and</a:t>
            </a:r>
            <a:r>
              <a:rPr dirty="0" sz="1550" spc="10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managing</a:t>
            </a:r>
            <a:r>
              <a:rPr dirty="0" sz="1550" spc="8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security</a:t>
            </a:r>
            <a:r>
              <a:rPr dirty="0" sz="1550" spc="75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status.</a:t>
            </a:r>
            <a:endParaRPr sz="1550">
              <a:latin typeface="Arial MT"/>
              <a:cs typeface="Arial MT"/>
            </a:endParaRPr>
          </a:p>
          <a:p>
            <a:pPr marL="81915" indent="-77470">
              <a:lnSpc>
                <a:spcPct val="100000"/>
              </a:lnSpc>
              <a:spcBef>
                <a:spcPts val="35"/>
              </a:spcBef>
              <a:buSzPct val="93548"/>
              <a:buFont typeface="Arial MT"/>
              <a:buChar char="•"/>
              <a:tabLst>
                <a:tab pos="81915" algn="l"/>
              </a:tabLst>
            </a:pPr>
            <a:r>
              <a:rPr dirty="0" sz="1550" b="1">
                <a:latin typeface="Arial"/>
                <a:cs typeface="Arial"/>
              </a:rPr>
              <a:t>Regular</a:t>
            </a:r>
            <a:r>
              <a:rPr dirty="0" sz="1550" spc="55" b="1">
                <a:latin typeface="Arial"/>
                <a:cs typeface="Arial"/>
              </a:rPr>
              <a:t> </a:t>
            </a:r>
            <a:r>
              <a:rPr dirty="0" sz="1550" b="1">
                <a:latin typeface="Arial"/>
                <a:cs typeface="Arial"/>
              </a:rPr>
              <a:t>Updates</a:t>
            </a:r>
            <a:r>
              <a:rPr dirty="0" sz="1550" spc="50" b="1">
                <a:latin typeface="Arial"/>
                <a:cs typeface="Arial"/>
              </a:rPr>
              <a:t> </a:t>
            </a:r>
            <a:r>
              <a:rPr dirty="0" sz="1550" b="1">
                <a:latin typeface="Arial"/>
                <a:cs typeface="Arial"/>
              </a:rPr>
              <a:t>and</a:t>
            </a:r>
            <a:r>
              <a:rPr dirty="0" sz="1550" spc="55" b="1">
                <a:latin typeface="Arial"/>
                <a:cs typeface="Arial"/>
              </a:rPr>
              <a:t> </a:t>
            </a:r>
            <a:r>
              <a:rPr dirty="0" sz="1550" spc="-10" b="1">
                <a:latin typeface="Arial"/>
                <a:cs typeface="Arial"/>
              </a:rPr>
              <a:t>Patches</a:t>
            </a:r>
            <a:r>
              <a:rPr dirty="0" sz="1550" spc="-10">
                <a:latin typeface="Arial MT"/>
                <a:cs typeface="Arial MT"/>
              </a:rPr>
              <a:t>:</a:t>
            </a:r>
            <a:endParaRPr sz="1550">
              <a:latin typeface="Arial MT"/>
              <a:cs typeface="Arial MT"/>
            </a:endParaRPr>
          </a:p>
          <a:p>
            <a:pPr marL="81915" indent="-77470">
              <a:lnSpc>
                <a:spcPct val="100000"/>
              </a:lnSpc>
              <a:spcBef>
                <a:spcPts val="40"/>
              </a:spcBef>
              <a:buSzPct val="93548"/>
              <a:buChar char="•"/>
              <a:tabLst>
                <a:tab pos="81915" algn="l"/>
              </a:tabLst>
            </a:pPr>
            <a:r>
              <a:rPr dirty="0" sz="1550">
                <a:latin typeface="Arial MT"/>
                <a:cs typeface="Arial MT"/>
              </a:rPr>
              <a:t>Ensure</a:t>
            </a:r>
            <a:r>
              <a:rPr dirty="0" sz="1550" spc="6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the</a:t>
            </a:r>
            <a:r>
              <a:rPr dirty="0" sz="1550" spc="5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latest</a:t>
            </a:r>
            <a:r>
              <a:rPr dirty="0" sz="1550" spc="8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protection</a:t>
            </a:r>
            <a:r>
              <a:rPr dirty="0" sz="1550" spc="7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against</a:t>
            </a:r>
            <a:r>
              <a:rPr dirty="0" sz="1550" spc="6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new</a:t>
            </a:r>
            <a:r>
              <a:rPr dirty="0" sz="1550" spc="7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threats</a:t>
            </a:r>
            <a:r>
              <a:rPr dirty="0" sz="1550" spc="6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with</a:t>
            </a:r>
            <a:r>
              <a:rPr dirty="0" sz="1550" spc="7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automatic</a:t>
            </a:r>
            <a:r>
              <a:rPr dirty="0" sz="1550" spc="80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updates.</a:t>
            </a:r>
            <a:endParaRPr sz="1550">
              <a:latin typeface="Arial MT"/>
              <a:cs typeface="Arial MT"/>
            </a:endParaRPr>
          </a:p>
          <a:p>
            <a:pPr marL="81915" indent="-77470">
              <a:lnSpc>
                <a:spcPct val="100000"/>
              </a:lnSpc>
              <a:spcBef>
                <a:spcPts val="20"/>
              </a:spcBef>
              <a:buSzPct val="93548"/>
              <a:buFont typeface="Arial MT"/>
              <a:buChar char="•"/>
              <a:tabLst>
                <a:tab pos="81915" algn="l"/>
              </a:tabLst>
            </a:pPr>
            <a:r>
              <a:rPr dirty="0" sz="1550" b="1">
                <a:latin typeface="Arial"/>
                <a:cs typeface="Arial"/>
              </a:rPr>
              <a:t>User</a:t>
            </a:r>
            <a:r>
              <a:rPr dirty="0" sz="1550" spc="35" b="1">
                <a:latin typeface="Arial"/>
                <a:cs typeface="Arial"/>
              </a:rPr>
              <a:t> </a:t>
            </a:r>
            <a:r>
              <a:rPr dirty="0" sz="1550" b="1">
                <a:latin typeface="Arial"/>
                <a:cs typeface="Arial"/>
              </a:rPr>
              <a:t>Education</a:t>
            </a:r>
            <a:r>
              <a:rPr dirty="0" sz="1550" spc="55" b="1">
                <a:latin typeface="Arial"/>
                <a:cs typeface="Arial"/>
              </a:rPr>
              <a:t> </a:t>
            </a:r>
            <a:r>
              <a:rPr dirty="0" sz="1550" b="1">
                <a:latin typeface="Arial"/>
                <a:cs typeface="Arial"/>
              </a:rPr>
              <a:t>and</a:t>
            </a:r>
            <a:r>
              <a:rPr dirty="0" sz="1550" spc="55" b="1">
                <a:latin typeface="Arial"/>
                <a:cs typeface="Arial"/>
              </a:rPr>
              <a:t> </a:t>
            </a:r>
            <a:r>
              <a:rPr dirty="0" sz="1550" spc="-10" b="1">
                <a:latin typeface="Arial"/>
                <a:cs typeface="Arial"/>
              </a:rPr>
              <a:t>Training</a:t>
            </a:r>
            <a:r>
              <a:rPr dirty="0" sz="1550" spc="-10">
                <a:latin typeface="Arial MT"/>
                <a:cs typeface="Arial MT"/>
              </a:rPr>
              <a:t>:</a:t>
            </a:r>
            <a:endParaRPr sz="1550">
              <a:latin typeface="Arial MT"/>
              <a:cs typeface="Arial MT"/>
            </a:endParaRPr>
          </a:p>
          <a:p>
            <a:pPr marL="81915" indent="-77470">
              <a:lnSpc>
                <a:spcPct val="100000"/>
              </a:lnSpc>
              <a:spcBef>
                <a:spcPts val="40"/>
              </a:spcBef>
              <a:buSzPct val="93548"/>
              <a:buChar char="•"/>
              <a:tabLst>
                <a:tab pos="81915" algn="l"/>
              </a:tabLst>
            </a:pPr>
            <a:r>
              <a:rPr dirty="0" sz="1550">
                <a:latin typeface="Arial MT"/>
                <a:cs typeface="Arial MT"/>
              </a:rPr>
              <a:t>Provide</a:t>
            </a:r>
            <a:r>
              <a:rPr dirty="0" sz="1550" spc="5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resources</a:t>
            </a:r>
            <a:r>
              <a:rPr dirty="0" sz="1550" spc="6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to</a:t>
            </a:r>
            <a:r>
              <a:rPr dirty="0" sz="1550" spc="7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help</a:t>
            </a:r>
            <a:r>
              <a:rPr dirty="0" sz="1550" spc="9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users</a:t>
            </a:r>
            <a:r>
              <a:rPr dirty="0" sz="1550" spc="6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recognize</a:t>
            </a:r>
            <a:r>
              <a:rPr dirty="0" sz="1550" spc="7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and</a:t>
            </a:r>
            <a:r>
              <a:rPr dirty="0" sz="1550" spc="7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avoid</a:t>
            </a:r>
            <a:r>
              <a:rPr dirty="0" sz="1550" spc="7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keylogging</a:t>
            </a:r>
            <a:r>
              <a:rPr dirty="0" sz="1550" spc="70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threats.</a:t>
            </a:r>
            <a:endParaRPr sz="1550">
              <a:latin typeface="Arial MT"/>
              <a:cs typeface="Arial MT"/>
            </a:endParaRPr>
          </a:p>
          <a:p>
            <a:pPr marL="81915" indent="-77470">
              <a:lnSpc>
                <a:spcPct val="100000"/>
              </a:lnSpc>
              <a:spcBef>
                <a:spcPts val="35"/>
              </a:spcBef>
              <a:buSzPct val="93548"/>
              <a:buFont typeface="Arial MT"/>
              <a:buChar char="•"/>
              <a:tabLst>
                <a:tab pos="81915" algn="l"/>
              </a:tabLst>
            </a:pPr>
            <a:r>
              <a:rPr dirty="0" sz="1550" b="1">
                <a:latin typeface="Arial"/>
                <a:cs typeface="Arial"/>
              </a:rPr>
              <a:t>Cloud</a:t>
            </a:r>
            <a:r>
              <a:rPr dirty="0" sz="1550" spc="30" b="1">
                <a:latin typeface="Arial"/>
                <a:cs typeface="Arial"/>
              </a:rPr>
              <a:t> </a:t>
            </a:r>
            <a:r>
              <a:rPr dirty="0" sz="1550" spc="-10" b="1">
                <a:latin typeface="Arial"/>
                <a:cs typeface="Arial"/>
              </a:rPr>
              <a:t>Integration</a:t>
            </a:r>
            <a:r>
              <a:rPr dirty="0" sz="1550" spc="-10">
                <a:latin typeface="Arial MT"/>
                <a:cs typeface="Arial MT"/>
              </a:rPr>
              <a:t>:</a:t>
            </a:r>
            <a:endParaRPr sz="1550">
              <a:latin typeface="Arial MT"/>
              <a:cs typeface="Arial MT"/>
            </a:endParaRPr>
          </a:p>
          <a:p>
            <a:pPr marL="81915" indent="-77470">
              <a:lnSpc>
                <a:spcPct val="100000"/>
              </a:lnSpc>
              <a:spcBef>
                <a:spcPts val="35"/>
              </a:spcBef>
              <a:buSzPct val="93548"/>
              <a:buChar char="•"/>
              <a:tabLst>
                <a:tab pos="81915" algn="l"/>
              </a:tabLst>
            </a:pPr>
            <a:r>
              <a:rPr dirty="0" sz="1550">
                <a:latin typeface="Arial MT"/>
                <a:cs typeface="Arial MT"/>
              </a:rPr>
              <a:t>Offer</a:t>
            </a:r>
            <a:r>
              <a:rPr dirty="0" sz="1550" spc="7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cloud-based</a:t>
            </a:r>
            <a:r>
              <a:rPr dirty="0" sz="1550" spc="7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threat</a:t>
            </a:r>
            <a:r>
              <a:rPr dirty="0" sz="1550" spc="7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intelligence</a:t>
            </a:r>
            <a:r>
              <a:rPr dirty="0" sz="1550" spc="7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and</a:t>
            </a:r>
            <a:r>
              <a:rPr dirty="0" sz="1550" spc="80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monitoring.</a:t>
            </a:r>
            <a:endParaRPr sz="15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Apssdc.pptx</dc:title>
  <dcterms:created xsi:type="dcterms:W3CDTF">2024-06-20T07:13:42Z</dcterms:created>
  <dcterms:modified xsi:type="dcterms:W3CDTF">2024-06-20T07:13:42Z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2024-06-20T00:00:00Z</vt:filetime>
  </property>
  <property fmtid="{D5CDD505-2E9C-101B-9397-08002B2CF9AE}" pid="3" name="LastSaved">
    <vt:filetime>2024-06-20T00:00:00Z</vt:filetime>
  </property>
  <property fmtid="{D5CDD505-2E9C-101B-9397-08002B2CF9AE}" pid="4" name="Producer">
    <vt:lpwstr>Microsoft: Print To PDF</vt:lpwstr>
  </property>
</Properties>
</file>