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jpg" ContentType="image/jpg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17407" y="775716"/>
            <a:ext cx="1068705" cy="6012180"/>
          </a:xfrm>
          <a:custGeom>
            <a:avLst/>
            <a:gdLst/>
            <a:ahLst/>
            <a:cxnLst/>
            <a:rect l="l" t="t" r="r" b="b"/>
            <a:pathLst>
              <a:path w="1068704" h="6012180">
                <a:moveTo>
                  <a:pt x="0" y="0"/>
                </a:moveTo>
                <a:lnTo>
                  <a:pt x="1068324" y="6012180"/>
                </a:lnTo>
              </a:path>
            </a:pathLst>
          </a:custGeom>
          <a:ln w="762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510528" y="4003548"/>
            <a:ext cx="4177665" cy="2784475"/>
          </a:xfrm>
          <a:custGeom>
            <a:avLst/>
            <a:gdLst/>
            <a:ahLst/>
            <a:cxnLst/>
            <a:rect l="l" t="t" r="r" b="b"/>
            <a:pathLst>
              <a:path w="4177665" h="2784475">
                <a:moveTo>
                  <a:pt x="4177283" y="0"/>
                </a:moveTo>
                <a:lnTo>
                  <a:pt x="0" y="2784348"/>
                </a:lnTo>
              </a:path>
            </a:pathLst>
          </a:custGeom>
          <a:ln w="7620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051746" y="774191"/>
            <a:ext cx="2636520" cy="6012180"/>
          </a:xfrm>
          <a:custGeom>
            <a:avLst/>
            <a:gdLst/>
            <a:ahLst/>
            <a:cxnLst/>
            <a:rect l="l" t="t" r="r" b="b"/>
            <a:pathLst>
              <a:path w="2636520" h="6012180">
                <a:moveTo>
                  <a:pt x="2636065" y="6012180"/>
                </a:moveTo>
                <a:lnTo>
                  <a:pt x="0" y="6012180"/>
                </a:lnTo>
                <a:lnTo>
                  <a:pt x="1789954" y="0"/>
                </a:lnTo>
                <a:lnTo>
                  <a:pt x="2636065" y="0"/>
                </a:lnTo>
                <a:lnTo>
                  <a:pt x="2636065" y="6012180"/>
                </a:lnTo>
                <a:close/>
              </a:path>
            </a:pathLst>
          </a:custGeom>
          <a:solidFill>
            <a:srgbClr val="90C126">
              <a:alpha val="3007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421174" y="774191"/>
            <a:ext cx="2268220" cy="6012180"/>
          </a:xfrm>
          <a:custGeom>
            <a:avLst/>
            <a:gdLst/>
            <a:ahLst/>
            <a:cxnLst/>
            <a:rect l="l" t="t" r="r" b="b"/>
            <a:pathLst>
              <a:path w="2268220" h="6012180">
                <a:moveTo>
                  <a:pt x="2268161" y="6012180"/>
                </a:moveTo>
                <a:lnTo>
                  <a:pt x="1059361" y="6012180"/>
                </a:lnTo>
                <a:lnTo>
                  <a:pt x="0" y="0"/>
                </a:lnTo>
                <a:lnTo>
                  <a:pt x="2268161" y="0"/>
                </a:lnTo>
                <a:lnTo>
                  <a:pt x="2268161" y="6012180"/>
                </a:lnTo>
                <a:close/>
              </a:path>
            </a:pathLst>
          </a:custGeom>
          <a:solidFill>
            <a:srgbClr val="90C126">
              <a:alpha val="1992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831836" y="3447288"/>
            <a:ext cx="2857500" cy="3340735"/>
          </a:xfrm>
          <a:custGeom>
            <a:avLst/>
            <a:gdLst/>
            <a:ahLst/>
            <a:cxnLst/>
            <a:rect l="l" t="t" r="r" b="b"/>
            <a:pathLst>
              <a:path w="2857500" h="3340734">
                <a:moveTo>
                  <a:pt x="2857500" y="3340608"/>
                </a:moveTo>
                <a:lnTo>
                  <a:pt x="0" y="3340608"/>
                </a:lnTo>
                <a:lnTo>
                  <a:pt x="2857500" y="0"/>
                </a:lnTo>
                <a:lnTo>
                  <a:pt x="2857500" y="3340608"/>
                </a:lnTo>
                <a:close/>
              </a:path>
            </a:pathLst>
          </a:custGeom>
          <a:solidFill>
            <a:srgbClr val="54A021">
              <a:alpha val="7187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8187597" y="774191"/>
            <a:ext cx="2500630" cy="6012180"/>
          </a:xfrm>
          <a:custGeom>
            <a:avLst/>
            <a:gdLst/>
            <a:ahLst/>
            <a:cxnLst/>
            <a:rect l="l" t="t" r="r" b="b"/>
            <a:pathLst>
              <a:path w="2500629" h="6012180">
                <a:moveTo>
                  <a:pt x="2500214" y="6012180"/>
                </a:moveTo>
                <a:lnTo>
                  <a:pt x="2162862" y="6012180"/>
                </a:lnTo>
                <a:lnTo>
                  <a:pt x="0" y="0"/>
                </a:lnTo>
                <a:lnTo>
                  <a:pt x="2500214" y="0"/>
                </a:lnTo>
                <a:lnTo>
                  <a:pt x="2500214" y="6012180"/>
                </a:lnTo>
                <a:close/>
              </a:path>
            </a:pathLst>
          </a:custGeom>
          <a:solidFill>
            <a:srgbClr val="3F7718">
              <a:alpha val="6992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9555707" y="774191"/>
            <a:ext cx="1132205" cy="6012180"/>
          </a:xfrm>
          <a:custGeom>
            <a:avLst/>
            <a:gdLst/>
            <a:ahLst/>
            <a:cxnLst/>
            <a:rect l="l" t="t" r="r" b="b"/>
            <a:pathLst>
              <a:path w="1132204" h="6012180">
                <a:moveTo>
                  <a:pt x="1132104" y="6012180"/>
                </a:moveTo>
                <a:lnTo>
                  <a:pt x="0" y="6012180"/>
                </a:lnTo>
                <a:lnTo>
                  <a:pt x="893455" y="0"/>
                </a:lnTo>
                <a:lnTo>
                  <a:pt x="1132104" y="0"/>
                </a:lnTo>
                <a:lnTo>
                  <a:pt x="1132104" y="6012180"/>
                </a:lnTo>
                <a:close/>
              </a:path>
            </a:pathLst>
          </a:custGeom>
          <a:solidFill>
            <a:srgbClr val="BFE474">
              <a:alpha val="6992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9593040" y="774191"/>
            <a:ext cx="1095375" cy="6012180"/>
          </a:xfrm>
          <a:custGeom>
            <a:avLst/>
            <a:gdLst/>
            <a:ahLst/>
            <a:cxnLst/>
            <a:rect l="l" t="t" r="r" b="b"/>
            <a:pathLst>
              <a:path w="1095375" h="6012180">
                <a:moveTo>
                  <a:pt x="1094771" y="6012180"/>
                </a:moveTo>
                <a:lnTo>
                  <a:pt x="971081" y="6012180"/>
                </a:lnTo>
                <a:lnTo>
                  <a:pt x="0" y="0"/>
                </a:lnTo>
                <a:lnTo>
                  <a:pt x="1094771" y="0"/>
                </a:lnTo>
                <a:lnTo>
                  <a:pt x="1094771" y="6012180"/>
                </a:lnTo>
                <a:close/>
              </a:path>
            </a:pathLst>
          </a:custGeom>
          <a:solidFill>
            <a:srgbClr val="90C126">
              <a:alpha val="6484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9093707" y="3922775"/>
            <a:ext cx="1592580" cy="2865120"/>
          </a:xfrm>
          <a:custGeom>
            <a:avLst/>
            <a:gdLst/>
            <a:ahLst/>
            <a:cxnLst/>
            <a:rect l="l" t="t" r="r" b="b"/>
            <a:pathLst>
              <a:path w="1592579" h="2865120">
                <a:moveTo>
                  <a:pt x="1592580" y="2865120"/>
                </a:moveTo>
                <a:lnTo>
                  <a:pt x="0" y="2865120"/>
                </a:lnTo>
                <a:lnTo>
                  <a:pt x="1592580" y="0"/>
                </a:lnTo>
                <a:lnTo>
                  <a:pt x="1592580" y="2865120"/>
                </a:lnTo>
                <a:close/>
              </a:path>
            </a:pathLst>
          </a:custGeom>
          <a:solidFill>
            <a:srgbClr val="90C126">
              <a:alpha val="7968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774191"/>
            <a:ext cx="739140" cy="4968240"/>
          </a:xfrm>
          <a:custGeom>
            <a:avLst/>
            <a:gdLst/>
            <a:ahLst/>
            <a:cxnLst/>
            <a:rect l="l" t="t" r="r" b="b"/>
            <a:pathLst>
              <a:path w="739140" h="4968240">
                <a:moveTo>
                  <a:pt x="0" y="4968240"/>
                </a:moveTo>
                <a:lnTo>
                  <a:pt x="0" y="0"/>
                </a:lnTo>
                <a:lnTo>
                  <a:pt x="739139" y="0"/>
                </a:lnTo>
                <a:lnTo>
                  <a:pt x="0" y="4968240"/>
                </a:lnTo>
                <a:close/>
              </a:path>
            </a:pathLst>
          </a:custGeom>
          <a:solidFill>
            <a:srgbClr val="90C126">
              <a:alpha val="8476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41268" y="1394025"/>
            <a:ext cx="5010863" cy="1470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17407" y="775716"/>
            <a:ext cx="1068705" cy="6012180"/>
          </a:xfrm>
          <a:custGeom>
            <a:avLst/>
            <a:gdLst/>
            <a:ahLst/>
            <a:cxnLst/>
            <a:rect l="l" t="t" r="r" b="b"/>
            <a:pathLst>
              <a:path w="1068704" h="6012180">
                <a:moveTo>
                  <a:pt x="0" y="0"/>
                </a:moveTo>
                <a:lnTo>
                  <a:pt x="1068324" y="6012180"/>
                </a:lnTo>
              </a:path>
            </a:pathLst>
          </a:custGeom>
          <a:ln w="762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510528" y="4003548"/>
            <a:ext cx="4177665" cy="2784475"/>
          </a:xfrm>
          <a:custGeom>
            <a:avLst/>
            <a:gdLst/>
            <a:ahLst/>
            <a:cxnLst/>
            <a:rect l="l" t="t" r="r" b="b"/>
            <a:pathLst>
              <a:path w="4177665" h="2784475">
                <a:moveTo>
                  <a:pt x="4177283" y="0"/>
                </a:moveTo>
                <a:lnTo>
                  <a:pt x="0" y="2784348"/>
                </a:lnTo>
              </a:path>
            </a:pathLst>
          </a:custGeom>
          <a:ln w="7620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051746" y="774191"/>
            <a:ext cx="2636520" cy="6012180"/>
          </a:xfrm>
          <a:custGeom>
            <a:avLst/>
            <a:gdLst/>
            <a:ahLst/>
            <a:cxnLst/>
            <a:rect l="l" t="t" r="r" b="b"/>
            <a:pathLst>
              <a:path w="2636520" h="6012180">
                <a:moveTo>
                  <a:pt x="2636065" y="6012180"/>
                </a:moveTo>
                <a:lnTo>
                  <a:pt x="0" y="6012180"/>
                </a:lnTo>
                <a:lnTo>
                  <a:pt x="1789954" y="0"/>
                </a:lnTo>
                <a:lnTo>
                  <a:pt x="2636065" y="0"/>
                </a:lnTo>
                <a:lnTo>
                  <a:pt x="2636065" y="6012180"/>
                </a:lnTo>
                <a:close/>
              </a:path>
            </a:pathLst>
          </a:custGeom>
          <a:solidFill>
            <a:srgbClr val="90C126">
              <a:alpha val="3007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421174" y="774191"/>
            <a:ext cx="2268220" cy="6012180"/>
          </a:xfrm>
          <a:custGeom>
            <a:avLst/>
            <a:gdLst/>
            <a:ahLst/>
            <a:cxnLst/>
            <a:rect l="l" t="t" r="r" b="b"/>
            <a:pathLst>
              <a:path w="2268220" h="6012180">
                <a:moveTo>
                  <a:pt x="2268161" y="6012180"/>
                </a:moveTo>
                <a:lnTo>
                  <a:pt x="1059361" y="6012180"/>
                </a:lnTo>
                <a:lnTo>
                  <a:pt x="0" y="0"/>
                </a:lnTo>
                <a:lnTo>
                  <a:pt x="2268161" y="0"/>
                </a:lnTo>
                <a:lnTo>
                  <a:pt x="2268161" y="6012180"/>
                </a:lnTo>
                <a:close/>
              </a:path>
            </a:pathLst>
          </a:custGeom>
          <a:solidFill>
            <a:srgbClr val="90C126">
              <a:alpha val="1992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831836" y="3447288"/>
            <a:ext cx="2857500" cy="3340735"/>
          </a:xfrm>
          <a:custGeom>
            <a:avLst/>
            <a:gdLst/>
            <a:ahLst/>
            <a:cxnLst/>
            <a:rect l="l" t="t" r="r" b="b"/>
            <a:pathLst>
              <a:path w="2857500" h="3340734">
                <a:moveTo>
                  <a:pt x="2857500" y="3340608"/>
                </a:moveTo>
                <a:lnTo>
                  <a:pt x="0" y="3340608"/>
                </a:lnTo>
                <a:lnTo>
                  <a:pt x="2857500" y="0"/>
                </a:lnTo>
                <a:lnTo>
                  <a:pt x="2857500" y="3340608"/>
                </a:lnTo>
                <a:close/>
              </a:path>
            </a:pathLst>
          </a:custGeom>
          <a:solidFill>
            <a:srgbClr val="54A021">
              <a:alpha val="7187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8187597" y="774191"/>
            <a:ext cx="2500630" cy="6012180"/>
          </a:xfrm>
          <a:custGeom>
            <a:avLst/>
            <a:gdLst/>
            <a:ahLst/>
            <a:cxnLst/>
            <a:rect l="l" t="t" r="r" b="b"/>
            <a:pathLst>
              <a:path w="2500629" h="6012180">
                <a:moveTo>
                  <a:pt x="2500214" y="6012180"/>
                </a:moveTo>
                <a:lnTo>
                  <a:pt x="2162862" y="6012180"/>
                </a:lnTo>
                <a:lnTo>
                  <a:pt x="0" y="0"/>
                </a:lnTo>
                <a:lnTo>
                  <a:pt x="2500214" y="0"/>
                </a:lnTo>
                <a:lnTo>
                  <a:pt x="2500214" y="6012180"/>
                </a:lnTo>
                <a:close/>
              </a:path>
            </a:pathLst>
          </a:custGeom>
          <a:solidFill>
            <a:srgbClr val="3F7718">
              <a:alpha val="6992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9555707" y="774191"/>
            <a:ext cx="1132205" cy="6012180"/>
          </a:xfrm>
          <a:custGeom>
            <a:avLst/>
            <a:gdLst/>
            <a:ahLst/>
            <a:cxnLst/>
            <a:rect l="l" t="t" r="r" b="b"/>
            <a:pathLst>
              <a:path w="1132204" h="6012180">
                <a:moveTo>
                  <a:pt x="1132104" y="6012180"/>
                </a:moveTo>
                <a:lnTo>
                  <a:pt x="0" y="6012180"/>
                </a:lnTo>
                <a:lnTo>
                  <a:pt x="893455" y="0"/>
                </a:lnTo>
                <a:lnTo>
                  <a:pt x="1132104" y="0"/>
                </a:lnTo>
                <a:lnTo>
                  <a:pt x="1132104" y="6012180"/>
                </a:lnTo>
                <a:close/>
              </a:path>
            </a:pathLst>
          </a:custGeom>
          <a:solidFill>
            <a:srgbClr val="BFE474">
              <a:alpha val="6992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9593040" y="774191"/>
            <a:ext cx="1095375" cy="6012180"/>
          </a:xfrm>
          <a:custGeom>
            <a:avLst/>
            <a:gdLst/>
            <a:ahLst/>
            <a:cxnLst/>
            <a:rect l="l" t="t" r="r" b="b"/>
            <a:pathLst>
              <a:path w="1095375" h="6012180">
                <a:moveTo>
                  <a:pt x="1094771" y="6012180"/>
                </a:moveTo>
                <a:lnTo>
                  <a:pt x="971081" y="6012180"/>
                </a:lnTo>
                <a:lnTo>
                  <a:pt x="0" y="0"/>
                </a:lnTo>
                <a:lnTo>
                  <a:pt x="1094771" y="0"/>
                </a:lnTo>
                <a:lnTo>
                  <a:pt x="1094771" y="6012180"/>
                </a:lnTo>
                <a:close/>
              </a:path>
            </a:pathLst>
          </a:custGeom>
          <a:solidFill>
            <a:srgbClr val="90C126">
              <a:alpha val="6484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9093707" y="3922775"/>
            <a:ext cx="1592580" cy="2865120"/>
          </a:xfrm>
          <a:custGeom>
            <a:avLst/>
            <a:gdLst/>
            <a:ahLst/>
            <a:cxnLst/>
            <a:rect l="l" t="t" r="r" b="b"/>
            <a:pathLst>
              <a:path w="1592579" h="2865120">
                <a:moveTo>
                  <a:pt x="1592580" y="2865120"/>
                </a:moveTo>
                <a:lnTo>
                  <a:pt x="0" y="2865120"/>
                </a:lnTo>
                <a:lnTo>
                  <a:pt x="1592580" y="0"/>
                </a:lnTo>
                <a:lnTo>
                  <a:pt x="1592580" y="2865120"/>
                </a:lnTo>
                <a:close/>
              </a:path>
            </a:pathLst>
          </a:custGeom>
          <a:solidFill>
            <a:srgbClr val="90C126">
              <a:alpha val="7968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293108"/>
            <a:ext cx="393700" cy="2494915"/>
          </a:xfrm>
          <a:custGeom>
            <a:avLst/>
            <a:gdLst/>
            <a:ahLst/>
            <a:cxnLst/>
            <a:rect l="l" t="t" r="r" b="b"/>
            <a:pathLst>
              <a:path w="393700" h="2494915">
                <a:moveTo>
                  <a:pt x="393191" y="2494788"/>
                </a:moveTo>
                <a:lnTo>
                  <a:pt x="0" y="2494788"/>
                </a:lnTo>
                <a:lnTo>
                  <a:pt x="0" y="0"/>
                </a:lnTo>
                <a:lnTo>
                  <a:pt x="393191" y="2494788"/>
                </a:lnTo>
                <a:close/>
              </a:path>
            </a:pathLst>
          </a:custGeom>
          <a:solidFill>
            <a:srgbClr val="90C126">
              <a:alpha val="8476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17407" y="775716"/>
            <a:ext cx="1068705" cy="6012180"/>
          </a:xfrm>
          <a:custGeom>
            <a:avLst/>
            <a:gdLst/>
            <a:ahLst/>
            <a:cxnLst/>
            <a:rect l="l" t="t" r="r" b="b"/>
            <a:pathLst>
              <a:path w="1068704" h="6012180">
                <a:moveTo>
                  <a:pt x="0" y="0"/>
                </a:moveTo>
                <a:lnTo>
                  <a:pt x="1068324" y="6012180"/>
                </a:lnTo>
              </a:path>
            </a:pathLst>
          </a:custGeom>
          <a:ln w="762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510528" y="4003548"/>
            <a:ext cx="4177665" cy="2784475"/>
          </a:xfrm>
          <a:custGeom>
            <a:avLst/>
            <a:gdLst/>
            <a:ahLst/>
            <a:cxnLst/>
            <a:rect l="l" t="t" r="r" b="b"/>
            <a:pathLst>
              <a:path w="4177665" h="2784475">
                <a:moveTo>
                  <a:pt x="4177283" y="0"/>
                </a:moveTo>
                <a:lnTo>
                  <a:pt x="0" y="2784348"/>
                </a:lnTo>
              </a:path>
            </a:pathLst>
          </a:custGeom>
          <a:ln w="7620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051746" y="774191"/>
            <a:ext cx="2636520" cy="6012180"/>
          </a:xfrm>
          <a:custGeom>
            <a:avLst/>
            <a:gdLst/>
            <a:ahLst/>
            <a:cxnLst/>
            <a:rect l="l" t="t" r="r" b="b"/>
            <a:pathLst>
              <a:path w="2636520" h="6012180">
                <a:moveTo>
                  <a:pt x="2636065" y="6012180"/>
                </a:moveTo>
                <a:lnTo>
                  <a:pt x="0" y="6012180"/>
                </a:lnTo>
                <a:lnTo>
                  <a:pt x="1789954" y="0"/>
                </a:lnTo>
                <a:lnTo>
                  <a:pt x="2636065" y="0"/>
                </a:lnTo>
                <a:lnTo>
                  <a:pt x="2636065" y="6012180"/>
                </a:lnTo>
                <a:close/>
              </a:path>
            </a:pathLst>
          </a:custGeom>
          <a:solidFill>
            <a:srgbClr val="90C126">
              <a:alpha val="3007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421174" y="774191"/>
            <a:ext cx="2268220" cy="6012180"/>
          </a:xfrm>
          <a:custGeom>
            <a:avLst/>
            <a:gdLst/>
            <a:ahLst/>
            <a:cxnLst/>
            <a:rect l="l" t="t" r="r" b="b"/>
            <a:pathLst>
              <a:path w="2268220" h="6012180">
                <a:moveTo>
                  <a:pt x="2268161" y="6012180"/>
                </a:moveTo>
                <a:lnTo>
                  <a:pt x="1059361" y="6012180"/>
                </a:lnTo>
                <a:lnTo>
                  <a:pt x="0" y="0"/>
                </a:lnTo>
                <a:lnTo>
                  <a:pt x="2268161" y="0"/>
                </a:lnTo>
                <a:lnTo>
                  <a:pt x="2268161" y="6012180"/>
                </a:lnTo>
                <a:close/>
              </a:path>
            </a:pathLst>
          </a:custGeom>
          <a:solidFill>
            <a:srgbClr val="90C126">
              <a:alpha val="1992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831836" y="3447288"/>
            <a:ext cx="2857500" cy="3340735"/>
          </a:xfrm>
          <a:custGeom>
            <a:avLst/>
            <a:gdLst/>
            <a:ahLst/>
            <a:cxnLst/>
            <a:rect l="l" t="t" r="r" b="b"/>
            <a:pathLst>
              <a:path w="2857500" h="3340734">
                <a:moveTo>
                  <a:pt x="2857500" y="3340608"/>
                </a:moveTo>
                <a:lnTo>
                  <a:pt x="0" y="3340608"/>
                </a:lnTo>
                <a:lnTo>
                  <a:pt x="2857500" y="0"/>
                </a:lnTo>
                <a:lnTo>
                  <a:pt x="2857500" y="3340608"/>
                </a:lnTo>
                <a:close/>
              </a:path>
            </a:pathLst>
          </a:custGeom>
          <a:solidFill>
            <a:srgbClr val="54A021">
              <a:alpha val="7187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8187597" y="774191"/>
            <a:ext cx="2500630" cy="6012180"/>
          </a:xfrm>
          <a:custGeom>
            <a:avLst/>
            <a:gdLst/>
            <a:ahLst/>
            <a:cxnLst/>
            <a:rect l="l" t="t" r="r" b="b"/>
            <a:pathLst>
              <a:path w="2500629" h="6012180">
                <a:moveTo>
                  <a:pt x="2500214" y="6012180"/>
                </a:moveTo>
                <a:lnTo>
                  <a:pt x="2162862" y="6012180"/>
                </a:lnTo>
                <a:lnTo>
                  <a:pt x="0" y="0"/>
                </a:lnTo>
                <a:lnTo>
                  <a:pt x="2500214" y="0"/>
                </a:lnTo>
                <a:lnTo>
                  <a:pt x="2500214" y="6012180"/>
                </a:lnTo>
                <a:close/>
              </a:path>
            </a:pathLst>
          </a:custGeom>
          <a:solidFill>
            <a:srgbClr val="3F7718">
              <a:alpha val="6992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9555707" y="774191"/>
            <a:ext cx="1132205" cy="6012180"/>
          </a:xfrm>
          <a:custGeom>
            <a:avLst/>
            <a:gdLst/>
            <a:ahLst/>
            <a:cxnLst/>
            <a:rect l="l" t="t" r="r" b="b"/>
            <a:pathLst>
              <a:path w="1132204" h="6012180">
                <a:moveTo>
                  <a:pt x="1132104" y="6012180"/>
                </a:moveTo>
                <a:lnTo>
                  <a:pt x="0" y="6012180"/>
                </a:lnTo>
                <a:lnTo>
                  <a:pt x="893455" y="0"/>
                </a:lnTo>
                <a:lnTo>
                  <a:pt x="1132104" y="0"/>
                </a:lnTo>
                <a:lnTo>
                  <a:pt x="1132104" y="6012180"/>
                </a:lnTo>
                <a:close/>
              </a:path>
            </a:pathLst>
          </a:custGeom>
          <a:solidFill>
            <a:srgbClr val="BFE474">
              <a:alpha val="6992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9593040" y="774191"/>
            <a:ext cx="1095375" cy="6012180"/>
          </a:xfrm>
          <a:custGeom>
            <a:avLst/>
            <a:gdLst/>
            <a:ahLst/>
            <a:cxnLst/>
            <a:rect l="l" t="t" r="r" b="b"/>
            <a:pathLst>
              <a:path w="1095375" h="6012180">
                <a:moveTo>
                  <a:pt x="1094771" y="6012180"/>
                </a:moveTo>
                <a:lnTo>
                  <a:pt x="971081" y="6012180"/>
                </a:lnTo>
                <a:lnTo>
                  <a:pt x="0" y="0"/>
                </a:lnTo>
                <a:lnTo>
                  <a:pt x="1094771" y="0"/>
                </a:lnTo>
                <a:lnTo>
                  <a:pt x="1094771" y="6012180"/>
                </a:lnTo>
                <a:close/>
              </a:path>
            </a:pathLst>
          </a:custGeom>
          <a:solidFill>
            <a:srgbClr val="90C126">
              <a:alpha val="6484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9093707" y="3922775"/>
            <a:ext cx="1592580" cy="2865120"/>
          </a:xfrm>
          <a:custGeom>
            <a:avLst/>
            <a:gdLst/>
            <a:ahLst/>
            <a:cxnLst/>
            <a:rect l="l" t="t" r="r" b="b"/>
            <a:pathLst>
              <a:path w="1592579" h="2865120">
                <a:moveTo>
                  <a:pt x="1592580" y="2865120"/>
                </a:moveTo>
                <a:lnTo>
                  <a:pt x="0" y="2865120"/>
                </a:lnTo>
                <a:lnTo>
                  <a:pt x="1592580" y="0"/>
                </a:lnTo>
                <a:lnTo>
                  <a:pt x="1592580" y="2865120"/>
                </a:lnTo>
                <a:close/>
              </a:path>
            </a:pathLst>
          </a:custGeom>
          <a:solidFill>
            <a:srgbClr val="90C126">
              <a:alpha val="7968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293108"/>
            <a:ext cx="393700" cy="2494915"/>
          </a:xfrm>
          <a:custGeom>
            <a:avLst/>
            <a:gdLst/>
            <a:ahLst/>
            <a:cxnLst/>
            <a:rect l="l" t="t" r="r" b="b"/>
            <a:pathLst>
              <a:path w="393700" h="2494915">
                <a:moveTo>
                  <a:pt x="393191" y="2494788"/>
                </a:moveTo>
                <a:lnTo>
                  <a:pt x="0" y="2494788"/>
                </a:lnTo>
                <a:lnTo>
                  <a:pt x="0" y="0"/>
                </a:lnTo>
                <a:lnTo>
                  <a:pt x="393191" y="2494788"/>
                </a:lnTo>
                <a:close/>
              </a:path>
            </a:pathLst>
          </a:custGeom>
          <a:solidFill>
            <a:srgbClr val="90C126">
              <a:alpha val="8476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17407" y="775716"/>
            <a:ext cx="1068705" cy="6012180"/>
          </a:xfrm>
          <a:custGeom>
            <a:avLst/>
            <a:gdLst/>
            <a:ahLst/>
            <a:cxnLst/>
            <a:rect l="l" t="t" r="r" b="b"/>
            <a:pathLst>
              <a:path w="1068704" h="6012180">
                <a:moveTo>
                  <a:pt x="0" y="0"/>
                </a:moveTo>
                <a:lnTo>
                  <a:pt x="1068324" y="6012180"/>
                </a:lnTo>
              </a:path>
            </a:pathLst>
          </a:custGeom>
          <a:ln w="762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510528" y="4003548"/>
            <a:ext cx="4177665" cy="2784475"/>
          </a:xfrm>
          <a:custGeom>
            <a:avLst/>
            <a:gdLst/>
            <a:ahLst/>
            <a:cxnLst/>
            <a:rect l="l" t="t" r="r" b="b"/>
            <a:pathLst>
              <a:path w="4177665" h="2784475">
                <a:moveTo>
                  <a:pt x="4177283" y="0"/>
                </a:moveTo>
                <a:lnTo>
                  <a:pt x="0" y="2784348"/>
                </a:lnTo>
              </a:path>
            </a:pathLst>
          </a:custGeom>
          <a:ln w="7620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051746" y="774191"/>
            <a:ext cx="2636520" cy="6012180"/>
          </a:xfrm>
          <a:custGeom>
            <a:avLst/>
            <a:gdLst/>
            <a:ahLst/>
            <a:cxnLst/>
            <a:rect l="l" t="t" r="r" b="b"/>
            <a:pathLst>
              <a:path w="2636520" h="6012180">
                <a:moveTo>
                  <a:pt x="2636065" y="6012180"/>
                </a:moveTo>
                <a:lnTo>
                  <a:pt x="0" y="6012180"/>
                </a:lnTo>
                <a:lnTo>
                  <a:pt x="1789954" y="0"/>
                </a:lnTo>
                <a:lnTo>
                  <a:pt x="2636065" y="0"/>
                </a:lnTo>
                <a:lnTo>
                  <a:pt x="2636065" y="6012180"/>
                </a:lnTo>
                <a:close/>
              </a:path>
            </a:pathLst>
          </a:custGeom>
          <a:solidFill>
            <a:srgbClr val="90C126">
              <a:alpha val="3007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421174" y="774191"/>
            <a:ext cx="2268220" cy="6012180"/>
          </a:xfrm>
          <a:custGeom>
            <a:avLst/>
            <a:gdLst/>
            <a:ahLst/>
            <a:cxnLst/>
            <a:rect l="l" t="t" r="r" b="b"/>
            <a:pathLst>
              <a:path w="2268220" h="6012180">
                <a:moveTo>
                  <a:pt x="2268161" y="6012180"/>
                </a:moveTo>
                <a:lnTo>
                  <a:pt x="1059361" y="6012180"/>
                </a:lnTo>
                <a:lnTo>
                  <a:pt x="0" y="0"/>
                </a:lnTo>
                <a:lnTo>
                  <a:pt x="2268161" y="0"/>
                </a:lnTo>
                <a:lnTo>
                  <a:pt x="2268161" y="6012180"/>
                </a:lnTo>
                <a:close/>
              </a:path>
            </a:pathLst>
          </a:custGeom>
          <a:solidFill>
            <a:srgbClr val="90C126">
              <a:alpha val="1992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831836" y="3447288"/>
            <a:ext cx="2857500" cy="3340735"/>
          </a:xfrm>
          <a:custGeom>
            <a:avLst/>
            <a:gdLst/>
            <a:ahLst/>
            <a:cxnLst/>
            <a:rect l="l" t="t" r="r" b="b"/>
            <a:pathLst>
              <a:path w="2857500" h="3340734">
                <a:moveTo>
                  <a:pt x="2857500" y="3340608"/>
                </a:moveTo>
                <a:lnTo>
                  <a:pt x="0" y="3340608"/>
                </a:lnTo>
                <a:lnTo>
                  <a:pt x="2857500" y="0"/>
                </a:lnTo>
                <a:lnTo>
                  <a:pt x="2857500" y="3340608"/>
                </a:lnTo>
                <a:close/>
              </a:path>
            </a:pathLst>
          </a:custGeom>
          <a:solidFill>
            <a:srgbClr val="54A021">
              <a:alpha val="7187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8187597" y="774191"/>
            <a:ext cx="2500630" cy="6012180"/>
          </a:xfrm>
          <a:custGeom>
            <a:avLst/>
            <a:gdLst/>
            <a:ahLst/>
            <a:cxnLst/>
            <a:rect l="l" t="t" r="r" b="b"/>
            <a:pathLst>
              <a:path w="2500629" h="6012180">
                <a:moveTo>
                  <a:pt x="2500214" y="6012180"/>
                </a:moveTo>
                <a:lnTo>
                  <a:pt x="2162862" y="6012180"/>
                </a:lnTo>
                <a:lnTo>
                  <a:pt x="0" y="0"/>
                </a:lnTo>
                <a:lnTo>
                  <a:pt x="2500214" y="0"/>
                </a:lnTo>
                <a:lnTo>
                  <a:pt x="2500214" y="6012180"/>
                </a:lnTo>
                <a:close/>
              </a:path>
            </a:pathLst>
          </a:custGeom>
          <a:solidFill>
            <a:srgbClr val="3F7718">
              <a:alpha val="6992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9555707" y="774191"/>
            <a:ext cx="1132205" cy="6012180"/>
          </a:xfrm>
          <a:custGeom>
            <a:avLst/>
            <a:gdLst/>
            <a:ahLst/>
            <a:cxnLst/>
            <a:rect l="l" t="t" r="r" b="b"/>
            <a:pathLst>
              <a:path w="1132204" h="6012180">
                <a:moveTo>
                  <a:pt x="1132104" y="6012180"/>
                </a:moveTo>
                <a:lnTo>
                  <a:pt x="0" y="6012180"/>
                </a:lnTo>
                <a:lnTo>
                  <a:pt x="893455" y="0"/>
                </a:lnTo>
                <a:lnTo>
                  <a:pt x="1132104" y="0"/>
                </a:lnTo>
                <a:lnTo>
                  <a:pt x="1132104" y="6012180"/>
                </a:lnTo>
                <a:close/>
              </a:path>
            </a:pathLst>
          </a:custGeom>
          <a:solidFill>
            <a:srgbClr val="BFE474">
              <a:alpha val="6992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9593040" y="774191"/>
            <a:ext cx="1095375" cy="6012180"/>
          </a:xfrm>
          <a:custGeom>
            <a:avLst/>
            <a:gdLst/>
            <a:ahLst/>
            <a:cxnLst/>
            <a:rect l="l" t="t" r="r" b="b"/>
            <a:pathLst>
              <a:path w="1095375" h="6012180">
                <a:moveTo>
                  <a:pt x="1094771" y="6012180"/>
                </a:moveTo>
                <a:lnTo>
                  <a:pt x="971081" y="6012180"/>
                </a:lnTo>
                <a:lnTo>
                  <a:pt x="0" y="0"/>
                </a:lnTo>
                <a:lnTo>
                  <a:pt x="1094771" y="0"/>
                </a:lnTo>
                <a:lnTo>
                  <a:pt x="1094771" y="6012180"/>
                </a:lnTo>
                <a:close/>
              </a:path>
            </a:pathLst>
          </a:custGeom>
          <a:solidFill>
            <a:srgbClr val="90C126">
              <a:alpha val="6484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9093707" y="3922775"/>
            <a:ext cx="1592580" cy="2865120"/>
          </a:xfrm>
          <a:custGeom>
            <a:avLst/>
            <a:gdLst/>
            <a:ahLst/>
            <a:cxnLst/>
            <a:rect l="l" t="t" r="r" b="b"/>
            <a:pathLst>
              <a:path w="1592579" h="2865120">
                <a:moveTo>
                  <a:pt x="1592580" y="2865120"/>
                </a:moveTo>
                <a:lnTo>
                  <a:pt x="0" y="2865120"/>
                </a:lnTo>
                <a:lnTo>
                  <a:pt x="1592580" y="0"/>
                </a:lnTo>
                <a:lnTo>
                  <a:pt x="1592580" y="2865120"/>
                </a:lnTo>
                <a:close/>
              </a:path>
            </a:pathLst>
          </a:custGeom>
          <a:solidFill>
            <a:srgbClr val="90C126">
              <a:alpha val="7968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6565" y="1322075"/>
            <a:ext cx="9420269" cy="45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0898" y="2782477"/>
            <a:ext cx="9371603" cy="2912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2200032230cser@gmail.com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48706" y="1394025"/>
            <a:ext cx="2003425" cy="1470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666750">
              <a:lnSpc>
                <a:spcPct val="100800"/>
              </a:lnSpc>
              <a:spcBef>
                <a:spcPts val="90"/>
              </a:spcBef>
            </a:pPr>
            <a:r>
              <a:rPr dirty="0" sz="4700" spc="-5">
                <a:solidFill>
                  <a:srgbClr val="90C126"/>
                </a:solidFill>
                <a:latin typeface="Trebuchet MS"/>
                <a:cs typeface="Trebuchet MS"/>
              </a:rPr>
              <a:t>F</a:t>
            </a:r>
            <a:r>
              <a:rPr dirty="0" sz="4700" spc="30">
                <a:solidFill>
                  <a:srgbClr val="90C126"/>
                </a:solidFill>
                <a:latin typeface="Trebuchet MS"/>
                <a:cs typeface="Trebuchet MS"/>
              </a:rPr>
              <a:t>i</a:t>
            </a:r>
            <a:r>
              <a:rPr dirty="0" sz="4700" spc="-15">
                <a:solidFill>
                  <a:srgbClr val="90C126"/>
                </a:solidFill>
                <a:latin typeface="Trebuchet MS"/>
                <a:cs typeface="Trebuchet MS"/>
              </a:rPr>
              <a:t>n</a:t>
            </a:r>
            <a:r>
              <a:rPr dirty="0" sz="4700" spc="40">
                <a:solidFill>
                  <a:srgbClr val="90C126"/>
                </a:solidFill>
                <a:latin typeface="Trebuchet MS"/>
                <a:cs typeface="Trebuchet MS"/>
              </a:rPr>
              <a:t>a</a:t>
            </a:r>
            <a:r>
              <a:rPr dirty="0" sz="4700" spc="10">
                <a:solidFill>
                  <a:srgbClr val="90C126"/>
                </a:solidFill>
                <a:latin typeface="Trebuchet MS"/>
                <a:cs typeface="Trebuchet MS"/>
              </a:rPr>
              <a:t>l  </a:t>
            </a:r>
            <a:r>
              <a:rPr dirty="0" sz="4700" spc="30">
                <a:solidFill>
                  <a:srgbClr val="90C126"/>
                </a:solidFill>
                <a:latin typeface="Trebuchet MS"/>
                <a:cs typeface="Trebuchet MS"/>
              </a:rPr>
              <a:t>p</a:t>
            </a:r>
            <a:r>
              <a:rPr dirty="0" sz="4700" spc="-30">
                <a:solidFill>
                  <a:srgbClr val="90C126"/>
                </a:solidFill>
                <a:latin typeface="Trebuchet MS"/>
                <a:cs typeface="Trebuchet MS"/>
              </a:rPr>
              <a:t>r</a:t>
            </a:r>
            <a:r>
              <a:rPr dirty="0" sz="4700" spc="30">
                <a:solidFill>
                  <a:srgbClr val="90C126"/>
                </a:solidFill>
                <a:latin typeface="Trebuchet MS"/>
                <a:cs typeface="Trebuchet MS"/>
              </a:rPr>
              <a:t>oj</a:t>
            </a:r>
            <a:r>
              <a:rPr dirty="0" sz="4700" spc="-10">
                <a:solidFill>
                  <a:srgbClr val="90C126"/>
                </a:solidFill>
                <a:latin typeface="Trebuchet MS"/>
                <a:cs typeface="Trebuchet MS"/>
              </a:rPr>
              <a:t>e</a:t>
            </a:r>
            <a:r>
              <a:rPr dirty="0" sz="4700" spc="35">
                <a:solidFill>
                  <a:srgbClr val="90C126"/>
                </a:solidFill>
                <a:latin typeface="Trebuchet MS"/>
                <a:cs typeface="Trebuchet MS"/>
              </a:rPr>
              <a:t>c</a:t>
            </a:r>
            <a:r>
              <a:rPr dirty="0" sz="4700" spc="15">
                <a:solidFill>
                  <a:srgbClr val="90C126"/>
                </a:solidFill>
                <a:latin typeface="Trebuchet MS"/>
                <a:cs typeface="Trebuchet MS"/>
              </a:rPr>
              <a:t>t</a:t>
            </a:r>
            <a:endParaRPr sz="47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89528" y="3465653"/>
            <a:ext cx="3152775" cy="7296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1202055">
              <a:lnSpc>
                <a:spcPct val="149000"/>
              </a:lnSpc>
              <a:spcBef>
                <a:spcPts val="90"/>
              </a:spcBef>
            </a:pPr>
            <a:r>
              <a:rPr dirty="0" sz="1550" spc="15">
                <a:latin typeface="Trebuchet MS"/>
                <a:cs typeface="Trebuchet MS"/>
              </a:rPr>
              <a:t>B</a:t>
            </a:r>
            <a:r>
              <a:rPr dirty="0" sz="1550" spc="-20">
                <a:latin typeface="Trebuchet MS"/>
                <a:cs typeface="Trebuchet MS"/>
              </a:rPr>
              <a:t> </a:t>
            </a:r>
            <a:r>
              <a:rPr dirty="0" sz="1550" spc="-5">
                <a:latin typeface="Trebuchet MS"/>
                <a:cs typeface="Trebuchet MS"/>
              </a:rPr>
              <a:t>Venkata</a:t>
            </a:r>
            <a:r>
              <a:rPr dirty="0" sz="1550" spc="-15">
                <a:latin typeface="Trebuchet MS"/>
                <a:cs typeface="Trebuchet MS"/>
              </a:rPr>
              <a:t> </a:t>
            </a:r>
            <a:r>
              <a:rPr dirty="0" sz="1550" spc="5">
                <a:latin typeface="Trebuchet MS"/>
                <a:cs typeface="Trebuchet MS"/>
              </a:rPr>
              <a:t>Sai </a:t>
            </a:r>
            <a:r>
              <a:rPr dirty="0" sz="1550" spc="10">
                <a:latin typeface="Trebuchet MS"/>
                <a:cs typeface="Trebuchet MS"/>
              </a:rPr>
              <a:t>Krishna </a:t>
            </a:r>
            <a:r>
              <a:rPr dirty="0" sz="1550" spc="-455">
                <a:latin typeface="Trebuchet MS"/>
                <a:cs typeface="Trebuchet MS"/>
              </a:rPr>
              <a:t> </a:t>
            </a:r>
            <a:r>
              <a:rPr dirty="0" sz="1550" spc="5">
                <a:latin typeface="Trebuchet MS"/>
                <a:cs typeface="Trebuchet MS"/>
              </a:rPr>
              <a:t>Mail </a:t>
            </a:r>
            <a:r>
              <a:rPr dirty="0" sz="1550" spc="10">
                <a:latin typeface="Trebuchet MS"/>
                <a:cs typeface="Trebuchet MS"/>
              </a:rPr>
              <a:t>:</a:t>
            </a:r>
            <a:r>
              <a:rPr dirty="0" sz="1550" spc="459">
                <a:latin typeface="Trebuchet MS"/>
                <a:cs typeface="Trebuchet MS"/>
              </a:rPr>
              <a:t> </a:t>
            </a:r>
            <a:r>
              <a:rPr dirty="0" sz="1550" spc="10">
                <a:latin typeface="Trebuchet MS"/>
                <a:cs typeface="Trebuchet MS"/>
                <a:hlinkClick r:id="rId2"/>
              </a:rPr>
              <a:t>2200032230cser@gmail.com</a:t>
            </a:r>
            <a:endParaRPr sz="1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993" y="1319224"/>
            <a:ext cx="5368290" cy="5067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150" spc="5"/>
              <a:t>THE</a:t>
            </a:r>
            <a:r>
              <a:rPr dirty="0" sz="3150" spc="20"/>
              <a:t> </a:t>
            </a:r>
            <a:r>
              <a:rPr dirty="0" sz="3150" spc="5"/>
              <a:t>WOW</a:t>
            </a:r>
            <a:r>
              <a:rPr dirty="0" sz="3150" spc="65"/>
              <a:t> </a:t>
            </a:r>
            <a:r>
              <a:rPr dirty="0" sz="3150" spc="5"/>
              <a:t>IN</a:t>
            </a:r>
            <a:r>
              <a:rPr dirty="0" sz="3150" spc="-15"/>
              <a:t> </a:t>
            </a:r>
            <a:r>
              <a:rPr dirty="0" sz="3150" spc="15"/>
              <a:t>YOUR</a:t>
            </a:r>
            <a:r>
              <a:rPr dirty="0" sz="3150" spc="-30"/>
              <a:t> </a:t>
            </a:r>
            <a:r>
              <a:rPr dirty="0" sz="3150" spc="15"/>
              <a:t>SOLUTION</a:t>
            </a:r>
            <a:endParaRPr sz="3150"/>
          </a:p>
        </p:txBody>
      </p:sp>
      <p:sp>
        <p:nvSpPr>
          <p:cNvPr id="3" name="object 3"/>
          <p:cNvSpPr txBox="1"/>
          <p:nvPr/>
        </p:nvSpPr>
        <p:spPr>
          <a:xfrm>
            <a:off x="660898" y="2782477"/>
            <a:ext cx="8325484" cy="29127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83185" indent="-71120">
              <a:lnSpc>
                <a:spcPct val="100000"/>
              </a:lnSpc>
              <a:spcBef>
                <a:spcPts val="130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dirty="0" sz="1550" spc="10" b="1">
                <a:latin typeface="Arial"/>
                <a:cs typeface="Arial"/>
              </a:rPr>
              <a:t>Cutting-Edge</a:t>
            </a:r>
            <a:r>
              <a:rPr dirty="0" sz="1550" spc="-20" b="1">
                <a:latin typeface="Arial"/>
                <a:cs typeface="Arial"/>
              </a:rPr>
              <a:t> </a:t>
            </a:r>
            <a:r>
              <a:rPr dirty="0" sz="1550" spc="10" b="1">
                <a:latin typeface="Arial"/>
                <a:cs typeface="Arial"/>
              </a:rPr>
              <a:t>Detection</a:t>
            </a:r>
            <a:r>
              <a:rPr dirty="0" sz="1550" spc="1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83185" indent="-71120">
              <a:lnSpc>
                <a:spcPct val="100000"/>
              </a:lnSpc>
              <a:spcBef>
                <a:spcPts val="35"/>
              </a:spcBef>
              <a:buSzPct val="93548"/>
              <a:buChar char="•"/>
              <a:tabLst>
                <a:tab pos="83820" algn="l"/>
              </a:tabLst>
            </a:pPr>
            <a:r>
              <a:rPr dirty="0" sz="1550" spc="5">
                <a:latin typeface="Arial MT"/>
                <a:cs typeface="Arial MT"/>
              </a:rPr>
              <a:t>Utilizes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advanced machine learning</a:t>
            </a:r>
            <a:r>
              <a:rPr dirty="0" sz="1550" spc="-5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and</a:t>
            </a:r>
            <a:r>
              <a:rPr dirty="0" sz="1550" spc="-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behavioral</a:t>
            </a:r>
            <a:r>
              <a:rPr dirty="0" sz="1550" spc="1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analysis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for</a:t>
            </a:r>
            <a:r>
              <a:rPr dirty="0" sz="1550" spc="1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unparalleled threat</a:t>
            </a:r>
            <a:r>
              <a:rPr dirty="0" sz="1550" spc="1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detection.</a:t>
            </a:r>
            <a:endParaRPr sz="1550">
              <a:latin typeface="Arial MT"/>
              <a:cs typeface="Arial MT"/>
            </a:endParaRPr>
          </a:p>
          <a:p>
            <a:pPr marL="83185" indent="-71120">
              <a:lnSpc>
                <a:spcPct val="100000"/>
              </a:lnSpc>
              <a:spcBef>
                <a:spcPts val="40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dirty="0" sz="1550" spc="10" b="1">
                <a:latin typeface="Arial"/>
                <a:cs typeface="Arial"/>
              </a:rPr>
              <a:t>Real-Time</a:t>
            </a:r>
            <a:r>
              <a:rPr dirty="0" sz="1550" spc="-15" b="1">
                <a:latin typeface="Arial"/>
                <a:cs typeface="Arial"/>
              </a:rPr>
              <a:t> </a:t>
            </a:r>
            <a:r>
              <a:rPr dirty="0" sz="1550" spc="5" b="1">
                <a:latin typeface="Arial"/>
                <a:cs typeface="Arial"/>
              </a:rPr>
              <a:t>Insights</a:t>
            </a:r>
            <a:r>
              <a:rPr dirty="0" sz="1550" spc="5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83185" indent="-71120">
              <a:lnSpc>
                <a:spcPct val="100000"/>
              </a:lnSpc>
              <a:spcBef>
                <a:spcPts val="35"/>
              </a:spcBef>
              <a:buSzPct val="93548"/>
              <a:buChar char="•"/>
              <a:tabLst>
                <a:tab pos="83820" algn="l"/>
              </a:tabLst>
            </a:pPr>
            <a:r>
              <a:rPr dirty="0" sz="1550" spc="5">
                <a:latin typeface="Arial MT"/>
                <a:cs typeface="Arial MT"/>
              </a:rPr>
              <a:t>Offers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continuous,</a:t>
            </a:r>
            <a:r>
              <a:rPr dirty="0" sz="1550" spc="2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real-time monitoring</a:t>
            </a:r>
            <a:r>
              <a:rPr dirty="0" sz="1550" spc="-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and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instant</a:t>
            </a:r>
            <a:r>
              <a:rPr dirty="0" sz="1550" spc="2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alerts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for</a:t>
            </a:r>
            <a:r>
              <a:rPr dirty="0" sz="1550" spc="1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suspicious</a:t>
            </a:r>
            <a:r>
              <a:rPr dirty="0" sz="1550" spc="5">
                <a:latin typeface="Arial MT"/>
                <a:cs typeface="Arial MT"/>
              </a:rPr>
              <a:t> activities.</a:t>
            </a:r>
            <a:endParaRPr sz="1550">
              <a:latin typeface="Arial MT"/>
              <a:cs typeface="Arial MT"/>
            </a:endParaRPr>
          </a:p>
          <a:p>
            <a:pPr marL="83185" indent="-71120">
              <a:lnSpc>
                <a:spcPct val="100000"/>
              </a:lnSpc>
              <a:spcBef>
                <a:spcPts val="25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dirty="0" sz="1550" spc="10" b="1">
                <a:latin typeface="Arial"/>
                <a:cs typeface="Arial"/>
              </a:rPr>
              <a:t>All-In-One</a:t>
            </a:r>
            <a:r>
              <a:rPr dirty="0" sz="1550" spc="-40" b="1">
                <a:latin typeface="Arial"/>
                <a:cs typeface="Arial"/>
              </a:rPr>
              <a:t> </a:t>
            </a:r>
            <a:r>
              <a:rPr dirty="0" sz="1550" spc="10" b="1">
                <a:latin typeface="Arial"/>
                <a:cs typeface="Arial"/>
              </a:rPr>
              <a:t>Protection</a:t>
            </a:r>
            <a:r>
              <a:rPr dirty="0" sz="1550" spc="1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83185" indent="-71120">
              <a:lnSpc>
                <a:spcPct val="100000"/>
              </a:lnSpc>
              <a:spcBef>
                <a:spcPts val="35"/>
              </a:spcBef>
              <a:buSzPct val="93548"/>
              <a:buChar char="•"/>
              <a:tabLst>
                <a:tab pos="83820" algn="l"/>
              </a:tabLst>
            </a:pPr>
            <a:r>
              <a:rPr dirty="0" sz="1550" spc="15">
                <a:latin typeface="Arial MT"/>
                <a:cs typeface="Arial MT"/>
              </a:rPr>
              <a:t>Combines </a:t>
            </a:r>
            <a:r>
              <a:rPr dirty="0" sz="1550" spc="5">
                <a:latin typeface="Arial MT"/>
                <a:cs typeface="Arial MT"/>
              </a:rPr>
              <a:t>antivirus,</a:t>
            </a:r>
            <a:r>
              <a:rPr dirty="0" sz="1550" spc="10">
                <a:latin typeface="Arial MT"/>
                <a:cs typeface="Arial MT"/>
              </a:rPr>
              <a:t> anti-malware, </a:t>
            </a:r>
            <a:r>
              <a:rPr dirty="0" sz="1550" spc="5">
                <a:latin typeface="Arial MT"/>
                <a:cs typeface="Arial MT"/>
              </a:rPr>
              <a:t>firewall,</a:t>
            </a:r>
            <a:r>
              <a:rPr dirty="0" sz="1550" spc="2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and</a:t>
            </a:r>
            <a:r>
              <a:rPr dirty="0" sz="1550" spc="10">
                <a:latin typeface="Arial MT"/>
                <a:cs typeface="Arial MT"/>
              </a:rPr>
              <a:t> anti-keylogging </a:t>
            </a:r>
            <a:r>
              <a:rPr dirty="0" sz="1550" spc="5">
                <a:latin typeface="Arial MT"/>
                <a:cs typeface="Arial MT"/>
              </a:rPr>
              <a:t>tools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into</a:t>
            </a:r>
            <a:r>
              <a:rPr dirty="0" sz="1550" spc="1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a</a:t>
            </a:r>
            <a:r>
              <a:rPr dirty="0" sz="1550" spc="2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seamless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suite.</a:t>
            </a:r>
            <a:endParaRPr sz="1550">
              <a:latin typeface="Arial MT"/>
              <a:cs typeface="Arial MT"/>
            </a:endParaRPr>
          </a:p>
          <a:p>
            <a:pPr marL="83185" indent="-71120">
              <a:lnSpc>
                <a:spcPct val="100000"/>
              </a:lnSpc>
              <a:spcBef>
                <a:spcPts val="35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dirty="0" sz="1550" spc="10" b="1">
                <a:latin typeface="Arial"/>
                <a:cs typeface="Arial"/>
              </a:rPr>
              <a:t>User-Friendly</a:t>
            </a:r>
            <a:r>
              <a:rPr dirty="0" sz="1550" spc="-30" b="1">
                <a:latin typeface="Arial"/>
                <a:cs typeface="Arial"/>
              </a:rPr>
              <a:t> </a:t>
            </a:r>
            <a:r>
              <a:rPr dirty="0" sz="1550" spc="10" b="1">
                <a:latin typeface="Arial"/>
                <a:cs typeface="Arial"/>
              </a:rPr>
              <a:t>Experience</a:t>
            </a:r>
            <a:r>
              <a:rPr dirty="0" sz="1550" spc="1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83185" indent="-71120">
              <a:lnSpc>
                <a:spcPct val="100000"/>
              </a:lnSpc>
              <a:spcBef>
                <a:spcPts val="35"/>
              </a:spcBef>
              <a:buSzPct val="93548"/>
              <a:buChar char="•"/>
              <a:tabLst>
                <a:tab pos="83820" algn="l"/>
              </a:tabLst>
            </a:pPr>
            <a:r>
              <a:rPr dirty="0" sz="1550" spc="10">
                <a:latin typeface="Arial MT"/>
                <a:cs typeface="Arial MT"/>
              </a:rPr>
              <a:t>Features </a:t>
            </a:r>
            <a:r>
              <a:rPr dirty="0" sz="1550" spc="20">
                <a:latin typeface="Arial MT"/>
                <a:cs typeface="Arial MT"/>
              </a:rPr>
              <a:t>an</a:t>
            </a:r>
            <a:r>
              <a:rPr dirty="0" sz="1550" spc="-1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intuitive,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centralized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dashboard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for</a:t>
            </a:r>
            <a:r>
              <a:rPr dirty="0" sz="1550" spc="2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easy management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and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monitoring.</a:t>
            </a:r>
            <a:endParaRPr sz="1550">
              <a:latin typeface="Arial MT"/>
              <a:cs typeface="Arial MT"/>
            </a:endParaRPr>
          </a:p>
          <a:p>
            <a:pPr marL="83185" indent="-71120">
              <a:lnSpc>
                <a:spcPct val="100000"/>
              </a:lnSpc>
              <a:spcBef>
                <a:spcPts val="35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dirty="0" sz="1550" spc="10" b="1">
                <a:latin typeface="Arial"/>
                <a:cs typeface="Arial"/>
              </a:rPr>
              <a:t>Automatic</a:t>
            </a:r>
            <a:r>
              <a:rPr dirty="0" sz="1550" spc="-10" b="1">
                <a:latin typeface="Arial"/>
                <a:cs typeface="Arial"/>
              </a:rPr>
              <a:t> </a:t>
            </a:r>
            <a:r>
              <a:rPr dirty="0" sz="1550" spc="10" b="1">
                <a:latin typeface="Arial"/>
                <a:cs typeface="Arial"/>
              </a:rPr>
              <a:t>Updates</a:t>
            </a:r>
            <a:r>
              <a:rPr dirty="0" sz="1550" spc="1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83185" indent="-71120">
              <a:lnSpc>
                <a:spcPct val="100000"/>
              </a:lnSpc>
              <a:spcBef>
                <a:spcPts val="25"/>
              </a:spcBef>
              <a:buSzPct val="93548"/>
              <a:buChar char="•"/>
              <a:tabLst>
                <a:tab pos="83820" algn="l"/>
              </a:tabLst>
            </a:pPr>
            <a:r>
              <a:rPr dirty="0" sz="1550" spc="10">
                <a:latin typeface="Arial MT"/>
                <a:cs typeface="Arial MT"/>
              </a:rPr>
              <a:t>Ensures</a:t>
            </a:r>
            <a:r>
              <a:rPr dirty="0" sz="1550" spc="-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the</a:t>
            </a:r>
            <a:r>
              <a:rPr dirty="0" sz="1550" spc="-1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latest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protection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with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seamless,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automatic</a:t>
            </a:r>
            <a:r>
              <a:rPr dirty="0" sz="1550" spc="1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updates</a:t>
            </a:r>
            <a:r>
              <a:rPr dirty="0" sz="1550" spc="1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and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patches.</a:t>
            </a:r>
            <a:endParaRPr sz="1550">
              <a:latin typeface="Arial MT"/>
              <a:cs typeface="Arial MT"/>
            </a:endParaRPr>
          </a:p>
          <a:p>
            <a:pPr marL="83185" indent="-71120">
              <a:lnSpc>
                <a:spcPct val="100000"/>
              </a:lnSpc>
              <a:spcBef>
                <a:spcPts val="35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dirty="0" sz="1550" spc="10" b="1">
                <a:latin typeface="Arial"/>
                <a:cs typeface="Arial"/>
              </a:rPr>
              <a:t>Educational</a:t>
            </a:r>
            <a:r>
              <a:rPr dirty="0" sz="1550" spc="-20" b="1">
                <a:latin typeface="Arial"/>
                <a:cs typeface="Arial"/>
              </a:rPr>
              <a:t> </a:t>
            </a:r>
            <a:r>
              <a:rPr dirty="0" sz="1550" spc="10" b="1">
                <a:latin typeface="Arial"/>
                <a:cs typeface="Arial"/>
              </a:rPr>
              <a:t>Resources</a:t>
            </a:r>
            <a:r>
              <a:rPr dirty="0" sz="1550" spc="1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83185" indent="-71120">
              <a:lnSpc>
                <a:spcPct val="100000"/>
              </a:lnSpc>
              <a:spcBef>
                <a:spcPts val="40"/>
              </a:spcBef>
              <a:buSzPct val="93548"/>
              <a:buChar char="•"/>
              <a:tabLst>
                <a:tab pos="83820" algn="l"/>
              </a:tabLst>
            </a:pPr>
            <a:r>
              <a:rPr dirty="0" sz="1550" spc="15">
                <a:latin typeface="Arial MT"/>
                <a:cs typeface="Arial MT"/>
              </a:rPr>
              <a:t>Empowers </a:t>
            </a:r>
            <a:r>
              <a:rPr dirty="0" sz="1550" spc="10">
                <a:latin typeface="Arial MT"/>
                <a:cs typeface="Arial MT"/>
              </a:rPr>
              <a:t>users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with comprehensive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training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and awareness</a:t>
            </a:r>
            <a:r>
              <a:rPr dirty="0" sz="1550" spc="1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programs.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993" y="1319224"/>
            <a:ext cx="1382395" cy="5067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150" spc="10"/>
              <a:t>o</a:t>
            </a:r>
            <a:r>
              <a:rPr dirty="0" sz="3150" spc="-25"/>
              <a:t>u</a:t>
            </a:r>
            <a:r>
              <a:rPr dirty="0" sz="3150" spc="10"/>
              <a:t>t</a:t>
            </a:r>
            <a:r>
              <a:rPr dirty="0" sz="3150" spc="-25"/>
              <a:t>p</a:t>
            </a:r>
            <a:r>
              <a:rPr dirty="0" sz="3150" spc="10"/>
              <a:t>ut</a:t>
            </a:r>
            <a:r>
              <a:rPr dirty="0" sz="3150"/>
              <a:t>s</a:t>
            </a:r>
            <a:endParaRPr sz="31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251" y="1840992"/>
            <a:ext cx="7217664" cy="45826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993" y="1319224"/>
            <a:ext cx="1504950" cy="5067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150" spc="-60">
                <a:solidFill>
                  <a:srgbClr val="90C126"/>
                </a:solidFill>
              </a:rPr>
              <a:t>RESULTS</a:t>
            </a:r>
            <a:endParaRPr sz="3150"/>
          </a:p>
        </p:txBody>
      </p:sp>
      <p:sp>
        <p:nvSpPr>
          <p:cNvPr id="3" name="object 3"/>
          <p:cNvSpPr txBox="1"/>
          <p:nvPr/>
        </p:nvSpPr>
        <p:spPr>
          <a:xfrm>
            <a:off x="660898" y="2782477"/>
            <a:ext cx="7889875" cy="29127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83185" indent="-71120">
              <a:lnSpc>
                <a:spcPct val="100000"/>
              </a:lnSpc>
              <a:spcBef>
                <a:spcPts val="130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dirty="0" sz="1550" spc="10" b="1">
                <a:latin typeface="Arial"/>
                <a:cs typeface="Arial"/>
              </a:rPr>
              <a:t>Increased</a:t>
            </a:r>
            <a:r>
              <a:rPr dirty="0" sz="1550" b="1">
                <a:latin typeface="Arial"/>
                <a:cs typeface="Arial"/>
              </a:rPr>
              <a:t> </a:t>
            </a:r>
            <a:r>
              <a:rPr dirty="0" sz="1550" spc="5" b="1">
                <a:latin typeface="Arial"/>
                <a:cs typeface="Arial"/>
              </a:rPr>
              <a:t>Security</a:t>
            </a:r>
            <a:r>
              <a:rPr dirty="0" sz="1550" spc="5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83185" indent="-71120">
              <a:lnSpc>
                <a:spcPct val="100000"/>
              </a:lnSpc>
              <a:spcBef>
                <a:spcPts val="35"/>
              </a:spcBef>
              <a:buSzPct val="93548"/>
              <a:buChar char="•"/>
              <a:tabLst>
                <a:tab pos="83820" algn="l"/>
              </a:tabLst>
            </a:pPr>
            <a:r>
              <a:rPr dirty="0" sz="1550" spc="10">
                <a:latin typeface="Arial MT"/>
                <a:cs typeface="Arial MT"/>
              </a:rPr>
              <a:t>Significant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reduction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in</a:t>
            </a:r>
            <a:r>
              <a:rPr dirty="0" sz="1550" spc="-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keylogger</a:t>
            </a:r>
            <a:r>
              <a:rPr dirty="0" sz="1550" spc="2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infections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and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data</a:t>
            </a:r>
            <a:r>
              <a:rPr dirty="0" sz="1550" spc="-1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breaches.</a:t>
            </a:r>
            <a:endParaRPr sz="1550">
              <a:latin typeface="Arial MT"/>
              <a:cs typeface="Arial MT"/>
            </a:endParaRPr>
          </a:p>
          <a:p>
            <a:pPr marL="83185" indent="-71120">
              <a:lnSpc>
                <a:spcPct val="100000"/>
              </a:lnSpc>
              <a:spcBef>
                <a:spcPts val="40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dirty="0" sz="1550" spc="15" b="1">
                <a:latin typeface="Arial"/>
                <a:cs typeface="Arial"/>
              </a:rPr>
              <a:t>Enhanced</a:t>
            </a:r>
            <a:r>
              <a:rPr dirty="0" sz="1550" spc="-20" b="1">
                <a:latin typeface="Arial"/>
                <a:cs typeface="Arial"/>
              </a:rPr>
              <a:t> </a:t>
            </a:r>
            <a:r>
              <a:rPr dirty="0" sz="1550" spc="15" b="1">
                <a:latin typeface="Arial"/>
                <a:cs typeface="Arial"/>
              </a:rPr>
              <a:t>User</a:t>
            </a:r>
            <a:r>
              <a:rPr dirty="0" sz="1550" spc="-65" b="1">
                <a:latin typeface="Arial"/>
                <a:cs typeface="Arial"/>
              </a:rPr>
              <a:t> </a:t>
            </a:r>
            <a:r>
              <a:rPr dirty="0" sz="1550" spc="5" b="1">
                <a:latin typeface="Arial"/>
                <a:cs typeface="Arial"/>
              </a:rPr>
              <a:t>Awareness</a:t>
            </a:r>
            <a:r>
              <a:rPr dirty="0" sz="1550" spc="5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83185" indent="-71120">
              <a:lnSpc>
                <a:spcPct val="100000"/>
              </a:lnSpc>
              <a:spcBef>
                <a:spcPts val="35"/>
              </a:spcBef>
              <a:buSzPct val="93548"/>
              <a:buChar char="•"/>
              <a:tabLst>
                <a:tab pos="83820" algn="l"/>
              </a:tabLst>
            </a:pPr>
            <a:r>
              <a:rPr dirty="0" sz="1550" spc="10">
                <a:latin typeface="Arial MT"/>
                <a:cs typeface="Arial MT"/>
              </a:rPr>
              <a:t>Improved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knowledge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and vigilance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against keylogging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threats</a:t>
            </a:r>
            <a:r>
              <a:rPr dirty="0" sz="1550" spc="15">
                <a:latin typeface="Arial MT"/>
                <a:cs typeface="Arial MT"/>
              </a:rPr>
              <a:t> among</a:t>
            </a:r>
            <a:r>
              <a:rPr dirty="0" sz="1550" spc="10">
                <a:latin typeface="Arial MT"/>
                <a:cs typeface="Arial MT"/>
              </a:rPr>
              <a:t> users.</a:t>
            </a:r>
            <a:endParaRPr sz="1550">
              <a:latin typeface="Arial MT"/>
              <a:cs typeface="Arial MT"/>
            </a:endParaRPr>
          </a:p>
          <a:p>
            <a:pPr marL="83185" indent="-71120">
              <a:lnSpc>
                <a:spcPct val="100000"/>
              </a:lnSpc>
              <a:spcBef>
                <a:spcPts val="25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dirty="0" sz="1550" spc="10" b="1">
                <a:latin typeface="Arial"/>
                <a:cs typeface="Arial"/>
              </a:rPr>
              <a:t>Compliance</a:t>
            </a:r>
            <a:r>
              <a:rPr dirty="0" sz="1550" spc="-75" b="1">
                <a:latin typeface="Arial"/>
                <a:cs typeface="Arial"/>
              </a:rPr>
              <a:t> </a:t>
            </a:r>
            <a:r>
              <a:rPr dirty="0" sz="1550" spc="10" b="1">
                <a:latin typeface="Arial"/>
                <a:cs typeface="Arial"/>
              </a:rPr>
              <a:t>Achievement</a:t>
            </a:r>
            <a:r>
              <a:rPr dirty="0" sz="1550" spc="1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83185" indent="-71120">
              <a:lnSpc>
                <a:spcPct val="100000"/>
              </a:lnSpc>
              <a:spcBef>
                <a:spcPts val="35"/>
              </a:spcBef>
              <a:buSzPct val="93548"/>
              <a:buChar char="•"/>
              <a:tabLst>
                <a:tab pos="83820" algn="l"/>
              </a:tabLst>
            </a:pPr>
            <a:r>
              <a:rPr dirty="0" sz="1550" spc="10">
                <a:latin typeface="Arial MT"/>
                <a:cs typeface="Arial MT"/>
              </a:rPr>
              <a:t>Businesses </a:t>
            </a:r>
            <a:r>
              <a:rPr dirty="0" sz="1550" spc="15">
                <a:latin typeface="Arial MT"/>
                <a:cs typeface="Arial MT"/>
              </a:rPr>
              <a:t>meet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data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protection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regulations,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avoiding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legal </a:t>
            </a:r>
            <a:r>
              <a:rPr dirty="0" sz="1550" spc="10">
                <a:latin typeface="Arial MT"/>
                <a:cs typeface="Arial MT"/>
              </a:rPr>
              <a:t>issues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and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penalties.</a:t>
            </a:r>
            <a:endParaRPr sz="1550">
              <a:latin typeface="Arial MT"/>
              <a:cs typeface="Arial MT"/>
            </a:endParaRPr>
          </a:p>
          <a:p>
            <a:pPr marL="83185" indent="-71120">
              <a:lnSpc>
                <a:spcPct val="100000"/>
              </a:lnSpc>
              <a:spcBef>
                <a:spcPts val="35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dirty="0" sz="1550" spc="10" b="1">
                <a:latin typeface="Arial"/>
                <a:cs typeface="Arial"/>
              </a:rPr>
              <a:t>Operational</a:t>
            </a:r>
            <a:r>
              <a:rPr dirty="0" sz="1550" spc="-25" b="1">
                <a:latin typeface="Arial"/>
                <a:cs typeface="Arial"/>
              </a:rPr>
              <a:t> </a:t>
            </a:r>
            <a:r>
              <a:rPr dirty="0" sz="1550" spc="10" b="1">
                <a:latin typeface="Arial"/>
                <a:cs typeface="Arial"/>
              </a:rPr>
              <a:t>Efficiency</a:t>
            </a:r>
            <a:r>
              <a:rPr dirty="0" sz="1550" spc="1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83185" indent="-71120">
              <a:lnSpc>
                <a:spcPct val="100000"/>
              </a:lnSpc>
              <a:spcBef>
                <a:spcPts val="35"/>
              </a:spcBef>
              <a:buSzPct val="93548"/>
              <a:buChar char="•"/>
              <a:tabLst>
                <a:tab pos="83820" algn="l"/>
              </a:tabLst>
            </a:pPr>
            <a:r>
              <a:rPr dirty="0" sz="1550" spc="10">
                <a:latin typeface="Arial MT"/>
                <a:cs typeface="Arial MT"/>
              </a:rPr>
              <a:t>Simplified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security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management, reducing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time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and</a:t>
            </a:r>
            <a:r>
              <a:rPr dirty="0" sz="1550" spc="10">
                <a:latin typeface="Arial MT"/>
                <a:cs typeface="Arial MT"/>
              </a:rPr>
              <a:t> resources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spent</a:t>
            </a:r>
            <a:r>
              <a:rPr dirty="0" sz="1550" spc="20">
                <a:latin typeface="Arial MT"/>
                <a:cs typeface="Arial MT"/>
              </a:rPr>
              <a:t> on</a:t>
            </a:r>
            <a:r>
              <a:rPr dirty="0" sz="1550" spc="-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threat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detection.</a:t>
            </a:r>
            <a:endParaRPr sz="1550">
              <a:latin typeface="Arial MT"/>
              <a:cs typeface="Arial MT"/>
            </a:endParaRPr>
          </a:p>
          <a:p>
            <a:pPr marL="83185" indent="-71120">
              <a:lnSpc>
                <a:spcPct val="100000"/>
              </a:lnSpc>
              <a:spcBef>
                <a:spcPts val="35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dirty="0" sz="1550" spc="10" b="1">
                <a:latin typeface="Arial"/>
                <a:cs typeface="Arial"/>
              </a:rPr>
              <a:t>Financial</a:t>
            </a:r>
            <a:r>
              <a:rPr dirty="0" sz="1550" spc="-30" b="1">
                <a:latin typeface="Arial"/>
                <a:cs typeface="Arial"/>
              </a:rPr>
              <a:t> </a:t>
            </a:r>
            <a:r>
              <a:rPr dirty="0" sz="1550" spc="10" b="1">
                <a:latin typeface="Arial"/>
                <a:cs typeface="Arial"/>
              </a:rPr>
              <a:t>Protection</a:t>
            </a:r>
            <a:r>
              <a:rPr dirty="0" sz="1550" spc="1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83185" indent="-71120">
              <a:lnSpc>
                <a:spcPct val="100000"/>
              </a:lnSpc>
              <a:spcBef>
                <a:spcPts val="25"/>
              </a:spcBef>
              <a:buSzPct val="93548"/>
              <a:buChar char="•"/>
              <a:tabLst>
                <a:tab pos="83820" algn="l"/>
              </a:tabLst>
            </a:pPr>
            <a:r>
              <a:rPr dirty="0" sz="1550" spc="10">
                <a:latin typeface="Arial MT"/>
                <a:cs typeface="Arial MT"/>
              </a:rPr>
              <a:t>Prevention</a:t>
            </a:r>
            <a:r>
              <a:rPr dirty="0" sz="1550" spc="5">
                <a:latin typeface="Arial MT"/>
                <a:cs typeface="Arial MT"/>
              </a:rPr>
              <a:t> of</a:t>
            </a:r>
            <a:r>
              <a:rPr dirty="0" sz="1550" spc="2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financial</a:t>
            </a:r>
            <a:r>
              <a:rPr dirty="0" sz="1550" spc="10">
                <a:latin typeface="Arial MT"/>
                <a:cs typeface="Arial MT"/>
              </a:rPr>
              <a:t> losses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due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to</a:t>
            </a:r>
            <a:r>
              <a:rPr dirty="0" sz="1550" spc="10">
                <a:latin typeface="Arial MT"/>
                <a:cs typeface="Arial MT"/>
              </a:rPr>
              <a:t> identity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theft </a:t>
            </a:r>
            <a:r>
              <a:rPr dirty="0" sz="1550" spc="15">
                <a:latin typeface="Arial MT"/>
                <a:cs typeface="Arial MT"/>
              </a:rPr>
              <a:t>and</a:t>
            </a:r>
            <a:r>
              <a:rPr dirty="0" sz="1550" spc="10">
                <a:latin typeface="Arial MT"/>
                <a:cs typeface="Arial MT"/>
              </a:rPr>
              <a:t> unauthorized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transactions.</a:t>
            </a:r>
            <a:endParaRPr sz="1550">
              <a:latin typeface="Arial MT"/>
              <a:cs typeface="Arial MT"/>
            </a:endParaRPr>
          </a:p>
          <a:p>
            <a:pPr marL="83185" indent="-71120">
              <a:lnSpc>
                <a:spcPct val="100000"/>
              </a:lnSpc>
              <a:spcBef>
                <a:spcPts val="35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dirty="0" sz="1550" spc="15" b="1">
                <a:latin typeface="Arial"/>
                <a:cs typeface="Arial"/>
              </a:rPr>
              <a:t>Data</a:t>
            </a:r>
            <a:r>
              <a:rPr dirty="0" sz="1550" spc="-40" b="1">
                <a:latin typeface="Arial"/>
                <a:cs typeface="Arial"/>
              </a:rPr>
              <a:t> </a:t>
            </a:r>
            <a:r>
              <a:rPr dirty="0" sz="1550" spc="10" b="1">
                <a:latin typeface="Arial"/>
                <a:cs typeface="Arial"/>
              </a:rPr>
              <a:t>Integrity</a:t>
            </a:r>
            <a:r>
              <a:rPr dirty="0" sz="1550" spc="1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83185" indent="-71120">
              <a:lnSpc>
                <a:spcPct val="100000"/>
              </a:lnSpc>
              <a:spcBef>
                <a:spcPts val="40"/>
              </a:spcBef>
              <a:buSzPct val="93548"/>
              <a:buChar char="•"/>
              <a:tabLst>
                <a:tab pos="83820" algn="l"/>
              </a:tabLst>
            </a:pPr>
            <a:r>
              <a:rPr dirty="0" sz="1550" spc="10">
                <a:latin typeface="Arial MT"/>
                <a:cs typeface="Arial MT"/>
              </a:rPr>
              <a:t>Ensured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the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confidentiality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and</a:t>
            </a:r>
            <a:r>
              <a:rPr dirty="0" sz="1550" spc="5">
                <a:latin typeface="Arial MT"/>
                <a:cs typeface="Arial MT"/>
              </a:rPr>
              <a:t> integrity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of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sensitive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information.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6565" y="1322075"/>
            <a:ext cx="1516380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GIT</a:t>
            </a:r>
            <a:r>
              <a:rPr dirty="0" spc="-130"/>
              <a:t> </a:t>
            </a:r>
            <a:r>
              <a:rPr dirty="0" spc="-5"/>
              <a:t>LINK: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6565" y="2176958"/>
            <a:ext cx="7290434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>
                <a:latin typeface="Trebuchet MS"/>
                <a:cs typeface="Trebuchet MS"/>
              </a:rPr>
              <a:t>https://github.com/sai123krishna/Apssdc.git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993" y="1319224"/>
            <a:ext cx="5025390" cy="5067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150" spc="-20"/>
              <a:t>Title:</a:t>
            </a:r>
            <a:r>
              <a:rPr dirty="0" sz="3150" spc="-5"/>
              <a:t> </a:t>
            </a:r>
            <a:r>
              <a:rPr dirty="0" sz="3150"/>
              <a:t>keyloggers</a:t>
            </a:r>
            <a:r>
              <a:rPr dirty="0" sz="3150" spc="5"/>
              <a:t> </a:t>
            </a:r>
            <a:r>
              <a:rPr dirty="0" sz="3150" spc="10"/>
              <a:t>in</a:t>
            </a:r>
            <a:r>
              <a:rPr dirty="0" sz="3150" spc="-5"/>
              <a:t> </a:t>
            </a:r>
            <a:r>
              <a:rPr dirty="0" sz="3150"/>
              <a:t>security</a:t>
            </a:r>
            <a:endParaRPr sz="3150"/>
          </a:p>
        </p:txBody>
      </p:sp>
      <p:sp>
        <p:nvSpPr>
          <p:cNvPr id="3" name="object 3"/>
          <p:cNvSpPr txBox="1"/>
          <p:nvPr/>
        </p:nvSpPr>
        <p:spPr>
          <a:xfrm>
            <a:off x="660921" y="2688026"/>
            <a:ext cx="7362825" cy="1469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4325" marR="5080" indent="-302260">
              <a:lnSpc>
                <a:spcPct val="101800"/>
              </a:lnSpc>
              <a:spcBef>
                <a:spcPts val="100"/>
              </a:spcBef>
              <a:buClr>
                <a:srgbClr val="90C126"/>
              </a:buClr>
              <a:buSzPct val="80645"/>
              <a:buFont typeface="Georgia"/>
              <a:buChar char="►"/>
              <a:tabLst>
                <a:tab pos="314325" algn="l"/>
                <a:tab pos="314960" algn="l"/>
              </a:tabLst>
            </a:pPr>
            <a:r>
              <a:rPr dirty="0" sz="1550" spc="5">
                <a:solidFill>
                  <a:srgbClr val="3F3F3F"/>
                </a:solidFill>
                <a:latin typeface="Trebuchet MS"/>
                <a:cs typeface="Trebuchet MS"/>
              </a:rPr>
              <a:t>Keyloggers,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short </a:t>
            </a:r>
            <a:r>
              <a:rPr dirty="0" sz="1550" spc="5">
                <a:solidFill>
                  <a:srgbClr val="3F3F3F"/>
                </a:solidFill>
                <a:latin typeface="Trebuchet MS"/>
                <a:cs typeface="Trebuchet MS"/>
              </a:rPr>
              <a:t>for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keystroke </a:t>
            </a:r>
            <a:r>
              <a:rPr dirty="0" sz="1550" spc="5">
                <a:solidFill>
                  <a:srgbClr val="3F3F3F"/>
                </a:solidFill>
                <a:latin typeface="Trebuchet MS"/>
                <a:cs typeface="Trebuchet MS"/>
              </a:rPr>
              <a:t>loggers,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are tools </a:t>
            </a:r>
            <a:r>
              <a:rPr dirty="0" sz="1550" spc="15">
                <a:solidFill>
                  <a:srgbClr val="3F3F3F"/>
                </a:solidFill>
                <a:latin typeface="Trebuchet MS"/>
                <a:cs typeface="Trebuchet MS"/>
              </a:rPr>
              <a:t>or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software designed </a:t>
            </a:r>
            <a:r>
              <a:rPr dirty="0" sz="1550" spc="5">
                <a:solidFill>
                  <a:srgbClr val="3F3F3F"/>
                </a:solidFill>
                <a:latin typeface="Trebuchet MS"/>
                <a:cs typeface="Trebuchet MS"/>
              </a:rPr>
              <a:t>to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 record the keys struck on </a:t>
            </a:r>
            <a:r>
              <a:rPr dirty="0" sz="1550" spc="15">
                <a:solidFill>
                  <a:srgbClr val="3F3F3F"/>
                </a:solidFill>
                <a:latin typeface="Trebuchet MS"/>
                <a:cs typeface="Trebuchet MS"/>
              </a:rPr>
              <a:t>a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keyboard, typically </a:t>
            </a:r>
            <a:r>
              <a:rPr dirty="0" sz="1550" spc="5">
                <a:solidFill>
                  <a:srgbClr val="3F3F3F"/>
                </a:solidFill>
                <a:latin typeface="Trebuchet MS"/>
                <a:cs typeface="Trebuchet MS"/>
              </a:rPr>
              <a:t>in </a:t>
            </a:r>
            <a:r>
              <a:rPr dirty="0" sz="1550" spc="15">
                <a:solidFill>
                  <a:srgbClr val="3F3F3F"/>
                </a:solidFill>
                <a:latin typeface="Trebuchet MS"/>
                <a:cs typeface="Trebuchet MS"/>
              </a:rPr>
              <a:t>a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covert manner so that the </a:t>
            </a:r>
            <a:r>
              <a:rPr dirty="0" sz="1550" spc="-45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person using the keyboard </a:t>
            </a:r>
            <a:r>
              <a:rPr dirty="0" sz="1550" spc="5">
                <a:solidFill>
                  <a:srgbClr val="3F3F3F"/>
                </a:solidFill>
                <a:latin typeface="Trebuchet MS"/>
                <a:cs typeface="Trebuchet MS"/>
              </a:rPr>
              <a:t>is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unaware </a:t>
            </a:r>
            <a:r>
              <a:rPr dirty="0" sz="1550" spc="15">
                <a:solidFill>
                  <a:srgbClr val="3F3F3F"/>
                </a:solidFill>
                <a:latin typeface="Trebuchet MS"/>
                <a:cs typeface="Trebuchet MS"/>
              </a:rPr>
              <a:t>of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their activity being monitored. </a:t>
            </a:r>
            <a:r>
              <a:rPr dirty="0" sz="1550" spc="1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5">
                <a:solidFill>
                  <a:srgbClr val="3F3F3F"/>
                </a:solidFill>
                <a:latin typeface="Trebuchet MS"/>
                <a:cs typeface="Trebuchet MS"/>
              </a:rPr>
              <a:t>Keyloggers</a:t>
            </a:r>
            <a:r>
              <a:rPr dirty="0" sz="1550" spc="1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can</a:t>
            </a:r>
            <a:r>
              <a:rPr dirty="0" sz="1550" spc="2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be</a:t>
            </a:r>
            <a:r>
              <a:rPr dirty="0" sz="1550" spc="3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used</a:t>
            </a:r>
            <a:r>
              <a:rPr dirty="0" sz="1550" spc="2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5">
                <a:solidFill>
                  <a:srgbClr val="3F3F3F"/>
                </a:solidFill>
                <a:latin typeface="Trebuchet MS"/>
                <a:cs typeface="Trebuchet MS"/>
              </a:rPr>
              <a:t>for</a:t>
            </a:r>
            <a:r>
              <a:rPr dirty="0" sz="1550" spc="2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5">
                <a:solidFill>
                  <a:srgbClr val="3F3F3F"/>
                </a:solidFill>
                <a:latin typeface="Trebuchet MS"/>
                <a:cs typeface="Trebuchet MS"/>
              </a:rPr>
              <a:t>various</a:t>
            </a:r>
            <a:r>
              <a:rPr dirty="0" sz="1550" spc="1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purposes,</a:t>
            </a:r>
            <a:r>
              <a:rPr dirty="0" sz="1550" spc="3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ranging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from</a:t>
            </a:r>
            <a:r>
              <a:rPr dirty="0" sz="1550" spc="2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legitimate</a:t>
            </a:r>
            <a:r>
              <a:rPr dirty="0" sz="1550" spc="3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uses</a:t>
            </a:r>
            <a:r>
              <a:rPr dirty="0" sz="1550" spc="15">
                <a:solidFill>
                  <a:srgbClr val="3F3F3F"/>
                </a:solidFill>
                <a:latin typeface="Trebuchet MS"/>
                <a:cs typeface="Trebuchet MS"/>
              </a:rPr>
              <a:t> in </a:t>
            </a:r>
            <a:r>
              <a:rPr dirty="0" sz="1550" spc="2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5">
                <a:solidFill>
                  <a:srgbClr val="3F3F3F"/>
                </a:solidFill>
                <a:latin typeface="Trebuchet MS"/>
                <a:cs typeface="Trebuchet MS"/>
              </a:rPr>
              <a:t>IT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troubleshooting </a:t>
            </a:r>
            <a:r>
              <a:rPr dirty="0" sz="1550" spc="15">
                <a:solidFill>
                  <a:srgbClr val="3F3F3F"/>
                </a:solidFill>
                <a:latin typeface="Trebuchet MS"/>
                <a:cs typeface="Trebuchet MS"/>
              </a:rPr>
              <a:t>and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employee monitoring </a:t>
            </a:r>
            <a:r>
              <a:rPr dirty="0" sz="1550" spc="5">
                <a:solidFill>
                  <a:srgbClr val="3F3F3F"/>
                </a:solidFill>
                <a:latin typeface="Trebuchet MS"/>
                <a:cs typeface="Trebuchet MS"/>
              </a:rPr>
              <a:t>to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malicious </a:t>
            </a:r>
            <a:r>
              <a:rPr dirty="0" sz="1550" spc="15">
                <a:solidFill>
                  <a:srgbClr val="3F3F3F"/>
                </a:solidFill>
                <a:latin typeface="Trebuchet MS"/>
                <a:cs typeface="Trebuchet MS"/>
              </a:rPr>
              <a:t>uses </a:t>
            </a:r>
            <a:r>
              <a:rPr dirty="0" sz="1550" spc="5">
                <a:solidFill>
                  <a:srgbClr val="3F3F3F"/>
                </a:solidFill>
                <a:latin typeface="Trebuchet MS"/>
                <a:cs typeface="Trebuchet MS"/>
              </a:rPr>
              <a:t>in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cyber </a:t>
            </a:r>
            <a:r>
              <a:rPr dirty="0" sz="1550" spc="1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espionage</a:t>
            </a:r>
            <a:r>
              <a:rPr dirty="0" sz="1550" spc="-1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15">
                <a:solidFill>
                  <a:srgbClr val="3F3F3F"/>
                </a:solidFill>
                <a:latin typeface="Trebuchet MS"/>
                <a:cs typeface="Trebuchet MS"/>
              </a:rPr>
              <a:t>and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 identity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theft.</a:t>
            </a:r>
            <a:endParaRPr sz="1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158" y="1611836"/>
            <a:ext cx="1484630" cy="5067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150"/>
              <a:t>A</a:t>
            </a:r>
            <a:r>
              <a:rPr dirty="0" sz="3150" spc="10"/>
              <a:t>G</a:t>
            </a:r>
            <a:r>
              <a:rPr dirty="0" sz="3150" spc="-20"/>
              <a:t>E</a:t>
            </a:r>
            <a:r>
              <a:rPr dirty="0" sz="3150" spc="5"/>
              <a:t>N</a:t>
            </a:r>
            <a:r>
              <a:rPr dirty="0" sz="3150" spc="-15"/>
              <a:t>D</a:t>
            </a:r>
            <a:r>
              <a:rPr dirty="0" sz="3150"/>
              <a:t>A</a:t>
            </a:r>
            <a:endParaRPr sz="3150"/>
          </a:p>
        </p:txBody>
      </p:sp>
      <p:sp>
        <p:nvSpPr>
          <p:cNvPr id="3" name="object 3"/>
          <p:cNvSpPr txBox="1"/>
          <p:nvPr/>
        </p:nvSpPr>
        <p:spPr>
          <a:xfrm>
            <a:off x="580133" y="3221434"/>
            <a:ext cx="3058160" cy="17100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83185" indent="-71120">
              <a:lnSpc>
                <a:spcPct val="100000"/>
              </a:lnSpc>
              <a:spcBef>
                <a:spcPts val="130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dirty="0" sz="1550" spc="10" b="1">
                <a:latin typeface="Arial"/>
                <a:cs typeface="Arial"/>
              </a:rPr>
              <a:t>Problem</a:t>
            </a:r>
            <a:r>
              <a:rPr dirty="0" sz="1550" spc="-25" b="1">
                <a:latin typeface="Arial"/>
                <a:cs typeface="Arial"/>
              </a:rPr>
              <a:t> </a:t>
            </a:r>
            <a:r>
              <a:rPr dirty="0" sz="1550" spc="10" b="1">
                <a:latin typeface="Arial"/>
                <a:cs typeface="Arial"/>
              </a:rPr>
              <a:t>Statement</a:t>
            </a:r>
            <a:endParaRPr sz="1550">
              <a:latin typeface="Arial"/>
              <a:cs typeface="Arial"/>
            </a:endParaRPr>
          </a:p>
          <a:p>
            <a:pPr marL="83185" indent="-71120">
              <a:lnSpc>
                <a:spcPct val="100000"/>
              </a:lnSpc>
              <a:spcBef>
                <a:spcPts val="25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dirty="0" sz="1550" spc="10" b="1">
                <a:latin typeface="Arial"/>
                <a:cs typeface="Arial"/>
              </a:rPr>
              <a:t>Project</a:t>
            </a:r>
            <a:r>
              <a:rPr dirty="0" sz="1550" spc="-25" b="1">
                <a:latin typeface="Arial"/>
                <a:cs typeface="Arial"/>
              </a:rPr>
              <a:t> </a:t>
            </a:r>
            <a:r>
              <a:rPr dirty="0" sz="1550" spc="10" b="1">
                <a:latin typeface="Arial"/>
                <a:cs typeface="Arial"/>
              </a:rPr>
              <a:t>Overview</a:t>
            </a:r>
            <a:endParaRPr sz="1550">
              <a:latin typeface="Arial"/>
              <a:cs typeface="Arial"/>
            </a:endParaRPr>
          </a:p>
          <a:p>
            <a:pPr marL="83185" indent="-71120">
              <a:lnSpc>
                <a:spcPct val="100000"/>
              </a:lnSpc>
              <a:spcBef>
                <a:spcPts val="35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dirty="0" sz="1550" spc="-10" b="1">
                <a:latin typeface="Arial"/>
                <a:cs typeface="Arial"/>
              </a:rPr>
              <a:t>Target</a:t>
            </a:r>
            <a:r>
              <a:rPr dirty="0" sz="1550" spc="-30" b="1">
                <a:latin typeface="Arial"/>
                <a:cs typeface="Arial"/>
              </a:rPr>
              <a:t> </a:t>
            </a:r>
            <a:r>
              <a:rPr dirty="0" sz="1550" spc="15" b="1">
                <a:latin typeface="Arial"/>
                <a:cs typeface="Arial"/>
              </a:rPr>
              <a:t>Users</a:t>
            </a:r>
            <a:endParaRPr sz="1550">
              <a:latin typeface="Arial"/>
              <a:cs typeface="Arial"/>
            </a:endParaRPr>
          </a:p>
          <a:p>
            <a:pPr marL="83185" indent="-71120">
              <a:lnSpc>
                <a:spcPct val="100000"/>
              </a:lnSpc>
              <a:spcBef>
                <a:spcPts val="35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dirty="0" sz="1550" spc="10" b="1">
                <a:latin typeface="Arial"/>
                <a:cs typeface="Arial"/>
              </a:rPr>
              <a:t>Solution</a:t>
            </a:r>
            <a:r>
              <a:rPr dirty="0" sz="1550" spc="-20" b="1">
                <a:latin typeface="Arial"/>
                <a:cs typeface="Arial"/>
              </a:rPr>
              <a:t> </a:t>
            </a:r>
            <a:r>
              <a:rPr dirty="0" sz="1550" spc="15" b="1">
                <a:latin typeface="Arial"/>
                <a:cs typeface="Arial"/>
              </a:rPr>
              <a:t>and</a:t>
            </a:r>
            <a:r>
              <a:rPr dirty="0" sz="1550" b="1">
                <a:latin typeface="Arial"/>
                <a:cs typeface="Arial"/>
              </a:rPr>
              <a:t> </a:t>
            </a:r>
            <a:r>
              <a:rPr dirty="0" sz="1550" spc="-10" b="1">
                <a:latin typeface="Arial"/>
                <a:cs typeface="Arial"/>
              </a:rPr>
              <a:t>Value</a:t>
            </a:r>
            <a:r>
              <a:rPr dirty="0" sz="1550" b="1">
                <a:latin typeface="Arial"/>
                <a:cs typeface="Arial"/>
              </a:rPr>
              <a:t> </a:t>
            </a:r>
            <a:r>
              <a:rPr dirty="0" sz="1550" spc="10" b="1">
                <a:latin typeface="Arial"/>
                <a:cs typeface="Arial"/>
              </a:rPr>
              <a:t>Proposition</a:t>
            </a:r>
            <a:endParaRPr sz="1550">
              <a:latin typeface="Arial"/>
              <a:cs typeface="Arial"/>
            </a:endParaRPr>
          </a:p>
          <a:p>
            <a:pPr marL="83185" indent="-71120">
              <a:lnSpc>
                <a:spcPct val="100000"/>
              </a:lnSpc>
              <a:spcBef>
                <a:spcPts val="40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dirty="0" sz="1550" spc="10" b="1">
                <a:latin typeface="Arial"/>
                <a:cs typeface="Arial"/>
              </a:rPr>
              <a:t>Unique</a:t>
            </a:r>
            <a:r>
              <a:rPr dirty="0" sz="1550" spc="-15" b="1">
                <a:latin typeface="Arial"/>
                <a:cs typeface="Arial"/>
              </a:rPr>
              <a:t> </a:t>
            </a:r>
            <a:r>
              <a:rPr dirty="0" sz="1550" spc="10" b="1">
                <a:latin typeface="Arial"/>
                <a:cs typeface="Arial"/>
              </a:rPr>
              <a:t>Features</a:t>
            </a:r>
            <a:endParaRPr sz="1550">
              <a:latin typeface="Arial"/>
              <a:cs typeface="Arial"/>
            </a:endParaRPr>
          </a:p>
          <a:p>
            <a:pPr marL="83185" indent="-71120">
              <a:lnSpc>
                <a:spcPct val="100000"/>
              </a:lnSpc>
              <a:spcBef>
                <a:spcPts val="35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dirty="0" sz="1550" spc="10" b="1">
                <a:latin typeface="Arial"/>
                <a:cs typeface="Arial"/>
              </a:rPr>
              <a:t>Implementation</a:t>
            </a:r>
            <a:r>
              <a:rPr dirty="0" sz="1550" spc="-25" b="1">
                <a:latin typeface="Arial"/>
                <a:cs typeface="Arial"/>
              </a:rPr>
              <a:t> </a:t>
            </a:r>
            <a:r>
              <a:rPr dirty="0" sz="1550" spc="10" b="1">
                <a:latin typeface="Arial"/>
                <a:cs typeface="Arial"/>
              </a:rPr>
              <a:t>Details</a:t>
            </a:r>
            <a:endParaRPr sz="1550">
              <a:latin typeface="Arial"/>
              <a:cs typeface="Arial"/>
            </a:endParaRPr>
          </a:p>
          <a:p>
            <a:pPr marL="83185" indent="-71120">
              <a:lnSpc>
                <a:spcPct val="100000"/>
              </a:lnSpc>
              <a:spcBef>
                <a:spcPts val="35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dirty="0" sz="1550" spc="10" b="1">
                <a:latin typeface="Arial"/>
                <a:cs typeface="Arial"/>
              </a:rPr>
              <a:t>Results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993" y="1319224"/>
            <a:ext cx="3483610" cy="5067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150" spc="-25">
                <a:solidFill>
                  <a:srgbClr val="90C126"/>
                </a:solidFill>
              </a:rPr>
              <a:t>Problem</a:t>
            </a:r>
            <a:r>
              <a:rPr dirty="0" sz="3150" spc="-15">
                <a:solidFill>
                  <a:srgbClr val="90C126"/>
                </a:solidFill>
              </a:rPr>
              <a:t> </a:t>
            </a:r>
            <a:r>
              <a:rPr dirty="0" sz="3150" spc="-5">
                <a:solidFill>
                  <a:srgbClr val="90C126"/>
                </a:solidFill>
              </a:rPr>
              <a:t>Statement</a:t>
            </a:r>
            <a:endParaRPr sz="3150"/>
          </a:p>
        </p:txBody>
      </p:sp>
      <p:sp>
        <p:nvSpPr>
          <p:cNvPr id="3" name="object 3"/>
          <p:cNvSpPr txBox="1"/>
          <p:nvPr/>
        </p:nvSpPr>
        <p:spPr>
          <a:xfrm>
            <a:off x="660921" y="2688026"/>
            <a:ext cx="7391400" cy="1228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4325" marR="5080" indent="-302260">
              <a:lnSpc>
                <a:spcPct val="101800"/>
              </a:lnSpc>
              <a:spcBef>
                <a:spcPts val="100"/>
              </a:spcBef>
              <a:buClr>
                <a:srgbClr val="90C126"/>
              </a:buClr>
              <a:buSzPct val="80645"/>
              <a:buFont typeface="Georgia"/>
              <a:buChar char="►"/>
              <a:tabLst>
                <a:tab pos="314325" algn="l"/>
                <a:tab pos="314960" algn="l"/>
              </a:tabLst>
            </a:pPr>
            <a:r>
              <a:rPr dirty="0" sz="1550" spc="5">
                <a:solidFill>
                  <a:srgbClr val="3F3F3F"/>
                </a:solidFill>
                <a:latin typeface="Trebuchet MS"/>
                <a:cs typeface="Trebuchet MS"/>
              </a:rPr>
              <a:t>Keyloggers,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5">
                <a:solidFill>
                  <a:srgbClr val="3F3F3F"/>
                </a:solidFill>
                <a:latin typeface="Trebuchet MS"/>
                <a:cs typeface="Trebuchet MS"/>
              </a:rPr>
              <a:t>while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potentially</a:t>
            </a:r>
            <a:r>
              <a:rPr dirty="0" sz="1550" spc="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useful</a:t>
            </a:r>
            <a:r>
              <a:rPr dirty="0" sz="1550" spc="5">
                <a:solidFill>
                  <a:srgbClr val="3F3F3F"/>
                </a:solidFill>
                <a:latin typeface="Trebuchet MS"/>
                <a:cs typeface="Trebuchet MS"/>
              </a:rPr>
              <a:t> for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 legitimate</a:t>
            </a:r>
            <a:r>
              <a:rPr dirty="0" sz="1550" spc="2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purposes,</a:t>
            </a:r>
            <a:r>
              <a:rPr dirty="0" sz="1550" spc="1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pose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15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dirty="0" sz="1550" spc="2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5">
                <a:solidFill>
                  <a:srgbClr val="3F3F3F"/>
                </a:solidFill>
                <a:latin typeface="Trebuchet MS"/>
                <a:cs typeface="Trebuchet MS"/>
              </a:rPr>
              <a:t>significant </a:t>
            </a:r>
            <a:r>
              <a:rPr dirty="0" sz="1550" spc="-45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security threat </a:t>
            </a:r>
            <a:r>
              <a:rPr dirty="0" sz="1550" spc="15">
                <a:solidFill>
                  <a:srgbClr val="3F3F3F"/>
                </a:solidFill>
                <a:latin typeface="Trebuchet MS"/>
                <a:cs typeface="Trebuchet MS"/>
              </a:rPr>
              <a:t>when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used </a:t>
            </a:r>
            <a:r>
              <a:rPr dirty="0" sz="1550" spc="-10">
                <a:solidFill>
                  <a:srgbClr val="3F3F3F"/>
                </a:solidFill>
                <a:latin typeface="Trebuchet MS"/>
                <a:cs typeface="Trebuchet MS"/>
              </a:rPr>
              <a:t>maliciously.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They can </a:t>
            </a:r>
            <a:r>
              <a:rPr dirty="0" sz="1550" spc="5">
                <a:solidFill>
                  <a:srgbClr val="3F3F3F"/>
                </a:solidFill>
                <a:latin typeface="Trebuchet MS"/>
                <a:cs typeface="Trebuchet MS"/>
              </a:rPr>
              <a:t>steal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sensitive information, </a:t>
            </a:r>
            <a:r>
              <a:rPr dirty="0" sz="1550" spc="1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leading </a:t>
            </a:r>
            <a:r>
              <a:rPr dirty="0" sz="1550" spc="15">
                <a:solidFill>
                  <a:srgbClr val="3F3F3F"/>
                </a:solidFill>
                <a:latin typeface="Trebuchet MS"/>
                <a:cs typeface="Trebuchet MS"/>
              </a:rPr>
              <a:t>to </a:t>
            </a:r>
            <a:r>
              <a:rPr dirty="0" sz="1550" spc="5">
                <a:solidFill>
                  <a:srgbClr val="3F3F3F"/>
                </a:solidFill>
                <a:latin typeface="Trebuchet MS"/>
                <a:cs typeface="Trebuchet MS"/>
              </a:rPr>
              <a:t>identity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theft, financial loss, </a:t>
            </a:r>
            <a:r>
              <a:rPr dirty="0" sz="1550" spc="5">
                <a:solidFill>
                  <a:srgbClr val="3F3F3F"/>
                </a:solidFill>
                <a:latin typeface="Trebuchet MS"/>
                <a:cs typeface="Trebuchet MS"/>
              </a:rPr>
              <a:t>and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unauthorized access </a:t>
            </a:r>
            <a:r>
              <a:rPr dirty="0" sz="1550" spc="15">
                <a:solidFill>
                  <a:srgbClr val="3F3F3F"/>
                </a:solidFill>
                <a:latin typeface="Trebuchet MS"/>
                <a:cs typeface="Trebuchet MS"/>
              </a:rPr>
              <a:t>to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private </a:t>
            </a:r>
            <a:r>
              <a:rPr dirty="0" sz="1550" spc="1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5">
                <a:solidFill>
                  <a:srgbClr val="3F3F3F"/>
                </a:solidFill>
                <a:latin typeface="Trebuchet MS"/>
                <a:cs typeface="Trebuchet MS"/>
              </a:rPr>
              <a:t>data.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Organizations </a:t>
            </a:r>
            <a:r>
              <a:rPr dirty="0" sz="1550" spc="15">
                <a:solidFill>
                  <a:srgbClr val="3F3F3F"/>
                </a:solidFill>
                <a:latin typeface="Trebuchet MS"/>
                <a:cs typeface="Trebuchet MS"/>
              </a:rPr>
              <a:t>and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individuals need effective solutions </a:t>
            </a:r>
            <a:r>
              <a:rPr dirty="0" sz="1550" spc="15">
                <a:solidFill>
                  <a:srgbClr val="3F3F3F"/>
                </a:solidFill>
                <a:latin typeface="Trebuchet MS"/>
                <a:cs typeface="Trebuchet MS"/>
              </a:rPr>
              <a:t>to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detect, </a:t>
            </a:r>
            <a:r>
              <a:rPr dirty="0" sz="1550" spc="1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prevent,</a:t>
            </a:r>
            <a:r>
              <a:rPr dirty="0" sz="1550" spc="-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and</a:t>
            </a:r>
            <a:r>
              <a:rPr dirty="0" sz="1550" spc="-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15">
                <a:solidFill>
                  <a:srgbClr val="3F3F3F"/>
                </a:solidFill>
                <a:latin typeface="Trebuchet MS"/>
                <a:cs typeface="Trebuchet MS"/>
              </a:rPr>
              <a:t>mitigate</a:t>
            </a:r>
            <a:r>
              <a:rPr dirty="0" sz="1550" spc="-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dirty="0" sz="1550" spc="-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5">
                <a:solidFill>
                  <a:srgbClr val="3F3F3F"/>
                </a:solidFill>
                <a:latin typeface="Trebuchet MS"/>
                <a:cs typeface="Trebuchet MS"/>
              </a:rPr>
              <a:t>risks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posed </a:t>
            </a:r>
            <a:r>
              <a:rPr dirty="0" sz="1550" spc="5">
                <a:solidFill>
                  <a:srgbClr val="3F3F3F"/>
                </a:solidFill>
                <a:latin typeface="Trebuchet MS"/>
                <a:cs typeface="Trebuchet MS"/>
              </a:rPr>
              <a:t>by</a:t>
            </a:r>
            <a:r>
              <a:rPr dirty="0" sz="1550" spc="1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keyloggers.</a:t>
            </a:r>
            <a:endParaRPr sz="1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993" y="1314722"/>
            <a:ext cx="3275965" cy="5067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150" b="1">
                <a:latin typeface="Arial"/>
                <a:cs typeface="Arial"/>
              </a:rPr>
              <a:t>Project</a:t>
            </a:r>
            <a:r>
              <a:rPr dirty="0" sz="3150" spc="-55" b="1">
                <a:latin typeface="Arial"/>
                <a:cs typeface="Arial"/>
              </a:rPr>
              <a:t> </a:t>
            </a:r>
            <a:r>
              <a:rPr dirty="0" sz="3150" spc="-5" b="1">
                <a:latin typeface="Arial"/>
                <a:cs typeface="Arial"/>
              </a:rPr>
              <a:t>Overview</a:t>
            </a:r>
            <a:endParaRPr sz="31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921" y="2688026"/>
            <a:ext cx="7258684" cy="1469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4325" marR="5080" indent="-302260">
              <a:lnSpc>
                <a:spcPct val="101800"/>
              </a:lnSpc>
              <a:spcBef>
                <a:spcPts val="100"/>
              </a:spcBef>
              <a:buClr>
                <a:srgbClr val="90C126"/>
              </a:buClr>
              <a:buSzPct val="80645"/>
              <a:buFont typeface="Georgia"/>
              <a:buChar char="►"/>
              <a:tabLst>
                <a:tab pos="314325" algn="l"/>
                <a:tab pos="314960" algn="l"/>
              </a:tabLst>
            </a:pPr>
            <a:r>
              <a:rPr dirty="0" sz="1550" spc="5">
                <a:solidFill>
                  <a:srgbClr val="3F3F3F"/>
                </a:solidFill>
                <a:latin typeface="Trebuchet MS"/>
                <a:cs typeface="Trebuchet MS"/>
              </a:rPr>
              <a:t>This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project aims </a:t>
            </a:r>
            <a:r>
              <a:rPr dirty="0" sz="1550" spc="5">
                <a:solidFill>
                  <a:srgbClr val="3F3F3F"/>
                </a:solidFill>
                <a:latin typeface="Trebuchet MS"/>
                <a:cs typeface="Trebuchet MS"/>
              </a:rPr>
              <a:t>to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develop </a:t>
            </a:r>
            <a:r>
              <a:rPr dirty="0" sz="1550" spc="15">
                <a:solidFill>
                  <a:srgbClr val="3F3F3F"/>
                </a:solidFill>
                <a:latin typeface="Trebuchet MS"/>
                <a:cs typeface="Trebuchet MS"/>
              </a:rPr>
              <a:t>a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comprehensive security solution that </a:t>
            </a:r>
            <a:r>
              <a:rPr dirty="0" sz="1550" spc="15">
                <a:solidFill>
                  <a:srgbClr val="3F3F3F"/>
                </a:solidFill>
                <a:latin typeface="Trebuchet MS"/>
                <a:cs typeface="Trebuchet MS"/>
              </a:rPr>
              <a:t>can </a:t>
            </a:r>
            <a:r>
              <a:rPr dirty="0" sz="1550" spc="2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5">
                <a:solidFill>
                  <a:srgbClr val="3F3F3F"/>
                </a:solidFill>
                <a:latin typeface="Trebuchet MS"/>
                <a:cs typeface="Trebuchet MS"/>
              </a:rPr>
              <a:t>detect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 and prevent</a:t>
            </a:r>
            <a:r>
              <a:rPr dirty="0" sz="1550" spc="1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keylogger</a:t>
            </a:r>
            <a:r>
              <a:rPr dirty="0" sz="1550" spc="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attacks.</a:t>
            </a:r>
            <a:r>
              <a:rPr dirty="0" sz="1550" spc="1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3F3F3F"/>
                </a:solidFill>
                <a:latin typeface="Trebuchet MS"/>
                <a:cs typeface="Trebuchet MS"/>
              </a:rPr>
              <a:t>It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5">
                <a:solidFill>
                  <a:srgbClr val="3F3F3F"/>
                </a:solidFill>
                <a:latin typeface="Trebuchet MS"/>
                <a:cs typeface="Trebuchet MS"/>
              </a:rPr>
              <a:t>will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include</a:t>
            </a:r>
            <a:r>
              <a:rPr dirty="0" sz="1550" spc="-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both</a:t>
            </a:r>
            <a:r>
              <a:rPr dirty="0" sz="1550" spc="1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software</a:t>
            </a:r>
            <a:r>
              <a:rPr dirty="0" sz="1550" spc="-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tools</a:t>
            </a:r>
            <a:r>
              <a:rPr dirty="0" sz="1550" spc="2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15">
                <a:solidFill>
                  <a:srgbClr val="3F3F3F"/>
                </a:solidFill>
                <a:latin typeface="Trebuchet MS"/>
                <a:cs typeface="Trebuchet MS"/>
              </a:rPr>
              <a:t>and </a:t>
            </a:r>
            <a:r>
              <a:rPr dirty="0" sz="1550" spc="-45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best practices </a:t>
            </a:r>
            <a:r>
              <a:rPr dirty="0" sz="1550" spc="5">
                <a:solidFill>
                  <a:srgbClr val="3F3F3F"/>
                </a:solidFill>
                <a:latin typeface="Trebuchet MS"/>
                <a:cs typeface="Trebuchet MS"/>
              </a:rPr>
              <a:t>for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individuals </a:t>
            </a:r>
            <a:r>
              <a:rPr dirty="0" sz="1550" spc="15">
                <a:solidFill>
                  <a:srgbClr val="3F3F3F"/>
                </a:solidFill>
                <a:latin typeface="Trebuchet MS"/>
                <a:cs typeface="Trebuchet MS"/>
              </a:rPr>
              <a:t>and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organizations </a:t>
            </a:r>
            <a:r>
              <a:rPr dirty="0" sz="1550" spc="5">
                <a:solidFill>
                  <a:srgbClr val="3F3F3F"/>
                </a:solidFill>
                <a:latin typeface="Trebuchet MS"/>
                <a:cs typeface="Trebuchet MS"/>
              </a:rPr>
              <a:t>to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safeguard against </a:t>
            </a:r>
            <a:r>
              <a:rPr dirty="0" sz="1550" spc="1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keylogging threats. The project </a:t>
            </a:r>
            <a:r>
              <a:rPr dirty="0" sz="1550" spc="5">
                <a:solidFill>
                  <a:srgbClr val="3F3F3F"/>
                </a:solidFill>
                <a:latin typeface="Trebuchet MS"/>
                <a:cs typeface="Trebuchet MS"/>
              </a:rPr>
              <a:t>will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also provide educational resources </a:t>
            </a:r>
            <a:r>
              <a:rPr dirty="0" sz="1550" spc="5">
                <a:solidFill>
                  <a:srgbClr val="3F3F3F"/>
                </a:solidFill>
                <a:latin typeface="Trebuchet MS"/>
                <a:cs typeface="Trebuchet MS"/>
              </a:rPr>
              <a:t>to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 raise awareness about the </a:t>
            </a:r>
            <a:r>
              <a:rPr dirty="0" sz="1550" spc="5">
                <a:solidFill>
                  <a:srgbClr val="3F3F3F"/>
                </a:solidFill>
                <a:latin typeface="Trebuchet MS"/>
                <a:cs typeface="Trebuchet MS"/>
              </a:rPr>
              <a:t>risks </a:t>
            </a:r>
            <a:r>
              <a:rPr dirty="0" sz="1550" spc="15">
                <a:solidFill>
                  <a:srgbClr val="3F3F3F"/>
                </a:solidFill>
                <a:latin typeface="Trebuchet MS"/>
                <a:cs typeface="Trebuchet MS"/>
              </a:rPr>
              <a:t>and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countermeasures associated with </a:t>
            </a:r>
            <a:r>
              <a:rPr dirty="0" sz="1550" spc="1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550" spc="10">
                <a:solidFill>
                  <a:srgbClr val="3F3F3F"/>
                </a:solidFill>
                <a:latin typeface="Trebuchet MS"/>
                <a:cs typeface="Trebuchet MS"/>
              </a:rPr>
              <a:t>keyloggers.</a:t>
            </a:r>
            <a:endParaRPr sz="1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993" y="1319224"/>
            <a:ext cx="4698365" cy="5067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150" spc="5"/>
              <a:t>WHO</a:t>
            </a:r>
            <a:r>
              <a:rPr dirty="0" sz="3150" spc="-220"/>
              <a:t> </a:t>
            </a:r>
            <a:r>
              <a:rPr dirty="0" sz="3150"/>
              <a:t>ARE</a:t>
            </a:r>
            <a:r>
              <a:rPr dirty="0" sz="3150" spc="-35"/>
              <a:t> </a:t>
            </a:r>
            <a:r>
              <a:rPr dirty="0" sz="3150" spc="-5"/>
              <a:t>THE</a:t>
            </a:r>
            <a:r>
              <a:rPr dirty="0" sz="3150" spc="-40"/>
              <a:t> </a:t>
            </a:r>
            <a:r>
              <a:rPr dirty="0" sz="3150" spc="5"/>
              <a:t>END</a:t>
            </a:r>
            <a:r>
              <a:rPr dirty="0" sz="3150" spc="-30"/>
              <a:t> </a:t>
            </a:r>
            <a:r>
              <a:rPr dirty="0" sz="3150" spc="-5"/>
              <a:t>USERS?</a:t>
            </a:r>
            <a:endParaRPr sz="3150"/>
          </a:p>
        </p:txBody>
      </p:sp>
      <p:sp>
        <p:nvSpPr>
          <p:cNvPr id="3" name="object 3"/>
          <p:cNvSpPr txBox="1"/>
          <p:nvPr/>
        </p:nvSpPr>
        <p:spPr>
          <a:xfrm>
            <a:off x="546587" y="2465525"/>
            <a:ext cx="7512050" cy="352234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614045">
              <a:lnSpc>
                <a:spcPts val="1610"/>
              </a:lnSpc>
              <a:spcBef>
                <a:spcPts val="295"/>
              </a:spcBef>
              <a:buSzPct val="93103"/>
              <a:buFont typeface="Arial MT"/>
              <a:buChar char="•"/>
              <a:tabLst>
                <a:tab pos="80010" algn="l"/>
              </a:tabLst>
            </a:pPr>
            <a:r>
              <a:rPr dirty="0" sz="1450" spc="15" b="1">
                <a:latin typeface="Arial"/>
                <a:cs typeface="Arial"/>
              </a:rPr>
              <a:t>Cybercriminals</a:t>
            </a:r>
            <a:r>
              <a:rPr dirty="0" sz="1450" spc="15">
                <a:latin typeface="Arial MT"/>
                <a:cs typeface="Arial MT"/>
              </a:rPr>
              <a:t>:</a:t>
            </a:r>
            <a:r>
              <a:rPr dirty="0" sz="1450" spc="-10">
                <a:latin typeface="Arial MT"/>
                <a:cs typeface="Arial MT"/>
              </a:rPr>
              <a:t> </a:t>
            </a:r>
            <a:r>
              <a:rPr dirty="0" sz="1450" spc="20">
                <a:latin typeface="Arial MT"/>
                <a:cs typeface="Arial MT"/>
              </a:rPr>
              <a:t>These</a:t>
            </a:r>
            <a:r>
              <a:rPr dirty="0" sz="1450" spc="10">
                <a:latin typeface="Arial MT"/>
                <a:cs typeface="Arial MT"/>
              </a:rPr>
              <a:t> </a:t>
            </a:r>
            <a:r>
              <a:rPr dirty="0" sz="1450" spc="15">
                <a:latin typeface="Arial MT"/>
                <a:cs typeface="Arial MT"/>
              </a:rPr>
              <a:t>individuals</a:t>
            </a:r>
            <a:r>
              <a:rPr dirty="0" sz="1450" spc="20">
                <a:latin typeface="Arial MT"/>
                <a:cs typeface="Arial MT"/>
              </a:rPr>
              <a:t> </a:t>
            </a:r>
            <a:r>
              <a:rPr dirty="0" sz="1450" spc="15">
                <a:latin typeface="Arial MT"/>
                <a:cs typeface="Arial MT"/>
              </a:rPr>
              <a:t>or groups</a:t>
            </a:r>
            <a:r>
              <a:rPr dirty="0" sz="1450" spc="20">
                <a:latin typeface="Arial MT"/>
                <a:cs typeface="Arial MT"/>
              </a:rPr>
              <a:t> </a:t>
            </a:r>
            <a:r>
              <a:rPr dirty="0" sz="1450" spc="15">
                <a:latin typeface="Arial MT"/>
                <a:cs typeface="Arial MT"/>
              </a:rPr>
              <a:t>deploy</a:t>
            </a:r>
            <a:r>
              <a:rPr dirty="0" sz="1450" spc="20">
                <a:latin typeface="Arial MT"/>
                <a:cs typeface="Arial MT"/>
              </a:rPr>
              <a:t> </a:t>
            </a:r>
            <a:r>
              <a:rPr dirty="0" sz="1450" spc="15">
                <a:latin typeface="Arial MT"/>
                <a:cs typeface="Arial MT"/>
              </a:rPr>
              <a:t>keyloggers</a:t>
            </a:r>
            <a:r>
              <a:rPr dirty="0" sz="1450" spc="20">
                <a:latin typeface="Arial MT"/>
                <a:cs typeface="Arial MT"/>
              </a:rPr>
              <a:t> </a:t>
            </a:r>
            <a:r>
              <a:rPr dirty="0" sz="1450" spc="5">
                <a:latin typeface="Arial MT"/>
                <a:cs typeface="Arial MT"/>
              </a:rPr>
              <a:t>to</a:t>
            </a:r>
            <a:r>
              <a:rPr dirty="0" sz="1450" spc="25">
                <a:latin typeface="Arial MT"/>
                <a:cs typeface="Arial MT"/>
              </a:rPr>
              <a:t> </a:t>
            </a:r>
            <a:r>
              <a:rPr dirty="0" sz="1450" spc="10">
                <a:latin typeface="Arial MT"/>
                <a:cs typeface="Arial MT"/>
              </a:rPr>
              <a:t>steal</a:t>
            </a:r>
            <a:r>
              <a:rPr dirty="0" sz="1450" spc="20">
                <a:latin typeface="Arial MT"/>
                <a:cs typeface="Arial MT"/>
              </a:rPr>
              <a:t> </a:t>
            </a:r>
            <a:r>
              <a:rPr dirty="0" sz="1450" spc="15">
                <a:latin typeface="Arial MT"/>
                <a:cs typeface="Arial MT"/>
              </a:rPr>
              <a:t>sensitive </a:t>
            </a:r>
            <a:r>
              <a:rPr dirty="0" sz="1450" spc="-390">
                <a:latin typeface="Arial MT"/>
                <a:cs typeface="Arial MT"/>
              </a:rPr>
              <a:t> </a:t>
            </a:r>
            <a:r>
              <a:rPr dirty="0" sz="1450" spc="15">
                <a:latin typeface="Arial MT"/>
                <a:cs typeface="Arial MT"/>
              </a:rPr>
              <a:t>information</a:t>
            </a:r>
            <a:endParaRPr sz="1450">
              <a:latin typeface="Arial MT"/>
              <a:cs typeface="Arial MT"/>
            </a:endParaRPr>
          </a:p>
          <a:p>
            <a:pPr marL="12700" marR="367665">
              <a:lnSpc>
                <a:spcPts val="1610"/>
              </a:lnSpc>
              <a:spcBef>
                <a:spcPts val="10"/>
              </a:spcBef>
              <a:buFont typeface="Georgia"/>
              <a:buChar char="►"/>
              <a:tabLst>
                <a:tab pos="335280" algn="l"/>
                <a:tab pos="335915" algn="l"/>
              </a:tabLst>
            </a:pPr>
            <a:r>
              <a:rPr dirty="0" sz="1450" spc="20">
                <a:latin typeface="Arial MT"/>
                <a:cs typeface="Arial MT"/>
              </a:rPr>
              <a:t>such as usernames, </a:t>
            </a:r>
            <a:r>
              <a:rPr dirty="0" sz="1450" spc="15">
                <a:latin typeface="Arial MT"/>
                <a:cs typeface="Arial MT"/>
              </a:rPr>
              <a:t>passwords, </a:t>
            </a:r>
            <a:r>
              <a:rPr dirty="0" sz="1450" spc="10">
                <a:latin typeface="Arial MT"/>
                <a:cs typeface="Arial MT"/>
              </a:rPr>
              <a:t>credit </a:t>
            </a:r>
            <a:r>
              <a:rPr dirty="0" sz="1450" spc="15">
                <a:latin typeface="Arial MT"/>
                <a:cs typeface="Arial MT"/>
              </a:rPr>
              <a:t>card </a:t>
            </a:r>
            <a:r>
              <a:rPr dirty="0" sz="1450" spc="20">
                <a:latin typeface="Arial MT"/>
                <a:cs typeface="Arial MT"/>
              </a:rPr>
              <a:t>numbers, </a:t>
            </a:r>
            <a:r>
              <a:rPr dirty="0" sz="1450" spc="15">
                <a:latin typeface="Arial MT"/>
                <a:cs typeface="Arial MT"/>
              </a:rPr>
              <a:t>and other personal </a:t>
            </a:r>
            <a:r>
              <a:rPr dirty="0" sz="1450" spc="20">
                <a:latin typeface="Arial MT"/>
                <a:cs typeface="Arial MT"/>
              </a:rPr>
              <a:t>data </a:t>
            </a:r>
            <a:r>
              <a:rPr dirty="0" sz="1450" spc="10">
                <a:latin typeface="Arial MT"/>
                <a:cs typeface="Arial MT"/>
              </a:rPr>
              <a:t>for </a:t>
            </a:r>
            <a:r>
              <a:rPr dirty="0" sz="1450" spc="-390">
                <a:latin typeface="Arial MT"/>
                <a:cs typeface="Arial MT"/>
              </a:rPr>
              <a:t> </a:t>
            </a:r>
            <a:r>
              <a:rPr dirty="0" sz="1450" spc="15">
                <a:latin typeface="Arial MT"/>
                <a:cs typeface="Arial MT"/>
              </a:rPr>
              <a:t>financial</a:t>
            </a:r>
            <a:r>
              <a:rPr dirty="0" sz="1450" spc="5">
                <a:latin typeface="Arial MT"/>
                <a:cs typeface="Arial MT"/>
              </a:rPr>
              <a:t> </a:t>
            </a:r>
            <a:r>
              <a:rPr dirty="0" sz="1450" spc="10">
                <a:latin typeface="Arial MT"/>
                <a:cs typeface="Arial MT"/>
              </a:rPr>
              <a:t>gain.</a:t>
            </a:r>
            <a:endParaRPr sz="1450">
              <a:latin typeface="Arial MT"/>
              <a:cs typeface="Arial MT"/>
            </a:endParaRPr>
          </a:p>
          <a:p>
            <a:pPr marL="79375" indent="-67310">
              <a:lnSpc>
                <a:spcPts val="1510"/>
              </a:lnSpc>
              <a:buSzPct val="93103"/>
              <a:buFont typeface="Arial MT"/>
              <a:buChar char="•"/>
              <a:tabLst>
                <a:tab pos="80010" algn="l"/>
              </a:tabLst>
            </a:pPr>
            <a:r>
              <a:rPr dirty="0" sz="1450" spc="15" b="1">
                <a:latin typeface="Arial"/>
                <a:cs typeface="Arial"/>
              </a:rPr>
              <a:t>Spyware</a:t>
            </a:r>
            <a:r>
              <a:rPr dirty="0" sz="1450" spc="25" b="1">
                <a:latin typeface="Arial"/>
                <a:cs typeface="Arial"/>
              </a:rPr>
              <a:t> </a:t>
            </a:r>
            <a:r>
              <a:rPr dirty="0" sz="1450" spc="15" b="1">
                <a:latin typeface="Arial"/>
                <a:cs typeface="Arial"/>
              </a:rPr>
              <a:t>Developers</a:t>
            </a:r>
            <a:r>
              <a:rPr dirty="0" sz="1450" spc="15">
                <a:latin typeface="Arial MT"/>
                <a:cs typeface="Arial MT"/>
              </a:rPr>
              <a:t>:</a:t>
            </a:r>
            <a:r>
              <a:rPr dirty="0" sz="1450" spc="30">
                <a:latin typeface="Arial MT"/>
                <a:cs typeface="Arial MT"/>
              </a:rPr>
              <a:t> </a:t>
            </a:r>
            <a:r>
              <a:rPr dirty="0" sz="1450" spc="20">
                <a:latin typeface="Arial MT"/>
                <a:cs typeface="Arial MT"/>
              </a:rPr>
              <a:t>Some</a:t>
            </a:r>
            <a:r>
              <a:rPr dirty="0" sz="1450" spc="30">
                <a:latin typeface="Arial MT"/>
                <a:cs typeface="Arial MT"/>
              </a:rPr>
              <a:t> </a:t>
            </a:r>
            <a:r>
              <a:rPr dirty="0" sz="1450" spc="15">
                <a:latin typeface="Arial MT"/>
                <a:cs typeface="Arial MT"/>
              </a:rPr>
              <a:t>companies</a:t>
            </a:r>
            <a:r>
              <a:rPr dirty="0" sz="1450" spc="25">
                <a:latin typeface="Arial MT"/>
                <a:cs typeface="Arial MT"/>
              </a:rPr>
              <a:t> </a:t>
            </a:r>
            <a:r>
              <a:rPr dirty="0" sz="1450" spc="15">
                <a:latin typeface="Arial MT"/>
                <a:cs typeface="Arial MT"/>
              </a:rPr>
              <a:t>or</a:t>
            </a:r>
            <a:r>
              <a:rPr dirty="0" sz="1450" spc="20">
                <a:latin typeface="Arial MT"/>
                <a:cs typeface="Arial MT"/>
              </a:rPr>
              <a:t> </a:t>
            </a:r>
            <a:r>
              <a:rPr dirty="0" sz="1450" spc="15">
                <a:latin typeface="Arial MT"/>
                <a:cs typeface="Arial MT"/>
              </a:rPr>
              <a:t>individuals</a:t>
            </a:r>
            <a:r>
              <a:rPr dirty="0" sz="1450" spc="10">
                <a:latin typeface="Arial MT"/>
                <a:cs typeface="Arial MT"/>
              </a:rPr>
              <a:t> </a:t>
            </a:r>
            <a:r>
              <a:rPr dirty="0" sz="1450" spc="15">
                <a:latin typeface="Arial MT"/>
                <a:cs typeface="Arial MT"/>
              </a:rPr>
              <a:t>create </a:t>
            </a:r>
            <a:r>
              <a:rPr dirty="0" sz="1450" spc="20">
                <a:latin typeface="Arial MT"/>
                <a:cs typeface="Arial MT"/>
              </a:rPr>
              <a:t>and</a:t>
            </a:r>
            <a:r>
              <a:rPr dirty="0" sz="1450" spc="30">
                <a:latin typeface="Arial MT"/>
                <a:cs typeface="Arial MT"/>
              </a:rPr>
              <a:t> </a:t>
            </a:r>
            <a:r>
              <a:rPr dirty="0" sz="1450" spc="10">
                <a:latin typeface="Arial MT"/>
                <a:cs typeface="Arial MT"/>
              </a:rPr>
              <a:t>distribute</a:t>
            </a:r>
            <a:r>
              <a:rPr dirty="0" sz="1450" spc="30">
                <a:latin typeface="Arial MT"/>
                <a:cs typeface="Arial MT"/>
              </a:rPr>
              <a:t> </a:t>
            </a:r>
            <a:r>
              <a:rPr dirty="0" sz="1450" spc="15">
                <a:latin typeface="Arial MT"/>
                <a:cs typeface="Arial MT"/>
              </a:rPr>
              <a:t>keyloggers</a:t>
            </a:r>
            <a:endParaRPr sz="1450">
              <a:latin typeface="Arial MT"/>
              <a:cs typeface="Arial MT"/>
            </a:endParaRPr>
          </a:p>
          <a:p>
            <a:pPr marL="12700">
              <a:lnSpc>
                <a:spcPts val="1610"/>
              </a:lnSpc>
            </a:pPr>
            <a:r>
              <a:rPr dirty="0" sz="1450" spc="20">
                <a:latin typeface="Arial MT"/>
                <a:cs typeface="Arial MT"/>
              </a:rPr>
              <a:t>as</a:t>
            </a:r>
            <a:r>
              <a:rPr dirty="0" sz="1450" spc="-5">
                <a:latin typeface="Arial MT"/>
                <a:cs typeface="Arial MT"/>
              </a:rPr>
              <a:t> </a:t>
            </a:r>
            <a:r>
              <a:rPr dirty="0" sz="1450" spc="20">
                <a:latin typeface="Arial MT"/>
                <a:cs typeface="Arial MT"/>
              </a:rPr>
              <a:t>a</a:t>
            </a:r>
            <a:r>
              <a:rPr dirty="0" sz="1450" spc="-10">
                <a:latin typeface="Arial MT"/>
                <a:cs typeface="Arial MT"/>
              </a:rPr>
              <a:t> </a:t>
            </a:r>
            <a:r>
              <a:rPr dirty="0" sz="1450" spc="15">
                <a:latin typeface="Arial MT"/>
                <a:cs typeface="Arial MT"/>
              </a:rPr>
              <a:t>form</a:t>
            </a:r>
            <a:r>
              <a:rPr dirty="0" sz="1450" spc="-5">
                <a:latin typeface="Arial MT"/>
                <a:cs typeface="Arial MT"/>
              </a:rPr>
              <a:t> </a:t>
            </a:r>
            <a:r>
              <a:rPr dirty="0" sz="1450" spc="15">
                <a:latin typeface="Arial MT"/>
                <a:cs typeface="Arial MT"/>
              </a:rPr>
              <a:t>of</a:t>
            </a:r>
            <a:r>
              <a:rPr dirty="0" sz="1450" spc="-10">
                <a:latin typeface="Arial MT"/>
                <a:cs typeface="Arial MT"/>
              </a:rPr>
              <a:t> </a:t>
            </a:r>
            <a:r>
              <a:rPr dirty="0" sz="1450" spc="20">
                <a:latin typeface="Arial MT"/>
                <a:cs typeface="Arial MT"/>
              </a:rPr>
              <a:t>spyware</a:t>
            </a:r>
            <a:endParaRPr sz="1450">
              <a:latin typeface="Arial MT"/>
              <a:cs typeface="Arial MT"/>
            </a:endParaRPr>
          </a:p>
          <a:p>
            <a:pPr marL="12700" marR="5080">
              <a:lnSpc>
                <a:spcPts val="1610"/>
              </a:lnSpc>
              <a:spcBef>
                <a:spcPts val="95"/>
              </a:spcBef>
              <a:buSzPct val="93103"/>
              <a:buChar char="•"/>
              <a:tabLst>
                <a:tab pos="132080" algn="l"/>
              </a:tabLst>
            </a:pPr>
            <a:r>
              <a:rPr dirty="0" sz="1450" spc="5">
                <a:latin typeface="Arial MT"/>
                <a:cs typeface="Arial MT"/>
              </a:rPr>
              <a:t>to </a:t>
            </a:r>
            <a:r>
              <a:rPr dirty="0" sz="1450" spc="15">
                <a:latin typeface="Arial MT"/>
                <a:cs typeface="Arial MT"/>
              </a:rPr>
              <a:t>monitor users' </a:t>
            </a:r>
            <a:r>
              <a:rPr dirty="0" sz="1450" spc="10">
                <a:latin typeface="Arial MT"/>
                <a:cs typeface="Arial MT"/>
              </a:rPr>
              <a:t>activities </a:t>
            </a:r>
            <a:r>
              <a:rPr dirty="0" sz="1450" spc="20">
                <a:latin typeface="Arial MT"/>
                <a:cs typeface="Arial MT"/>
              </a:rPr>
              <a:t>on </a:t>
            </a:r>
            <a:r>
              <a:rPr dirty="0" sz="1450" spc="15">
                <a:latin typeface="Arial MT"/>
                <a:cs typeface="Arial MT"/>
              </a:rPr>
              <a:t>their devices without </a:t>
            </a:r>
            <a:r>
              <a:rPr dirty="0" sz="1450" spc="10">
                <a:latin typeface="Arial MT"/>
                <a:cs typeface="Arial MT"/>
              </a:rPr>
              <a:t>their </a:t>
            </a:r>
            <a:r>
              <a:rPr dirty="0" sz="1450" spc="15">
                <a:latin typeface="Arial MT"/>
                <a:cs typeface="Arial MT"/>
              </a:rPr>
              <a:t>consent. This can include </a:t>
            </a:r>
            <a:r>
              <a:rPr dirty="0" sz="1450" spc="20">
                <a:latin typeface="Arial MT"/>
                <a:cs typeface="Arial MT"/>
              </a:rPr>
              <a:t> employers </a:t>
            </a:r>
            <a:r>
              <a:rPr dirty="0" sz="1450" spc="15">
                <a:latin typeface="Arial MT"/>
                <a:cs typeface="Arial MT"/>
              </a:rPr>
              <a:t>monitoring </a:t>
            </a:r>
            <a:r>
              <a:rPr dirty="0" sz="1450" spc="20">
                <a:latin typeface="Arial MT"/>
                <a:cs typeface="Arial MT"/>
              </a:rPr>
              <a:t>employees, </a:t>
            </a:r>
            <a:r>
              <a:rPr dirty="0" sz="1450" spc="15">
                <a:latin typeface="Arial MT"/>
                <a:cs typeface="Arial MT"/>
              </a:rPr>
              <a:t>parents monitoring children, </a:t>
            </a:r>
            <a:r>
              <a:rPr dirty="0" sz="1450" spc="10">
                <a:latin typeface="Arial MT"/>
                <a:cs typeface="Arial MT"/>
              </a:rPr>
              <a:t>or </a:t>
            </a:r>
            <a:r>
              <a:rPr dirty="0" sz="1450" spc="15">
                <a:latin typeface="Arial MT"/>
                <a:cs typeface="Arial MT"/>
              </a:rPr>
              <a:t>abusive partners spying </a:t>
            </a:r>
            <a:r>
              <a:rPr dirty="0" sz="1450" spc="-390">
                <a:latin typeface="Arial MT"/>
                <a:cs typeface="Arial MT"/>
              </a:rPr>
              <a:t> </a:t>
            </a:r>
            <a:r>
              <a:rPr dirty="0" sz="1450" spc="20">
                <a:latin typeface="Arial MT"/>
                <a:cs typeface="Arial MT"/>
              </a:rPr>
              <a:t>on</a:t>
            </a:r>
            <a:r>
              <a:rPr dirty="0" sz="1450" spc="10">
                <a:latin typeface="Arial MT"/>
                <a:cs typeface="Arial MT"/>
              </a:rPr>
              <a:t> their</a:t>
            </a:r>
            <a:r>
              <a:rPr dirty="0" sz="1450" spc="5">
                <a:latin typeface="Arial MT"/>
                <a:cs typeface="Arial MT"/>
              </a:rPr>
              <a:t> </a:t>
            </a:r>
            <a:r>
              <a:rPr dirty="0" sz="1450" spc="15">
                <a:latin typeface="Arial MT"/>
                <a:cs typeface="Arial MT"/>
              </a:rPr>
              <a:t>significant others.</a:t>
            </a:r>
            <a:endParaRPr sz="1450">
              <a:latin typeface="Arial MT"/>
              <a:cs typeface="Arial MT"/>
            </a:endParaRPr>
          </a:p>
          <a:p>
            <a:pPr marL="79375" indent="-67310">
              <a:lnSpc>
                <a:spcPts val="1505"/>
              </a:lnSpc>
              <a:buSzPct val="93103"/>
              <a:buFont typeface="Arial MT"/>
              <a:buChar char="•"/>
              <a:tabLst>
                <a:tab pos="80010" algn="l"/>
              </a:tabLst>
            </a:pPr>
            <a:r>
              <a:rPr dirty="0" sz="1450" spc="15" b="1">
                <a:latin typeface="Arial"/>
                <a:cs typeface="Arial"/>
              </a:rPr>
              <a:t>Nation-State</a:t>
            </a:r>
            <a:r>
              <a:rPr dirty="0" sz="1450" spc="-40" b="1">
                <a:latin typeface="Arial"/>
                <a:cs typeface="Arial"/>
              </a:rPr>
              <a:t> </a:t>
            </a:r>
            <a:r>
              <a:rPr dirty="0" sz="1450" spc="15" b="1">
                <a:latin typeface="Arial"/>
                <a:cs typeface="Arial"/>
              </a:rPr>
              <a:t>Actors</a:t>
            </a:r>
            <a:r>
              <a:rPr dirty="0" sz="1450" spc="15">
                <a:latin typeface="Arial MT"/>
                <a:cs typeface="Arial MT"/>
              </a:rPr>
              <a:t>:</a:t>
            </a:r>
            <a:r>
              <a:rPr dirty="0" sz="1450" spc="30">
                <a:latin typeface="Arial MT"/>
                <a:cs typeface="Arial MT"/>
              </a:rPr>
              <a:t> </a:t>
            </a:r>
            <a:r>
              <a:rPr dirty="0" sz="1450" spc="15">
                <a:latin typeface="Arial MT"/>
                <a:cs typeface="Arial MT"/>
              </a:rPr>
              <a:t>Government</a:t>
            </a:r>
            <a:r>
              <a:rPr dirty="0" sz="1450" spc="25">
                <a:latin typeface="Arial MT"/>
                <a:cs typeface="Arial MT"/>
              </a:rPr>
              <a:t> </a:t>
            </a:r>
            <a:r>
              <a:rPr dirty="0" sz="1450" spc="15">
                <a:latin typeface="Arial MT"/>
                <a:cs typeface="Arial MT"/>
              </a:rPr>
              <a:t>agencies</a:t>
            </a:r>
            <a:r>
              <a:rPr dirty="0" sz="1450" spc="5">
                <a:latin typeface="Arial MT"/>
                <a:cs typeface="Arial MT"/>
              </a:rPr>
              <a:t> </a:t>
            </a:r>
            <a:r>
              <a:rPr dirty="0" sz="1450" spc="25">
                <a:latin typeface="Arial MT"/>
                <a:cs typeface="Arial MT"/>
              </a:rPr>
              <a:t>may </a:t>
            </a:r>
            <a:r>
              <a:rPr dirty="0" sz="1450" spc="20">
                <a:latin typeface="Arial MT"/>
                <a:cs typeface="Arial MT"/>
              </a:rPr>
              <a:t>employ </a:t>
            </a:r>
            <a:r>
              <a:rPr dirty="0" sz="1450" spc="15">
                <a:latin typeface="Arial MT"/>
                <a:cs typeface="Arial MT"/>
              </a:rPr>
              <a:t>keyloggers</a:t>
            </a:r>
            <a:r>
              <a:rPr dirty="0" sz="1450" spc="35">
                <a:latin typeface="Arial MT"/>
                <a:cs typeface="Arial MT"/>
              </a:rPr>
              <a:t> </a:t>
            </a:r>
            <a:r>
              <a:rPr dirty="0" sz="1450" spc="10">
                <a:latin typeface="Arial MT"/>
                <a:cs typeface="Arial MT"/>
              </a:rPr>
              <a:t>for</a:t>
            </a:r>
            <a:r>
              <a:rPr dirty="0" sz="1450" spc="15">
                <a:latin typeface="Arial MT"/>
                <a:cs typeface="Arial MT"/>
              </a:rPr>
              <a:t> espionage</a:t>
            </a:r>
            <a:endParaRPr sz="1450">
              <a:latin typeface="Arial MT"/>
              <a:cs typeface="Arial MT"/>
            </a:endParaRPr>
          </a:p>
          <a:p>
            <a:pPr marL="12700" marR="812800">
              <a:lnSpc>
                <a:spcPts val="1610"/>
              </a:lnSpc>
              <a:spcBef>
                <a:spcPts val="95"/>
              </a:spcBef>
            </a:pPr>
            <a:r>
              <a:rPr dirty="0" sz="1450" spc="15">
                <a:latin typeface="Arial MT"/>
                <a:cs typeface="Arial MT"/>
              </a:rPr>
              <a:t>purposes, monitoring </a:t>
            </a:r>
            <a:r>
              <a:rPr dirty="0" sz="1450" spc="10">
                <a:latin typeface="Arial MT"/>
                <a:cs typeface="Arial MT"/>
              </a:rPr>
              <a:t>the </a:t>
            </a:r>
            <a:r>
              <a:rPr dirty="0" sz="1450" spc="15">
                <a:latin typeface="Arial MT"/>
                <a:cs typeface="Arial MT"/>
              </a:rPr>
              <a:t>activities of individuals or organizations for intelligence </a:t>
            </a:r>
            <a:r>
              <a:rPr dirty="0" sz="1450" spc="-390">
                <a:latin typeface="Arial MT"/>
                <a:cs typeface="Arial MT"/>
              </a:rPr>
              <a:t> </a:t>
            </a:r>
            <a:r>
              <a:rPr dirty="0" sz="1450" spc="15">
                <a:latin typeface="Arial MT"/>
                <a:cs typeface="Arial MT"/>
              </a:rPr>
              <a:t>gathering.</a:t>
            </a:r>
            <a:endParaRPr sz="1450">
              <a:latin typeface="Arial MT"/>
              <a:cs typeface="Arial MT"/>
            </a:endParaRPr>
          </a:p>
          <a:p>
            <a:pPr marL="79375" indent="-67310">
              <a:lnSpc>
                <a:spcPts val="1510"/>
              </a:lnSpc>
              <a:buSzPct val="93103"/>
              <a:buFont typeface="Arial MT"/>
              <a:buChar char="•"/>
              <a:tabLst>
                <a:tab pos="80010" algn="l"/>
              </a:tabLst>
            </a:pPr>
            <a:r>
              <a:rPr dirty="0" sz="1450" spc="20" b="1">
                <a:latin typeface="Arial"/>
                <a:cs typeface="Arial"/>
              </a:rPr>
              <a:t>Law</a:t>
            </a:r>
            <a:r>
              <a:rPr dirty="0" sz="1450" spc="5" b="1">
                <a:latin typeface="Arial"/>
                <a:cs typeface="Arial"/>
              </a:rPr>
              <a:t> </a:t>
            </a:r>
            <a:r>
              <a:rPr dirty="0" sz="1450" spc="20" b="1">
                <a:latin typeface="Arial"/>
                <a:cs typeface="Arial"/>
              </a:rPr>
              <a:t>Enforcement</a:t>
            </a:r>
            <a:r>
              <a:rPr dirty="0" sz="1450" spc="20">
                <a:latin typeface="Arial MT"/>
                <a:cs typeface="Arial MT"/>
              </a:rPr>
              <a:t>:</a:t>
            </a:r>
            <a:r>
              <a:rPr dirty="0" sz="1450" spc="5">
                <a:latin typeface="Arial MT"/>
                <a:cs typeface="Arial MT"/>
              </a:rPr>
              <a:t> </a:t>
            </a:r>
            <a:r>
              <a:rPr dirty="0" sz="1450" spc="15">
                <a:latin typeface="Arial MT"/>
                <a:cs typeface="Arial MT"/>
              </a:rPr>
              <a:t>In</a:t>
            </a:r>
            <a:r>
              <a:rPr dirty="0" sz="1450" spc="5">
                <a:latin typeface="Arial MT"/>
                <a:cs typeface="Arial MT"/>
              </a:rPr>
              <a:t> </a:t>
            </a:r>
            <a:r>
              <a:rPr dirty="0" sz="1450" spc="15">
                <a:latin typeface="Arial MT"/>
                <a:cs typeface="Arial MT"/>
              </a:rPr>
              <a:t>certain</a:t>
            </a:r>
            <a:r>
              <a:rPr dirty="0" sz="1450" spc="10">
                <a:latin typeface="Arial MT"/>
                <a:cs typeface="Arial MT"/>
              </a:rPr>
              <a:t> </a:t>
            </a:r>
            <a:r>
              <a:rPr dirty="0" sz="1450" spc="15">
                <a:latin typeface="Arial MT"/>
                <a:cs typeface="Arial MT"/>
              </a:rPr>
              <a:t>cases,</a:t>
            </a:r>
            <a:r>
              <a:rPr dirty="0" sz="1450" spc="5">
                <a:latin typeface="Arial MT"/>
                <a:cs typeface="Arial MT"/>
              </a:rPr>
              <a:t> </a:t>
            </a:r>
            <a:r>
              <a:rPr dirty="0" sz="1450" spc="20">
                <a:latin typeface="Arial MT"/>
                <a:cs typeface="Arial MT"/>
              </a:rPr>
              <a:t>law</a:t>
            </a:r>
            <a:r>
              <a:rPr dirty="0" sz="1450" spc="15">
                <a:latin typeface="Arial MT"/>
                <a:cs typeface="Arial MT"/>
              </a:rPr>
              <a:t> enforcement</a:t>
            </a:r>
            <a:r>
              <a:rPr dirty="0" sz="1450" spc="5">
                <a:latin typeface="Arial MT"/>
                <a:cs typeface="Arial MT"/>
              </a:rPr>
              <a:t> </a:t>
            </a:r>
            <a:r>
              <a:rPr dirty="0" sz="1450" spc="20">
                <a:latin typeface="Arial MT"/>
                <a:cs typeface="Arial MT"/>
              </a:rPr>
              <a:t>agencies may</a:t>
            </a:r>
            <a:r>
              <a:rPr dirty="0" sz="1450">
                <a:latin typeface="Arial MT"/>
                <a:cs typeface="Arial MT"/>
              </a:rPr>
              <a:t> </a:t>
            </a:r>
            <a:r>
              <a:rPr dirty="0" sz="1450" spc="20">
                <a:latin typeface="Arial MT"/>
                <a:cs typeface="Arial MT"/>
              </a:rPr>
              <a:t>use</a:t>
            </a:r>
            <a:r>
              <a:rPr dirty="0" sz="1450" spc="5">
                <a:latin typeface="Arial MT"/>
                <a:cs typeface="Arial MT"/>
              </a:rPr>
              <a:t> </a:t>
            </a:r>
            <a:r>
              <a:rPr dirty="0" sz="1450" spc="15">
                <a:latin typeface="Arial MT"/>
                <a:cs typeface="Arial MT"/>
              </a:rPr>
              <a:t>keyloggers </a:t>
            </a:r>
            <a:r>
              <a:rPr dirty="0" sz="1450" spc="20">
                <a:latin typeface="Arial MT"/>
                <a:cs typeface="Arial MT"/>
              </a:rPr>
              <a:t>as</a:t>
            </a:r>
            <a:endParaRPr sz="1450">
              <a:latin typeface="Arial MT"/>
              <a:cs typeface="Arial MT"/>
            </a:endParaRPr>
          </a:p>
          <a:p>
            <a:pPr marL="12700">
              <a:lnSpc>
                <a:spcPts val="1610"/>
              </a:lnSpc>
            </a:pPr>
            <a:r>
              <a:rPr dirty="0" sz="1450" spc="15">
                <a:latin typeface="Arial MT"/>
                <a:cs typeface="Arial MT"/>
              </a:rPr>
              <a:t>part</a:t>
            </a:r>
            <a:r>
              <a:rPr dirty="0" sz="1450">
                <a:latin typeface="Arial MT"/>
                <a:cs typeface="Arial MT"/>
              </a:rPr>
              <a:t> </a:t>
            </a:r>
            <a:r>
              <a:rPr dirty="0" sz="1450" spc="15">
                <a:latin typeface="Arial MT"/>
                <a:cs typeface="Arial MT"/>
              </a:rPr>
              <a:t>of criminal</a:t>
            </a:r>
            <a:r>
              <a:rPr dirty="0" sz="1450" spc="10">
                <a:latin typeface="Arial MT"/>
                <a:cs typeface="Arial MT"/>
              </a:rPr>
              <a:t> </a:t>
            </a:r>
            <a:r>
              <a:rPr dirty="0" sz="1450" spc="15">
                <a:latin typeface="Arial MT"/>
                <a:cs typeface="Arial MT"/>
              </a:rPr>
              <a:t>investigations, </a:t>
            </a:r>
            <a:r>
              <a:rPr dirty="0" sz="1450" spc="10">
                <a:latin typeface="Arial MT"/>
                <a:cs typeface="Arial MT"/>
              </a:rPr>
              <a:t>with</a:t>
            </a:r>
            <a:r>
              <a:rPr dirty="0" sz="1450" spc="5">
                <a:latin typeface="Arial MT"/>
                <a:cs typeface="Arial MT"/>
              </a:rPr>
              <a:t> </a:t>
            </a:r>
            <a:r>
              <a:rPr dirty="0" sz="1450" spc="15">
                <a:latin typeface="Arial MT"/>
                <a:cs typeface="Arial MT"/>
              </a:rPr>
              <a:t>appropriate</a:t>
            </a:r>
            <a:r>
              <a:rPr dirty="0" sz="1450">
                <a:latin typeface="Arial MT"/>
                <a:cs typeface="Arial MT"/>
              </a:rPr>
              <a:t> </a:t>
            </a:r>
            <a:r>
              <a:rPr dirty="0" sz="1450" spc="15">
                <a:latin typeface="Arial MT"/>
                <a:cs typeface="Arial MT"/>
              </a:rPr>
              <a:t>legal</a:t>
            </a:r>
            <a:r>
              <a:rPr dirty="0" sz="1450" spc="10">
                <a:latin typeface="Arial MT"/>
                <a:cs typeface="Arial MT"/>
              </a:rPr>
              <a:t> </a:t>
            </a:r>
            <a:r>
              <a:rPr dirty="0" sz="1450" spc="15">
                <a:latin typeface="Arial MT"/>
                <a:cs typeface="Arial MT"/>
              </a:rPr>
              <a:t>authorization.</a:t>
            </a:r>
            <a:endParaRPr sz="1450">
              <a:latin typeface="Arial MT"/>
              <a:cs typeface="Arial MT"/>
            </a:endParaRPr>
          </a:p>
          <a:p>
            <a:pPr marL="12700" marR="26034">
              <a:lnSpc>
                <a:spcPct val="92700"/>
              </a:lnSpc>
              <a:spcBef>
                <a:spcPts val="65"/>
              </a:spcBef>
              <a:buSzPct val="93103"/>
              <a:buFont typeface="Arial MT"/>
              <a:buChar char="•"/>
              <a:tabLst>
                <a:tab pos="80010" algn="l"/>
              </a:tabLst>
            </a:pPr>
            <a:r>
              <a:rPr dirty="0" sz="1450" spc="10" b="1">
                <a:latin typeface="Arial"/>
                <a:cs typeface="Arial"/>
              </a:rPr>
              <a:t>Ethical</a:t>
            </a:r>
            <a:r>
              <a:rPr dirty="0" sz="1450" spc="20" b="1">
                <a:latin typeface="Arial"/>
                <a:cs typeface="Arial"/>
              </a:rPr>
              <a:t> Hackers</a:t>
            </a:r>
            <a:r>
              <a:rPr dirty="0" sz="1450" spc="25" b="1">
                <a:latin typeface="Arial"/>
                <a:cs typeface="Arial"/>
              </a:rPr>
              <a:t> </a:t>
            </a:r>
            <a:r>
              <a:rPr dirty="0" sz="1450" spc="20" b="1">
                <a:latin typeface="Arial"/>
                <a:cs typeface="Arial"/>
              </a:rPr>
              <a:t>and </a:t>
            </a:r>
            <a:r>
              <a:rPr dirty="0" sz="1450" spc="15" b="1">
                <a:latin typeface="Arial"/>
                <a:cs typeface="Arial"/>
              </a:rPr>
              <a:t>Penetration</a:t>
            </a:r>
            <a:r>
              <a:rPr dirty="0" sz="1450" spc="20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Testers</a:t>
            </a:r>
            <a:r>
              <a:rPr dirty="0" sz="1450">
                <a:latin typeface="Arial MT"/>
                <a:cs typeface="Arial MT"/>
              </a:rPr>
              <a:t>:</a:t>
            </a:r>
            <a:r>
              <a:rPr dirty="0" sz="1450" spc="10">
                <a:latin typeface="Arial MT"/>
                <a:cs typeface="Arial MT"/>
              </a:rPr>
              <a:t> </a:t>
            </a:r>
            <a:r>
              <a:rPr dirty="0" sz="1450" spc="25">
                <a:latin typeface="Arial MT"/>
                <a:cs typeface="Arial MT"/>
              </a:rPr>
              <a:t>Some</a:t>
            </a:r>
            <a:r>
              <a:rPr dirty="0" sz="1450" spc="10">
                <a:latin typeface="Arial MT"/>
                <a:cs typeface="Arial MT"/>
              </a:rPr>
              <a:t> </a:t>
            </a:r>
            <a:r>
              <a:rPr dirty="0" sz="1450" spc="15">
                <a:latin typeface="Arial MT"/>
                <a:cs typeface="Arial MT"/>
              </a:rPr>
              <a:t>security</a:t>
            </a:r>
            <a:r>
              <a:rPr dirty="0" sz="1450" spc="20">
                <a:latin typeface="Arial MT"/>
                <a:cs typeface="Arial MT"/>
              </a:rPr>
              <a:t> </a:t>
            </a:r>
            <a:r>
              <a:rPr dirty="0" sz="1450" spc="15">
                <a:latin typeface="Arial MT"/>
                <a:cs typeface="Arial MT"/>
              </a:rPr>
              <a:t>professionals</a:t>
            </a:r>
            <a:r>
              <a:rPr dirty="0" sz="1450" spc="5">
                <a:latin typeface="Arial MT"/>
                <a:cs typeface="Arial MT"/>
              </a:rPr>
              <a:t> </a:t>
            </a:r>
            <a:r>
              <a:rPr dirty="0" sz="1450" spc="20">
                <a:latin typeface="Arial MT"/>
                <a:cs typeface="Arial MT"/>
              </a:rPr>
              <a:t>use</a:t>
            </a:r>
            <a:r>
              <a:rPr dirty="0" sz="1450" spc="25">
                <a:latin typeface="Arial MT"/>
                <a:cs typeface="Arial MT"/>
              </a:rPr>
              <a:t> </a:t>
            </a:r>
            <a:r>
              <a:rPr dirty="0" sz="1450" spc="15">
                <a:latin typeface="Arial MT"/>
                <a:cs typeface="Arial MT"/>
              </a:rPr>
              <a:t>keyloggers </a:t>
            </a:r>
            <a:r>
              <a:rPr dirty="0" sz="1450" spc="-390">
                <a:latin typeface="Arial MT"/>
                <a:cs typeface="Arial MT"/>
              </a:rPr>
              <a:t> </a:t>
            </a:r>
            <a:r>
              <a:rPr dirty="0" sz="1450" spc="20">
                <a:latin typeface="Arial MT"/>
                <a:cs typeface="Arial MT"/>
              </a:rPr>
              <a:t>as </a:t>
            </a:r>
            <a:r>
              <a:rPr dirty="0" sz="1450" spc="15">
                <a:latin typeface="Arial MT"/>
                <a:cs typeface="Arial MT"/>
              </a:rPr>
              <a:t>part of their job </a:t>
            </a:r>
            <a:r>
              <a:rPr dirty="0" sz="1450" spc="20">
                <a:latin typeface="Arial MT"/>
                <a:cs typeface="Arial MT"/>
              </a:rPr>
              <a:t>to </a:t>
            </a:r>
            <a:r>
              <a:rPr dirty="0" sz="1450" spc="15">
                <a:latin typeface="Arial MT"/>
                <a:cs typeface="Arial MT"/>
              </a:rPr>
              <a:t>test the security of </a:t>
            </a:r>
            <a:r>
              <a:rPr dirty="0" sz="1450" spc="20">
                <a:latin typeface="Arial MT"/>
                <a:cs typeface="Arial MT"/>
              </a:rPr>
              <a:t>systems and </a:t>
            </a:r>
            <a:r>
              <a:rPr dirty="0" sz="1450" spc="15">
                <a:latin typeface="Arial MT"/>
                <a:cs typeface="Arial MT"/>
              </a:rPr>
              <a:t>networks, identifying vulnerabilities </a:t>
            </a:r>
            <a:r>
              <a:rPr dirty="0" sz="1450" spc="20">
                <a:latin typeface="Arial MT"/>
                <a:cs typeface="Arial MT"/>
              </a:rPr>
              <a:t> </a:t>
            </a:r>
            <a:r>
              <a:rPr dirty="0" sz="1450" spc="15">
                <a:latin typeface="Arial MT"/>
                <a:cs typeface="Arial MT"/>
              </a:rPr>
              <a:t>and </a:t>
            </a:r>
            <a:r>
              <a:rPr dirty="0" sz="1450" spc="20">
                <a:latin typeface="Arial MT"/>
                <a:cs typeface="Arial MT"/>
              </a:rPr>
              <a:t>weaknesses</a:t>
            </a:r>
            <a:r>
              <a:rPr dirty="0" sz="1450" spc="-5">
                <a:latin typeface="Arial MT"/>
                <a:cs typeface="Arial MT"/>
              </a:rPr>
              <a:t> </a:t>
            </a:r>
            <a:r>
              <a:rPr dirty="0" sz="1450" spc="15">
                <a:latin typeface="Arial MT"/>
                <a:cs typeface="Arial MT"/>
              </a:rPr>
              <a:t>that could</a:t>
            </a:r>
            <a:r>
              <a:rPr dirty="0" sz="1450">
                <a:latin typeface="Arial MT"/>
                <a:cs typeface="Arial MT"/>
              </a:rPr>
              <a:t> </a:t>
            </a:r>
            <a:r>
              <a:rPr dirty="0" sz="1450" spc="20">
                <a:latin typeface="Arial MT"/>
                <a:cs typeface="Arial MT"/>
              </a:rPr>
              <a:t>be</a:t>
            </a:r>
            <a:r>
              <a:rPr dirty="0" sz="1450">
                <a:latin typeface="Arial MT"/>
                <a:cs typeface="Arial MT"/>
              </a:rPr>
              <a:t> </a:t>
            </a:r>
            <a:r>
              <a:rPr dirty="0" sz="1450" spc="15">
                <a:latin typeface="Arial MT"/>
                <a:cs typeface="Arial MT"/>
              </a:rPr>
              <a:t>exploited </a:t>
            </a:r>
            <a:r>
              <a:rPr dirty="0" sz="1450" spc="10">
                <a:latin typeface="Arial MT"/>
                <a:cs typeface="Arial MT"/>
              </a:rPr>
              <a:t>by </a:t>
            </a:r>
            <a:r>
              <a:rPr dirty="0" sz="1450" spc="15">
                <a:latin typeface="Arial MT"/>
                <a:cs typeface="Arial MT"/>
              </a:rPr>
              <a:t>malicious</a:t>
            </a:r>
            <a:r>
              <a:rPr dirty="0" sz="1450" spc="10">
                <a:latin typeface="Arial MT"/>
                <a:cs typeface="Arial MT"/>
              </a:rPr>
              <a:t> </a:t>
            </a:r>
            <a:r>
              <a:rPr dirty="0" sz="1450" spc="15">
                <a:latin typeface="Arial MT"/>
                <a:cs typeface="Arial MT"/>
              </a:rPr>
              <a:t>actors.</a:t>
            </a:r>
            <a:endParaRPr sz="1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993" y="1319224"/>
            <a:ext cx="6396990" cy="5067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150" spc="-5"/>
              <a:t>Threats</a:t>
            </a:r>
            <a:r>
              <a:rPr dirty="0" sz="3150" spc="10"/>
              <a:t> </a:t>
            </a:r>
            <a:r>
              <a:rPr dirty="0" sz="3150" spc="-10"/>
              <a:t>of</a:t>
            </a:r>
            <a:r>
              <a:rPr dirty="0" sz="3150" spc="30"/>
              <a:t> </a:t>
            </a:r>
            <a:r>
              <a:rPr dirty="0" sz="3150" spc="-15"/>
              <a:t>Keyloggers </a:t>
            </a:r>
            <a:r>
              <a:rPr dirty="0" sz="3150" spc="5"/>
              <a:t>from</a:t>
            </a:r>
            <a:r>
              <a:rPr dirty="0" sz="3150" spc="-5"/>
              <a:t> Hackers</a:t>
            </a:r>
            <a:endParaRPr sz="3150"/>
          </a:p>
        </p:txBody>
      </p:sp>
      <p:sp>
        <p:nvSpPr>
          <p:cNvPr id="3" name="object 3"/>
          <p:cNvSpPr txBox="1"/>
          <p:nvPr/>
        </p:nvSpPr>
        <p:spPr>
          <a:xfrm>
            <a:off x="660951" y="2162244"/>
            <a:ext cx="7312025" cy="35718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9375" indent="-67310">
              <a:lnSpc>
                <a:spcPts val="1675"/>
              </a:lnSpc>
              <a:spcBef>
                <a:spcPts val="135"/>
              </a:spcBef>
              <a:buSzPct val="93103"/>
              <a:buFont typeface="Arial MT"/>
              <a:buChar char="•"/>
              <a:tabLst>
                <a:tab pos="80010" algn="l"/>
              </a:tabLst>
            </a:pPr>
            <a:r>
              <a:rPr dirty="0" sz="1450" spc="20" b="1">
                <a:latin typeface="Arial"/>
                <a:cs typeface="Arial"/>
              </a:rPr>
              <a:t>Data</a:t>
            </a:r>
            <a:r>
              <a:rPr dirty="0" sz="1450" spc="-40" b="1">
                <a:latin typeface="Arial"/>
                <a:cs typeface="Arial"/>
              </a:rPr>
              <a:t> </a:t>
            </a:r>
            <a:r>
              <a:rPr dirty="0" sz="1450" spc="15" b="1">
                <a:latin typeface="Arial"/>
                <a:cs typeface="Arial"/>
              </a:rPr>
              <a:t>Theft:</a:t>
            </a:r>
            <a:endParaRPr sz="1450">
              <a:latin typeface="Arial"/>
              <a:cs typeface="Arial"/>
            </a:endParaRPr>
          </a:p>
          <a:p>
            <a:pPr lvl="1" marL="664845" marR="168910" indent="-252095">
              <a:lnSpc>
                <a:spcPts val="1420"/>
              </a:lnSpc>
              <a:spcBef>
                <a:spcPts val="100"/>
              </a:spcBef>
              <a:buClr>
                <a:srgbClr val="90C126"/>
              </a:buClr>
              <a:buSzPct val="80769"/>
              <a:buFont typeface="Arial MT"/>
              <a:buChar char="•"/>
              <a:tabLst>
                <a:tab pos="664845" algn="l"/>
                <a:tab pos="665480" algn="l"/>
              </a:tabLst>
            </a:pPr>
            <a:r>
              <a:rPr dirty="0" sz="1300" b="1">
                <a:latin typeface="Arial"/>
                <a:cs typeface="Arial"/>
              </a:rPr>
              <a:t>Description:</a:t>
            </a:r>
            <a:r>
              <a:rPr dirty="0" sz="1300" spc="15" b="1">
                <a:latin typeface="Arial"/>
                <a:cs typeface="Arial"/>
              </a:rPr>
              <a:t> </a:t>
            </a:r>
            <a:r>
              <a:rPr dirty="0" sz="1300" spc="5">
                <a:latin typeface="Arial MT"/>
                <a:cs typeface="Arial MT"/>
              </a:rPr>
              <a:t>Hackers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10">
                <a:latin typeface="Arial MT"/>
                <a:cs typeface="Arial MT"/>
              </a:rPr>
              <a:t>use</a:t>
            </a:r>
            <a:r>
              <a:rPr dirty="0" sz="1300" spc="-5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keyloggers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to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steal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sensitive</a:t>
            </a:r>
            <a:r>
              <a:rPr dirty="0" sz="1300" spc="-5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information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such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as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passwords, </a:t>
            </a:r>
            <a:r>
              <a:rPr dirty="0" sz="1300" spc="-345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credit</a:t>
            </a:r>
            <a:r>
              <a:rPr dirty="0" sz="1300" spc="-5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card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numbers,</a:t>
            </a:r>
            <a:r>
              <a:rPr dirty="0" sz="1300" spc="-5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and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personal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identification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details.</a:t>
            </a:r>
            <a:endParaRPr sz="1300">
              <a:latin typeface="Arial MT"/>
              <a:cs typeface="Arial MT"/>
            </a:endParaRPr>
          </a:p>
          <a:p>
            <a:pPr lvl="1" marL="664845" indent="-252095">
              <a:lnSpc>
                <a:spcPts val="1320"/>
              </a:lnSpc>
              <a:buClr>
                <a:srgbClr val="90C126"/>
              </a:buClr>
              <a:buSzPct val="80769"/>
              <a:buFont typeface="Arial MT"/>
              <a:buChar char="•"/>
              <a:tabLst>
                <a:tab pos="664845" algn="l"/>
                <a:tab pos="665480" algn="l"/>
              </a:tabLst>
            </a:pPr>
            <a:r>
              <a:rPr dirty="0" sz="1300" spc="5" b="1">
                <a:latin typeface="Arial"/>
                <a:cs typeface="Arial"/>
              </a:rPr>
              <a:t>Impact:</a:t>
            </a:r>
            <a:r>
              <a:rPr dirty="0" sz="1300" spc="-25" b="1">
                <a:latin typeface="Arial"/>
                <a:cs typeface="Arial"/>
              </a:rPr>
              <a:t> </a:t>
            </a:r>
            <a:r>
              <a:rPr dirty="0" sz="1300" spc="5">
                <a:latin typeface="Arial MT"/>
                <a:cs typeface="Arial MT"/>
              </a:rPr>
              <a:t>This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can </a:t>
            </a:r>
            <a:r>
              <a:rPr dirty="0" sz="1300" spc="10">
                <a:latin typeface="Arial MT"/>
                <a:cs typeface="Arial MT"/>
              </a:rPr>
              <a:t>lead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to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identity theft,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financial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loss, and unauthorized access</a:t>
            </a:r>
            <a:r>
              <a:rPr dirty="0" sz="1300">
                <a:latin typeface="Arial MT"/>
                <a:cs typeface="Arial MT"/>
              </a:rPr>
              <a:t> to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personal</a:t>
            </a:r>
            <a:endParaRPr sz="1300">
              <a:latin typeface="Arial MT"/>
              <a:cs typeface="Arial MT"/>
            </a:endParaRPr>
          </a:p>
          <a:p>
            <a:pPr marL="664845">
              <a:lnSpc>
                <a:spcPts val="1420"/>
              </a:lnSpc>
            </a:pPr>
            <a:r>
              <a:rPr dirty="0" sz="1300" spc="5">
                <a:latin typeface="Arial MT"/>
                <a:cs typeface="Arial MT"/>
              </a:rPr>
              <a:t>and</a:t>
            </a:r>
            <a:r>
              <a:rPr dirty="0" sz="1300" spc="-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corporate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accounts.</a:t>
            </a:r>
            <a:endParaRPr sz="1300">
              <a:latin typeface="Arial MT"/>
              <a:cs typeface="Arial MT"/>
            </a:endParaRPr>
          </a:p>
          <a:p>
            <a:pPr marL="79375" indent="-67310">
              <a:lnSpc>
                <a:spcPts val="1600"/>
              </a:lnSpc>
              <a:buSzPct val="93103"/>
              <a:buFont typeface="Arial MT"/>
              <a:buChar char="•"/>
              <a:tabLst>
                <a:tab pos="80010" algn="l"/>
              </a:tabLst>
            </a:pPr>
            <a:r>
              <a:rPr dirty="0" sz="1450" spc="15" b="1">
                <a:latin typeface="Arial"/>
                <a:cs typeface="Arial"/>
              </a:rPr>
              <a:t>Corporate</a:t>
            </a:r>
            <a:r>
              <a:rPr dirty="0" sz="1450" b="1">
                <a:latin typeface="Arial"/>
                <a:cs typeface="Arial"/>
              </a:rPr>
              <a:t> </a:t>
            </a:r>
            <a:r>
              <a:rPr dirty="0" sz="1450" spc="15" b="1">
                <a:latin typeface="Arial"/>
                <a:cs typeface="Arial"/>
              </a:rPr>
              <a:t>Espionage:</a:t>
            </a:r>
            <a:endParaRPr sz="1450">
              <a:latin typeface="Arial"/>
              <a:cs typeface="Arial"/>
            </a:endParaRPr>
          </a:p>
          <a:p>
            <a:pPr lvl="1" marL="664845" marR="93980" indent="-252095">
              <a:lnSpc>
                <a:spcPts val="1420"/>
              </a:lnSpc>
              <a:spcBef>
                <a:spcPts val="100"/>
              </a:spcBef>
              <a:buClr>
                <a:srgbClr val="90C126"/>
              </a:buClr>
              <a:buSzPct val="80769"/>
              <a:buFont typeface="Arial MT"/>
              <a:buChar char="•"/>
              <a:tabLst>
                <a:tab pos="664845" algn="l"/>
                <a:tab pos="665480" algn="l"/>
              </a:tabLst>
            </a:pPr>
            <a:r>
              <a:rPr dirty="0" sz="1300" b="1">
                <a:latin typeface="Arial"/>
                <a:cs typeface="Arial"/>
              </a:rPr>
              <a:t>Description:</a:t>
            </a:r>
            <a:r>
              <a:rPr dirty="0" sz="1300" spc="20" b="1">
                <a:latin typeface="Arial"/>
                <a:cs typeface="Arial"/>
              </a:rPr>
              <a:t> </a:t>
            </a:r>
            <a:r>
              <a:rPr dirty="0" sz="1300" spc="5">
                <a:latin typeface="Arial MT"/>
                <a:cs typeface="Arial MT"/>
              </a:rPr>
              <a:t>Keyloggers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can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 spc="10">
                <a:latin typeface="Arial MT"/>
                <a:cs typeface="Arial MT"/>
              </a:rPr>
              <a:t>be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used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to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capture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confidential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business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information,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trade </a:t>
            </a:r>
            <a:r>
              <a:rPr dirty="0" sz="1300" spc="-350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secrets,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and intellectual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property.</a:t>
            </a:r>
            <a:endParaRPr sz="1300">
              <a:latin typeface="Arial MT"/>
              <a:cs typeface="Arial MT"/>
            </a:endParaRPr>
          </a:p>
          <a:p>
            <a:pPr lvl="1" marL="664845" marR="71120" indent="-252095">
              <a:lnSpc>
                <a:spcPts val="1420"/>
              </a:lnSpc>
              <a:spcBef>
                <a:spcPts val="5"/>
              </a:spcBef>
              <a:buClr>
                <a:srgbClr val="90C126"/>
              </a:buClr>
              <a:buSzPct val="80769"/>
              <a:buFont typeface="Arial MT"/>
              <a:buChar char="•"/>
              <a:tabLst>
                <a:tab pos="664845" algn="l"/>
                <a:tab pos="665480" algn="l"/>
              </a:tabLst>
            </a:pPr>
            <a:r>
              <a:rPr dirty="0" sz="1300" spc="5" b="1">
                <a:latin typeface="Arial"/>
                <a:cs typeface="Arial"/>
              </a:rPr>
              <a:t>Impact: </a:t>
            </a:r>
            <a:r>
              <a:rPr dirty="0" sz="1300" spc="5">
                <a:latin typeface="Arial MT"/>
                <a:cs typeface="Arial MT"/>
              </a:rPr>
              <a:t>This can result in significant financial losses, damage </a:t>
            </a:r>
            <a:r>
              <a:rPr dirty="0" sz="1300">
                <a:latin typeface="Arial MT"/>
                <a:cs typeface="Arial MT"/>
              </a:rPr>
              <a:t>to </a:t>
            </a:r>
            <a:r>
              <a:rPr dirty="0" sz="1300" spc="10">
                <a:latin typeface="Arial MT"/>
                <a:cs typeface="Arial MT"/>
              </a:rPr>
              <a:t>a </a:t>
            </a:r>
            <a:r>
              <a:rPr dirty="0" sz="1300">
                <a:latin typeface="Arial MT"/>
                <a:cs typeface="Arial MT"/>
              </a:rPr>
              <a:t>company’s </a:t>
            </a:r>
            <a:r>
              <a:rPr dirty="0" sz="1300" spc="5">
                <a:latin typeface="Arial MT"/>
                <a:cs typeface="Arial MT"/>
              </a:rPr>
              <a:t>reputation, </a:t>
            </a:r>
            <a:r>
              <a:rPr dirty="0" sz="1300" spc="-350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and</a:t>
            </a:r>
            <a:r>
              <a:rPr dirty="0" sz="1300" spc="-5">
                <a:latin typeface="Arial MT"/>
                <a:cs typeface="Arial MT"/>
              </a:rPr>
              <a:t> </a:t>
            </a:r>
            <a:r>
              <a:rPr dirty="0" sz="1300" spc="10">
                <a:latin typeface="Arial MT"/>
                <a:cs typeface="Arial MT"/>
              </a:rPr>
              <a:t>a</a:t>
            </a:r>
            <a:r>
              <a:rPr dirty="0" sz="1300" spc="-15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competitive</a:t>
            </a:r>
            <a:r>
              <a:rPr dirty="0" sz="1300" spc="-15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disadvantage.</a:t>
            </a:r>
            <a:endParaRPr sz="1300">
              <a:latin typeface="Arial MT"/>
              <a:cs typeface="Arial MT"/>
            </a:endParaRPr>
          </a:p>
          <a:p>
            <a:pPr marL="79375" indent="-67310">
              <a:lnSpc>
                <a:spcPts val="1510"/>
              </a:lnSpc>
              <a:buSzPct val="93103"/>
              <a:buFont typeface="Arial MT"/>
              <a:buChar char="•"/>
              <a:tabLst>
                <a:tab pos="80010" algn="l"/>
              </a:tabLst>
            </a:pPr>
            <a:r>
              <a:rPr dirty="0" sz="1450" spc="20" b="1">
                <a:latin typeface="Arial"/>
                <a:cs typeface="Arial"/>
              </a:rPr>
              <a:t>System</a:t>
            </a:r>
            <a:r>
              <a:rPr dirty="0" sz="1450" spc="-30" b="1">
                <a:latin typeface="Arial"/>
                <a:cs typeface="Arial"/>
              </a:rPr>
              <a:t> </a:t>
            </a:r>
            <a:r>
              <a:rPr dirty="0" sz="1450" spc="20" b="1">
                <a:latin typeface="Arial"/>
                <a:cs typeface="Arial"/>
              </a:rPr>
              <a:t>Compromise:</a:t>
            </a:r>
            <a:endParaRPr sz="1450">
              <a:latin typeface="Arial"/>
              <a:cs typeface="Arial"/>
            </a:endParaRPr>
          </a:p>
          <a:p>
            <a:pPr lvl="1" marL="664845" marR="196215" indent="-252095">
              <a:lnSpc>
                <a:spcPts val="1420"/>
              </a:lnSpc>
              <a:spcBef>
                <a:spcPts val="100"/>
              </a:spcBef>
              <a:buClr>
                <a:srgbClr val="90C126"/>
              </a:buClr>
              <a:buSzPct val="80769"/>
              <a:buFont typeface="Arial MT"/>
              <a:buChar char="•"/>
              <a:tabLst>
                <a:tab pos="664845" algn="l"/>
                <a:tab pos="665480" algn="l"/>
              </a:tabLst>
            </a:pPr>
            <a:r>
              <a:rPr dirty="0" sz="1300" b="1">
                <a:latin typeface="Arial"/>
                <a:cs typeface="Arial"/>
              </a:rPr>
              <a:t>Description:</a:t>
            </a:r>
            <a:r>
              <a:rPr dirty="0" sz="1300" spc="15" b="1">
                <a:latin typeface="Arial"/>
                <a:cs typeface="Arial"/>
              </a:rPr>
              <a:t> </a:t>
            </a:r>
            <a:r>
              <a:rPr dirty="0" sz="1300" spc="10">
                <a:latin typeface="Arial MT"/>
                <a:cs typeface="Arial MT"/>
              </a:rPr>
              <a:t>By </a:t>
            </a:r>
            <a:r>
              <a:rPr dirty="0" sz="1300" spc="5">
                <a:latin typeface="Arial MT"/>
                <a:cs typeface="Arial MT"/>
              </a:rPr>
              <a:t>capturing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login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credentials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and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other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security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information,</a:t>
            </a:r>
            <a:r>
              <a:rPr dirty="0" sz="1300" spc="5">
                <a:latin typeface="Arial MT"/>
                <a:cs typeface="Arial MT"/>
              </a:rPr>
              <a:t> hackers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can </a:t>
            </a:r>
            <a:r>
              <a:rPr dirty="0" sz="1300" spc="-345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gain</a:t>
            </a:r>
            <a:r>
              <a:rPr dirty="0" sz="1300" spc="-5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unauthorized</a:t>
            </a:r>
            <a:r>
              <a:rPr dirty="0" sz="1300" spc="-15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access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to </a:t>
            </a:r>
            <a:r>
              <a:rPr dirty="0" sz="1300" spc="5">
                <a:latin typeface="Arial MT"/>
                <a:cs typeface="Arial MT"/>
              </a:rPr>
              <a:t>systems.</a:t>
            </a:r>
            <a:endParaRPr sz="1300">
              <a:latin typeface="Arial MT"/>
              <a:cs typeface="Arial MT"/>
            </a:endParaRPr>
          </a:p>
          <a:p>
            <a:pPr lvl="1" marL="664845" indent="-252095">
              <a:lnSpc>
                <a:spcPts val="1320"/>
              </a:lnSpc>
              <a:buClr>
                <a:srgbClr val="90C126"/>
              </a:buClr>
              <a:buSzPct val="80769"/>
              <a:buFont typeface="Arial MT"/>
              <a:buChar char="•"/>
              <a:tabLst>
                <a:tab pos="664845" algn="l"/>
                <a:tab pos="665480" algn="l"/>
              </a:tabLst>
            </a:pPr>
            <a:r>
              <a:rPr dirty="0" sz="1300" spc="5" b="1">
                <a:latin typeface="Arial"/>
                <a:cs typeface="Arial"/>
              </a:rPr>
              <a:t>Impact:</a:t>
            </a:r>
            <a:r>
              <a:rPr dirty="0" sz="1300" spc="-25" b="1">
                <a:latin typeface="Arial"/>
                <a:cs typeface="Arial"/>
              </a:rPr>
              <a:t> </a:t>
            </a:r>
            <a:r>
              <a:rPr dirty="0" sz="1300" spc="5">
                <a:latin typeface="Arial MT"/>
                <a:cs typeface="Arial MT"/>
              </a:rPr>
              <a:t>This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can </a:t>
            </a:r>
            <a:r>
              <a:rPr dirty="0" sz="1300" spc="10">
                <a:latin typeface="Arial MT"/>
                <a:cs typeface="Arial MT"/>
              </a:rPr>
              <a:t>lead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to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further</a:t>
            </a:r>
            <a:r>
              <a:rPr dirty="0" sz="1300" spc="5">
                <a:latin typeface="Arial MT"/>
                <a:cs typeface="Arial MT"/>
              </a:rPr>
              <a:t> exploitation </a:t>
            </a:r>
            <a:r>
              <a:rPr dirty="0" sz="1300" spc="10">
                <a:latin typeface="Arial MT"/>
                <a:cs typeface="Arial MT"/>
              </a:rPr>
              <a:t>of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network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vulnerabilities, </a:t>
            </a:r>
            <a:r>
              <a:rPr dirty="0" sz="1300" spc="5">
                <a:latin typeface="Arial MT"/>
                <a:cs typeface="Arial MT"/>
              </a:rPr>
              <a:t>deployment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of</a:t>
            </a:r>
            <a:endParaRPr sz="1300">
              <a:latin typeface="Arial MT"/>
              <a:cs typeface="Arial MT"/>
            </a:endParaRPr>
          </a:p>
          <a:p>
            <a:pPr marL="664845">
              <a:lnSpc>
                <a:spcPts val="1420"/>
              </a:lnSpc>
            </a:pPr>
            <a:r>
              <a:rPr dirty="0" sz="1300" spc="5">
                <a:latin typeface="Arial MT"/>
                <a:cs typeface="Arial MT"/>
              </a:rPr>
              <a:t>additional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malware, and</a:t>
            </a:r>
            <a:r>
              <a:rPr dirty="0" sz="1300" spc="-20">
                <a:latin typeface="Arial MT"/>
                <a:cs typeface="Arial MT"/>
              </a:rPr>
              <a:t> </a:t>
            </a:r>
            <a:r>
              <a:rPr dirty="0" sz="1300" spc="10">
                <a:latin typeface="Arial MT"/>
                <a:cs typeface="Arial MT"/>
              </a:rPr>
              <a:t>loss</a:t>
            </a:r>
            <a:r>
              <a:rPr dirty="0" sz="1300" spc="-1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of</a:t>
            </a:r>
            <a:r>
              <a:rPr dirty="0" sz="1300" spc="-5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control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over</a:t>
            </a:r>
            <a:r>
              <a:rPr dirty="0" sz="1300" spc="-5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IT</a:t>
            </a:r>
            <a:r>
              <a:rPr dirty="0" sz="1300" spc="-40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infrastructure.</a:t>
            </a:r>
            <a:endParaRPr sz="1300">
              <a:latin typeface="Arial MT"/>
              <a:cs typeface="Arial MT"/>
            </a:endParaRPr>
          </a:p>
          <a:p>
            <a:pPr marL="79375" indent="-67310">
              <a:lnSpc>
                <a:spcPts val="1600"/>
              </a:lnSpc>
              <a:buSzPct val="93103"/>
              <a:buFont typeface="Arial MT"/>
              <a:buChar char="•"/>
              <a:tabLst>
                <a:tab pos="80010" algn="l"/>
              </a:tabLst>
            </a:pPr>
            <a:r>
              <a:rPr dirty="0" sz="1450" spc="15" b="1">
                <a:latin typeface="Arial"/>
                <a:cs typeface="Arial"/>
              </a:rPr>
              <a:t>Surveillance</a:t>
            </a:r>
            <a:r>
              <a:rPr dirty="0" sz="1450" spc="-5" b="1">
                <a:latin typeface="Arial"/>
                <a:cs typeface="Arial"/>
              </a:rPr>
              <a:t> </a:t>
            </a:r>
            <a:r>
              <a:rPr dirty="0" sz="1450" spc="25" b="1">
                <a:latin typeface="Arial"/>
                <a:cs typeface="Arial"/>
              </a:rPr>
              <a:t>and</a:t>
            </a:r>
            <a:r>
              <a:rPr dirty="0" sz="1450" spc="-10" b="1">
                <a:latin typeface="Arial"/>
                <a:cs typeface="Arial"/>
              </a:rPr>
              <a:t> </a:t>
            </a:r>
            <a:r>
              <a:rPr dirty="0" sz="1450" spc="15" b="1">
                <a:latin typeface="Arial"/>
                <a:cs typeface="Arial"/>
              </a:rPr>
              <a:t>Privacy</a:t>
            </a:r>
            <a:r>
              <a:rPr dirty="0" sz="1450" spc="5" b="1">
                <a:latin typeface="Arial"/>
                <a:cs typeface="Arial"/>
              </a:rPr>
              <a:t> </a:t>
            </a:r>
            <a:r>
              <a:rPr dirty="0" sz="1450" spc="15" b="1">
                <a:latin typeface="Arial"/>
                <a:cs typeface="Arial"/>
              </a:rPr>
              <a:t>Invasion:</a:t>
            </a:r>
            <a:endParaRPr sz="1450">
              <a:latin typeface="Arial"/>
              <a:cs typeface="Arial"/>
            </a:endParaRPr>
          </a:p>
          <a:p>
            <a:pPr lvl="1" marL="664845" indent="-252095">
              <a:lnSpc>
                <a:spcPts val="1425"/>
              </a:lnSpc>
              <a:buClr>
                <a:srgbClr val="90C126"/>
              </a:buClr>
              <a:buSzPct val="80769"/>
              <a:buFont typeface="Arial MT"/>
              <a:buChar char="•"/>
              <a:tabLst>
                <a:tab pos="664845" algn="l"/>
                <a:tab pos="665480" algn="l"/>
              </a:tabLst>
            </a:pPr>
            <a:r>
              <a:rPr dirty="0" sz="1300" b="1">
                <a:latin typeface="Arial"/>
                <a:cs typeface="Arial"/>
              </a:rPr>
              <a:t>Description:</a:t>
            </a:r>
            <a:r>
              <a:rPr dirty="0" sz="1300" spc="15" b="1">
                <a:latin typeface="Arial"/>
                <a:cs typeface="Arial"/>
              </a:rPr>
              <a:t> </a:t>
            </a:r>
            <a:r>
              <a:rPr dirty="0" sz="1300" spc="5">
                <a:latin typeface="Arial MT"/>
                <a:cs typeface="Arial MT"/>
              </a:rPr>
              <a:t>Keyloggers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can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monitor and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record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 spc="10">
                <a:latin typeface="Arial MT"/>
                <a:cs typeface="Arial MT"/>
              </a:rPr>
              <a:t>a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user's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activities,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violating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their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privacy.</a:t>
            </a:r>
            <a:endParaRPr sz="1300">
              <a:latin typeface="Arial MT"/>
              <a:cs typeface="Arial MT"/>
            </a:endParaRPr>
          </a:p>
          <a:p>
            <a:pPr lvl="1" marL="664845" marR="598805" indent="-252095">
              <a:lnSpc>
                <a:spcPts val="1430"/>
              </a:lnSpc>
              <a:spcBef>
                <a:spcPts val="85"/>
              </a:spcBef>
              <a:buClr>
                <a:srgbClr val="90C126"/>
              </a:buClr>
              <a:buSzPct val="80769"/>
              <a:buFont typeface="Arial MT"/>
              <a:buChar char="•"/>
              <a:tabLst>
                <a:tab pos="664845" algn="l"/>
                <a:tab pos="665480" algn="l"/>
              </a:tabLst>
            </a:pPr>
            <a:r>
              <a:rPr dirty="0" sz="1300" spc="5" b="1">
                <a:latin typeface="Arial"/>
                <a:cs typeface="Arial"/>
              </a:rPr>
              <a:t>Impact: </a:t>
            </a:r>
            <a:r>
              <a:rPr dirty="0" sz="1300" spc="5">
                <a:latin typeface="Arial MT"/>
                <a:cs typeface="Arial MT"/>
              </a:rPr>
              <a:t>This leads to </a:t>
            </a:r>
            <a:r>
              <a:rPr dirty="0" sz="1300" spc="10">
                <a:latin typeface="Arial MT"/>
                <a:cs typeface="Arial MT"/>
              </a:rPr>
              <a:t>a </a:t>
            </a:r>
            <a:r>
              <a:rPr dirty="0" sz="1300" spc="5">
                <a:latin typeface="Arial MT"/>
                <a:cs typeface="Arial MT"/>
              </a:rPr>
              <a:t>significant breach </a:t>
            </a:r>
            <a:r>
              <a:rPr dirty="0" sz="1300" spc="10">
                <a:latin typeface="Arial MT"/>
                <a:cs typeface="Arial MT"/>
              </a:rPr>
              <a:t>of </a:t>
            </a:r>
            <a:r>
              <a:rPr dirty="0" sz="1300" spc="5">
                <a:latin typeface="Arial MT"/>
                <a:cs typeface="Arial MT"/>
              </a:rPr>
              <a:t>personal privacy and can be used </a:t>
            </a:r>
            <a:r>
              <a:rPr dirty="0" sz="1300">
                <a:latin typeface="Arial MT"/>
                <a:cs typeface="Arial MT"/>
              </a:rPr>
              <a:t>for </a:t>
            </a:r>
            <a:r>
              <a:rPr dirty="0" sz="1300" spc="-355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blackmail</a:t>
            </a:r>
            <a:r>
              <a:rPr dirty="0" sz="1300" spc="-1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or </a:t>
            </a:r>
            <a:r>
              <a:rPr dirty="0" sz="1300" spc="5">
                <a:latin typeface="Arial MT"/>
                <a:cs typeface="Arial MT"/>
              </a:rPr>
              <a:t>harassment.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960" y="1844833"/>
            <a:ext cx="6513830" cy="8820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100"/>
              </a:spcBef>
            </a:pPr>
            <a:r>
              <a:rPr dirty="0" spc="-15"/>
              <a:t>Prevention </a:t>
            </a:r>
            <a:r>
              <a:rPr dirty="0"/>
              <a:t>Measures </a:t>
            </a:r>
            <a:r>
              <a:rPr dirty="0" spc="5"/>
              <a:t>for </a:t>
            </a:r>
            <a:r>
              <a:rPr dirty="0" spc="-5"/>
              <a:t>keyloggers </a:t>
            </a:r>
            <a:r>
              <a:rPr dirty="0"/>
              <a:t>from </a:t>
            </a:r>
            <a:r>
              <a:rPr dirty="0" spc="-830"/>
              <a:t> </a:t>
            </a:r>
            <a:r>
              <a:rPr dirty="0" spc="-5"/>
              <a:t>hackers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0898" y="3625260"/>
            <a:ext cx="7321550" cy="17087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83185" indent="-71120">
              <a:lnSpc>
                <a:spcPct val="100000"/>
              </a:lnSpc>
              <a:spcBef>
                <a:spcPts val="130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dirty="0" sz="1550" spc="10" b="1">
                <a:latin typeface="Arial"/>
                <a:cs typeface="Arial"/>
              </a:rPr>
              <a:t>Antivirus</a:t>
            </a:r>
            <a:r>
              <a:rPr dirty="0" sz="1550" spc="-5" b="1">
                <a:latin typeface="Arial"/>
                <a:cs typeface="Arial"/>
              </a:rPr>
              <a:t> </a:t>
            </a:r>
            <a:r>
              <a:rPr dirty="0" sz="1550" spc="10" b="1">
                <a:latin typeface="Arial"/>
                <a:cs typeface="Arial"/>
              </a:rPr>
              <a:t>and</a:t>
            </a:r>
            <a:r>
              <a:rPr dirty="0" sz="1550" spc="-55" b="1">
                <a:latin typeface="Arial"/>
                <a:cs typeface="Arial"/>
              </a:rPr>
              <a:t> </a:t>
            </a:r>
            <a:r>
              <a:rPr dirty="0" sz="1550" spc="10" b="1">
                <a:latin typeface="Arial"/>
                <a:cs typeface="Arial"/>
              </a:rPr>
              <a:t>Anti-Malware</a:t>
            </a:r>
            <a:r>
              <a:rPr dirty="0" sz="1550" spc="10">
                <a:latin typeface="Arial MT"/>
                <a:cs typeface="Arial MT"/>
              </a:rPr>
              <a:t>: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Regular</a:t>
            </a:r>
            <a:r>
              <a:rPr dirty="0" sz="1550" spc="-1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scans</a:t>
            </a:r>
            <a:r>
              <a:rPr dirty="0" sz="1550" spc="-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and </a:t>
            </a:r>
            <a:r>
              <a:rPr dirty="0" sz="1550" spc="10">
                <a:latin typeface="Arial MT"/>
                <a:cs typeface="Arial MT"/>
              </a:rPr>
              <a:t>real-time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protection.</a:t>
            </a:r>
            <a:endParaRPr sz="1550">
              <a:latin typeface="Arial MT"/>
              <a:cs typeface="Arial MT"/>
            </a:endParaRPr>
          </a:p>
          <a:p>
            <a:pPr marL="83185" indent="-71120">
              <a:lnSpc>
                <a:spcPct val="100000"/>
              </a:lnSpc>
              <a:spcBef>
                <a:spcPts val="25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dirty="0" sz="1550" spc="10" b="1">
                <a:latin typeface="Arial"/>
                <a:cs typeface="Arial"/>
              </a:rPr>
              <a:t>Firewalls</a:t>
            </a:r>
            <a:r>
              <a:rPr dirty="0" sz="1550" spc="10">
                <a:latin typeface="Arial MT"/>
                <a:cs typeface="Arial MT"/>
              </a:rPr>
              <a:t>:</a:t>
            </a:r>
            <a:r>
              <a:rPr dirty="0" sz="1550" spc="-1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Network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and</a:t>
            </a:r>
            <a:r>
              <a:rPr dirty="0" sz="1550" spc="-2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personal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firewalls.</a:t>
            </a:r>
            <a:endParaRPr sz="1550">
              <a:latin typeface="Arial MT"/>
              <a:cs typeface="Arial MT"/>
            </a:endParaRPr>
          </a:p>
          <a:p>
            <a:pPr marL="83185" indent="-71120">
              <a:lnSpc>
                <a:spcPct val="100000"/>
              </a:lnSpc>
              <a:spcBef>
                <a:spcPts val="35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dirty="0" sz="1550" spc="10" b="1">
                <a:latin typeface="Arial"/>
                <a:cs typeface="Arial"/>
              </a:rPr>
              <a:t>Behavioral</a:t>
            </a:r>
            <a:r>
              <a:rPr dirty="0" sz="1550" spc="-45" b="1">
                <a:latin typeface="Arial"/>
                <a:cs typeface="Arial"/>
              </a:rPr>
              <a:t> </a:t>
            </a:r>
            <a:r>
              <a:rPr dirty="0" sz="1550" spc="10" b="1">
                <a:latin typeface="Arial"/>
                <a:cs typeface="Arial"/>
              </a:rPr>
              <a:t>Analysis</a:t>
            </a:r>
            <a:r>
              <a:rPr dirty="0" sz="1550" spc="5" b="1">
                <a:latin typeface="Arial"/>
                <a:cs typeface="Arial"/>
              </a:rPr>
              <a:t> </a:t>
            </a:r>
            <a:r>
              <a:rPr dirty="0" sz="1550" spc="20" b="1">
                <a:latin typeface="Arial"/>
                <a:cs typeface="Arial"/>
              </a:rPr>
              <a:t>&amp;</a:t>
            </a:r>
            <a:r>
              <a:rPr dirty="0" sz="1550" spc="15" b="1">
                <a:latin typeface="Arial"/>
                <a:cs typeface="Arial"/>
              </a:rPr>
              <a:t> </a:t>
            </a:r>
            <a:r>
              <a:rPr dirty="0" sz="1550" spc="10" b="1">
                <a:latin typeface="Arial"/>
                <a:cs typeface="Arial"/>
              </a:rPr>
              <a:t>IDS</a:t>
            </a:r>
            <a:r>
              <a:rPr dirty="0" sz="1550" spc="10">
                <a:latin typeface="Arial MT"/>
                <a:cs typeface="Arial MT"/>
              </a:rPr>
              <a:t>: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Detect</a:t>
            </a:r>
            <a:r>
              <a:rPr dirty="0" sz="1550" spc="2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unusual</a:t>
            </a:r>
            <a:r>
              <a:rPr dirty="0" sz="1550" spc="1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activities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and</a:t>
            </a:r>
            <a:r>
              <a:rPr dirty="0" sz="1550" spc="10">
                <a:latin typeface="Arial MT"/>
                <a:cs typeface="Arial MT"/>
              </a:rPr>
              <a:t> monitor</a:t>
            </a:r>
            <a:r>
              <a:rPr dirty="0" sz="1550" spc="-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network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traffic.</a:t>
            </a:r>
            <a:endParaRPr sz="1550">
              <a:latin typeface="Arial MT"/>
              <a:cs typeface="Arial MT"/>
            </a:endParaRPr>
          </a:p>
          <a:p>
            <a:pPr marL="83185" indent="-71120">
              <a:lnSpc>
                <a:spcPct val="100000"/>
              </a:lnSpc>
              <a:spcBef>
                <a:spcPts val="35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dirty="0" sz="1550" spc="10" b="1">
                <a:latin typeface="Arial"/>
                <a:cs typeface="Arial"/>
              </a:rPr>
              <a:t>Software</a:t>
            </a:r>
            <a:r>
              <a:rPr dirty="0" sz="1550" b="1">
                <a:latin typeface="Arial"/>
                <a:cs typeface="Arial"/>
              </a:rPr>
              <a:t> </a:t>
            </a:r>
            <a:r>
              <a:rPr dirty="0" sz="1550" spc="10" b="1">
                <a:latin typeface="Arial"/>
                <a:cs typeface="Arial"/>
              </a:rPr>
              <a:t>Updates</a:t>
            </a:r>
            <a:r>
              <a:rPr dirty="0" sz="1550" spc="10">
                <a:latin typeface="Arial MT"/>
                <a:cs typeface="Arial MT"/>
              </a:rPr>
              <a:t>: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Regular </a:t>
            </a:r>
            <a:r>
              <a:rPr dirty="0" sz="1550" spc="15">
                <a:latin typeface="Arial MT"/>
                <a:cs typeface="Arial MT"/>
              </a:rPr>
              <a:t>and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automatic</a:t>
            </a:r>
            <a:r>
              <a:rPr dirty="0" sz="1550" spc="1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updates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for</a:t>
            </a:r>
            <a:r>
              <a:rPr dirty="0" sz="1550" spc="1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OS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and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applications.</a:t>
            </a:r>
            <a:endParaRPr sz="1550">
              <a:latin typeface="Arial MT"/>
              <a:cs typeface="Arial MT"/>
            </a:endParaRPr>
          </a:p>
          <a:p>
            <a:pPr marL="83185" indent="-71120">
              <a:lnSpc>
                <a:spcPct val="100000"/>
              </a:lnSpc>
              <a:spcBef>
                <a:spcPts val="40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dirty="0" sz="1550" spc="10" b="1">
                <a:latin typeface="Arial"/>
                <a:cs typeface="Arial"/>
              </a:rPr>
              <a:t>Anti-Keylogging</a:t>
            </a:r>
            <a:r>
              <a:rPr dirty="0" sz="1550" spc="15" b="1">
                <a:latin typeface="Arial"/>
                <a:cs typeface="Arial"/>
              </a:rPr>
              <a:t> </a:t>
            </a:r>
            <a:r>
              <a:rPr dirty="0" sz="1550" spc="10" b="1">
                <a:latin typeface="Arial"/>
                <a:cs typeface="Arial"/>
              </a:rPr>
              <a:t>Software</a:t>
            </a:r>
            <a:r>
              <a:rPr dirty="0" sz="1550" spc="10">
                <a:latin typeface="Arial MT"/>
                <a:cs typeface="Arial MT"/>
              </a:rPr>
              <a:t>: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Specialized</a:t>
            </a:r>
            <a:r>
              <a:rPr dirty="0" sz="1550" spc="-1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tools</a:t>
            </a:r>
            <a:r>
              <a:rPr dirty="0" sz="1550" spc="1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for</a:t>
            </a:r>
            <a:r>
              <a:rPr dirty="0" sz="1550" spc="10">
                <a:latin typeface="Arial MT"/>
                <a:cs typeface="Arial MT"/>
              </a:rPr>
              <a:t> keystroke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protection.</a:t>
            </a:r>
            <a:endParaRPr sz="1550">
              <a:latin typeface="Arial MT"/>
              <a:cs typeface="Arial MT"/>
            </a:endParaRPr>
          </a:p>
          <a:p>
            <a:pPr marL="83185" indent="-71120">
              <a:lnSpc>
                <a:spcPct val="100000"/>
              </a:lnSpc>
              <a:spcBef>
                <a:spcPts val="35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dirty="0" sz="1550" spc="15" b="1">
                <a:latin typeface="Arial"/>
                <a:cs typeface="Arial"/>
              </a:rPr>
              <a:t>Secure</a:t>
            </a:r>
            <a:r>
              <a:rPr dirty="0" sz="1550" spc="-80" b="1">
                <a:latin typeface="Arial"/>
                <a:cs typeface="Arial"/>
              </a:rPr>
              <a:t> </a:t>
            </a:r>
            <a:r>
              <a:rPr dirty="0" sz="1550" spc="10" b="1">
                <a:latin typeface="Arial"/>
                <a:cs typeface="Arial"/>
              </a:rPr>
              <a:t>Authentication</a:t>
            </a:r>
            <a:r>
              <a:rPr dirty="0" sz="1550" spc="10">
                <a:latin typeface="Arial MT"/>
                <a:cs typeface="Arial MT"/>
              </a:rPr>
              <a:t>: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Implement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-15">
                <a:latin typeface="Arial MT"/>
                <a:cs typeface="Arial MT"/>
              </a:rPr>
              <a:t>2FA</a:t>
            </a:r>
            <a:r>
              <a:rPr dirty="0" sz="1550" spc="-8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and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biometric authentication.</a:t>
            </a:r>
            <a:endParaRPr sz="1550">
              <a:latin typeface="Arial MT"/>
              <a:cs typeface="Arial MT"/>
            </a:endParaRPr>
          </a:p>
          <a:p>
            <a:pPr marL="83185" indent="-71120">
              <a:lnSpc>
                <a:spcPct val="100000"/>
              </a:lnSpc>
              <a:spcBef>
                <a:spcPts val="25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dirty="0" sz="1550" spc="5" b="1">
                <a:latin typeface="Arial"/>
                <a:cs typeface="Arial"/>
              </a:rPr>
              <a:t>Virtual</a:t>
            </a:r>
            <a:r>
              <a:rPr dirty="0" sz="1550" spc="10" b="1">
                <a:latin typeface="Arial"/>
                <a:cs typeface="Arial"/>
              </a:rPr>
              <a:t> Keyboards</a:t>
            </a:r>
            <a:r>
              <a:rPr dirty="0" sz="1550" spc="10">
                <a:latin typeface="Arial MT"/>
                <a:cs typeface="Arial MT"/>
              </a:rPr>
              <a:t>: </a:t>
            </a:r>
            <a:r>
              <a:rPr dirty="0" sz="1550" spc="15">
                <a:latin typeface="Arial MT"/>
                <a:cs typeface="Arial MT"/>
              </a:rPr>
              <a:t>Use</a:t>
            </a:r>
            <a:r>
              <a:rPr dirty="0" sz="1550" spc="10">
                <a:latin typeface="Arial MT"/>
                <a:cs typeface="Arial MT"/>
              </a:rPr>
              <a:t> on-screen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keyboards</a:t>
            </a:r>
            <a:r>
              <a:rPr dirty="0" sz="1550" spc="2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for</a:t>
            </a:r>
            <a:r>
              <a:rPr dirty="0" sz="1550" spc="1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sensitive</a:t>
            </a:r>
            <a:r>
              <a:rPr dirty="0" sz="1550" spc="-1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entries.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960" y="1322075"/>
            <a:ext cx="7240905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25"/>
              <a:t>Y</a:t>
            </a:r>
            <a:r>
              <a:rPr dirty="0" spc="-10"/>
              <a:t>O</a:t>
            </a:r>
            <a:r>
              <a:rPr dirty="0" spc="35"/>
              <a:t>U</a:t>
            </a:r>
            <a:r>
              <a:rPr dirty="0" spc="5"/>
              <a:t>R</a:t>
            </a:r>
            <a:r>
              <a:rPr dirty="0" spc="-10"/>
              <a:t> </a:t>
            </a:r>
            <a:r>
              <a:rPr dirty="0" spc="25"/>
              <a:t>S</a:t>
            </a:r>
            <a:r>
              <a:rPr dirty="0" spc="20"/>
              <a:t>O</a:t>
            </a:r>
            <a:r>
              <a:rPr dirty="0" spc="15"/>
              <a:t>L</a:t>
            </a:r>
            <a:r>
              <a:rPr dirty="0" spc="35"/>
              <a:t>U</a:t>
            </a:r>
            <a:r>
              <a:rPr dirty="0" spc="-25"/>
              <a:t>T</a:t>
            </a:r>
            <a:r>
              <a:rPr dirty="0" spc="-55"/>
              <a:t>I</a:t>
            </a:r>
            <a:r>
              <a:rPr dirty="0" spc="20"/>
              <a:t>O</a:t>
            </a:r>
            <a:r>
              <a:rPr dirty="0" spc="5"/>
              <a:t>N</a:t>
            </a:r>
            <a:r>
              <a:rPr dirty="0" spc="-305"/>
              <a:t> </a:t>
            </a:r>
            <a:r>
              <a:rPr dirty="0" spc="-25"/>
              <a:t>A</a:t>
            </a:r>
            <a:r>
              <a:rPr dirty="0" spc="-20"/>
              <a:t>N</a:t>
            </a:r>
            <a:r>
              <a:rPr dirty="0" spc="5"/>
              <a:t>D</a:t>
            </a:r>
            <a:r>
              <a:rPr dirty="0" spc="45"/>
              <a:t> </a:t>
            </a:r>
            <a:r>
              <a:rPr dirty="0" spc="-25"/>
              <a:t>I</a:t>
            </a:r>
            <a:r>
              <a:rPr dirty="0" spc="-55"/>
              <a:t>T</a:t>
            </a:r>
            <a:r>
              <a:rPr dirty="0"/>
              <a:t>S</a:t>
            </a:r>
            <a:r>
              <a:rPr dirty="0" spc="80"/>
              <a:t> </a:t>
            </a:r>
            <a:r>
              <a:rPr dirty="0" spc="-270"/>
              <a:t>V</a:t>
            </a:r>
            <a:r>
              <a:rPr dirty="0" spc="-25"/>
              <a:t>A</a:t>
            </a:r>
            <a:r>
              <a:rPr dirty="0" spc="15"/>
              <a:t>L</a:t>
            </a:r>
            <a:r>
              <a:rPr dirty="0" spc="35"/>
              <a:t>U</a:t>
            </a:r>
            <a:r>
              <a:rPr dirty="0" spc="5"/>
              <a:t>E</a:t>
            </a:r>
            <a:r>
              <a:rPr dirty="0" spc="-75"/>
              <a:t> </a:t>
            </a:r>
            <a:r>
              <a:rPr dirty="0" spc="10"/>
              <a:t>P</a:t>
            </a:r>
            <a:r>
              <a:rPr dirty="0" spc="-30"/>
              <a:t>R</a:t>
            </a:r>
            <a:r>
              <a:rPr dirty="0" spc="-10"/>
              <a:t>O</a:t>
            </a:r>
            <a:r>
              <a:rPr dirty="0" spc="10"/>
              <a:t>P</a:t>
            </a:r>
            <a:r>
              <a:rPr dirty="0" spc="-10"/>
              <a:t>O</a:t>
            </a:r>
            <a:r>
              <a:rPr dirty="0" spc="25"/>
              <a:t>S</a:t>
            </a:r>
            <a:r>
              <a:rPr dirty="0" spc="-25"/>
              <a:t>I</a:t>
            </a:r>
            <a:r>
              <a:rPr dirty="0" spc="-25"/>
              <a:t>T</a:t>
            </a:r>
            <a:r>
              <a:rPr dirty="0" spc="-25"/>
              <a:t>I</a:t>
            </a:r>
            <a:r>
              <a:rPr dirty="0" spc="-10"/>
              <a:t>O</a:t>
            </a:r>
            <a:r>
              <a:rPr dirty="0" spc="5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3352" y="2392292"/>
            <a:ext cx="7278370" cy="33940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83185" indent="-71120">
              <a:lnSpc>
                <a:spcPct val="100000"/>
              </a:lnSpc>
              <a:spcBef>
                <a:spcPts val="130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dirty="0" sz="1550" spc="15" b="1">
                <a:latin typeface="Arial"/>
                <a:cs typeface="Arial"/>
              </a:rPr>
              <a:t>Advanced</a:t>
            </a:r>
            <a:r>
              <a:rPr dirty="0" sz="1550" spc="-15" b="1">
                <a:latin typeface="Arial"/>
                <a:cs typeface="Arial"/>
              </a:rPr>
              <a:t> </a:t>
            </a:r>
            <a:r>
              <a:rPr dirty="0" sz="1550" spc="10" b="1">
                <a:latin typeface="Arial"/>
                <a:cs typeface="Arial"/>
              </a:rPr>
              <a:t>Detection</a:t>
            </a:r>
            <a:r>
              <a:rPr dirty="0" sz="1550" spc="-70" b="1">
                <a:latin typeface="Arial"/>
                <a:cs typeface="Arial"/>
              </a:rPr>
              <a:t> </a:t>
            </a:r>
            <a:r>
              <a:rPr dirty="0" sz="1550" spc="10" b="1">
                <a:latin typeface="Arial"/>
                <a:cs typeface="Arial"/>
              </a:rPr>
              <a:t>Algorithms</a:t>
            </a:r>
            <a:r>
              <a:rPr dirty="0" sz="1550" spc="1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83185" indent="-71120">
              <a:lnSpc>
                <a:spcPct val="100000"/>
              </a:lnSpc>
              <a:spcBef>
                <a:spcPts val="35"/>
              </a:spcBef>
              <a:buSzPct val="93548"/>
              <a:buChar char="•"/>
              <a:tabLst>
                <a:tab pos="83820" algn="l"/>
              </a:tabLst>
            </a:pPr>
            <a:r>
              <a:rPr dirty="0" sz="1550" spc="5">
                <a:latin typeface="Arial MT"/>
                <a:cs typeface="Arial MT"/>
              </a:rPr>
              <a:t>Utilize</a:t>
            </a:r>
            <a:r>
              <a:rPr dirty="0" sz="1550" spc="10">
                <a:latin typeface="Arial MT"/>
                <a:cs typeface="Arial MT"/>
              </a:rPr>
              <a:t> machine</a:t>
            </a:r>
            <a:r>
              <a:rPr dirty="0" sz="1550" spc="3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learning</a:t>
            </a:r>
            <a:r>
              <a:rPr dirty="0" sz="1550" spc="3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and</a:t>
            </a:r>
            <a:r>
              <a:rPr dirty="0" sz="1550" spc="3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behavioral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analysis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to</a:t>
            </a:r>
            <a:r>
              <a:rPr dirty="0" sz="1550" spc="1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identify</a:t>
            </a:r>
            <a:r>
              <a:rPr dirty="0" sz="1550" spc="1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and </a:t>
            </a:r>
            <a:r>
              <a:rPr dirty="0" sz="1550" spc="10">
                <a:latin typeface="Arial MT"/>
                <a:cs typeface="Arial MT"/>
              </a:rPr>
              <a:t>block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keyloggers.</a:t>
            </a:r>
            <a:endParaRPr sz="1550">
              <a:latin typeface="Arial MT"/>
              <a:cs typeface="Arial MT"/>
            </a:endParaRPr>
          </a:p>
          <a:p>
            <a:pPr marL="83185" indent="-71120">
              <a:lnSpc>
                <a:spcPct val="100000"/>
              </a:lnSpc>
              <a:spcBef>
                <a:spcPts val="40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dirty="0" sz="1550" spc="10" b="1">
                <a:latin typeface="Arial"/>
                <a:cs typeface="Arial"/>
              </a:rPr>
              <a:t>Real-Time</a:t>
            </a:r>
            <a:r>
              <a:rPr dirty="0" sz="1550" spc="-35" b="1">
                <a:latin typeface="Arial"/>
                <a:cs typeface="Arial"/>
              </a:rPr>
              <a:t> </a:t>
            </a:r>
            <a:r>
              <a:rPr dirty="0" sz="1550" spc="10" b="1">
                <a:latin typeface="Arial"/>
                <a:cs typeface="Arial"/>
              </a:rPr>
              <a:t>Monitoring</a:t>
            </a:r>
            <a:r>
              <a:rPr dirty="0" sz="1550" spc="1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83185" indent="-71120">
              <a:lnSpc>
                <a:spcPct val="100000"/>
              </a:lnSpc>
              <a:spcBef>
                <a:spcPts val="35"/>
              </a:spcBef>
              <a:buSzPct val="93548"/>
              <a:buChar char="•"/>
              <a:tabLst>
                <a:tab pos="83820" algn="l"/>
              </a:tabLst>
            </a:pPr>
            <a:r>
              <a:rPr dirty="0" sz="1550" spc="10">
                <a:latin typeface="Arial MT"/>
                <a:cs typeface="Arial MT"/>
              </a:rPr>
              <a:t>Continuous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surveillance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of</a:t>
            </a:r>
            <a:r>
              <a:rPr dirty="0" sz="1550" spc="10">
                <a:latin typeface="Arial MT"/>
                <a:cs typeface="Arial MT"/>
              </a:rPr>
              <a:t> system activities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to </a:t>
            </a:r>
            <a:r>
              <a:rPr dirty="0" sz="1550" spc="5">
                <a:latin typeface="Arial MT"/>
                <a:cs typeface="Arial MT"/>
              </a:rPr>
              <a:t>detect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suspicious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behaviors.</a:t>
            </a:r>
            <a:endParaRPr sz="1550">
              <a:latin typeface="Arial MT"/>
              <a:cs typeface="Arial MT"/>
            </a:endParaRPr>
          </a:p>
          <a:p>
            <a:pPr marL="83185" indent="-71120">
              <a:lnSpc>
                <a:spcPct val="100000"/>
              </a:lnSpc>
              <a:spcBef>
                <a:spcPts val="35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dirty="0" sz="1550" spc="10" b="1">
                <a:latin typeface="Arial"/>
                <a:cs typeface="Arial"/>
              </a:rPr>
              <a:t>Comprehensive Protection </a:t>
            </a:r>
            <a:r>
              <a:rPr dirty="0" sz="1550" spc="5" b="1">
                <a:latin typeface="Arial"/>
                <a:cs typeface="Arial"/>
              </a:rPr>
              <a:t>Suite</a:t>
            </a:r>
            <a:r>
              <a:rPr dirty="0" sz="1550" spc="5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83185" indent="-71120">
              <a:lnSpc>
                <a:spcPct val="100000"/>
              </a:lnSpc>
              <a:spcBef>
                <a:spcPts val="25"/>
              </a:spcBef>
              <a:buSzPct val="93548"/>
              <a:buChar char="•"/>
              <a:tabLst>
                <a:tab pos="83820" algn="l"/>
              </a:tabLst>
            </a:pPr>
            <a:r>
              <a:rPr dirty="0" sz="1550" spc="10">
                <a:latin typeface="Arial MT"/>
                <a:cs typeface="Arial MT"/>
              </a:rPr>
              <a:t>Integrate</a:t>
            </a:r>
            <a:r>
              <a:rPr dirty="0" sz="1550" spc="-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antivirus, anti-malware,</a:t>
            </a:r>
            <a:r>
              <a:rPr dirty="0" sz="1550" spc="-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firewall,</a:t>
            </a:r>
            <a:r>
              <a:rPr dirty="0" sz="1550" spc="-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and</a:t>
            </a:r>
            <a:r>
              <a:rPr dirty="0" sz="1550" spc="-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anti-keylogging</a:t>
            </a:r>
            <a:r>
              <a:rPr dirty="0" sz="1550" spc="-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software.</a:t>
            </a:r>
            <a:endParaRPr sz="1550">
              <a:latin typeface="Arial MT"/>
              <a:cs typeface="Arial MT"/>
            </a:endParaRPr>
          </a:p>
          <a:p>
            <a:pPr marL="83185" indent="-71120">
              <a:lnSpc>
                <a:spcPct val="100000"/>
              </a:lnSpc>
              <a:spcBef>
                <a:spcPts val="35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dirty="0" sz="1550" spc="10" b="1">
                <a:latin typeface="Arial"/>
                <a:cs typeface="Arial"/>
              </a:rPr>
              <a:t>User-Friendly</a:t>
            </a:r>
            <a:r>
              <a:rPr dirty="0" sz="1550" spc="-15" b="1">
                <a:latin typeface="Arial"/>
                <a:cs typeface="Arial"/>
              </a:rPr>
              <a:t> </a:t>
            </a:r>
            <a:r>
              <a:rPr dirty="0" sz="1550" spc="10" b="1">
                <a:latin typeface="Arial"/>
                <a:cs typeface="Arial"/>
              </a:rPr>
              <a:t>Dashboard</a:t>
            </a:r>
            <a:r>
              <a:rPr dirty="0" sz="1550" spc="1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83185" indent="-71120">
              <a:lnSpc>
                <a:spcPct val="100000"/>
              </a:lnSpc>
              <a:spcBef>
                <a:spcPts val="35"/>
              </a:spcBef>
              <a:buSzPct val="93548"/>
              <a:buChar char="•"/>
              <a:tabLst>
                <a:tab pos="83820" algn="l"/>
              </a:tabLst>
            </a:pPr>
            <a:r>
              <a:rPr dirty="0" sz="1550" spc="10">
                <a:latin typeface="Arial MT"/>
                <a:cs typeface="Arial MT"/>
              </a:rPr>
              <a:t>Centralized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interface</a:t>
            </a:r>
            <a:r>
              <a:rPr dirty="0" sz="1550" spc="5">
                <a:latin typeface="Arial MT"/>
                <a:cs typeface="Arial MT"/>
              </a:rPr>
              <a:t> for</a:t>
            </a:r>
            <a:r>
              <a:rPr dirty="0" sz="1550" spc="10">
                <a:latin typeface="Arial MT"/>
                <a:cs typeface="Arial MT"/>
              </a:rPr>
              <a:t> monitoring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and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managing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security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status.</a:t>
            </a:r>
            <a:endParaRPr sz="1550">
              <a:latin typeface="Arial MT"/>
              <a:cs typeface="Arial MT"/>
            </a:endParaRPr>
          </a:p>
          <a:p>
            <a:pPr marL="83185" indent="-71120">
              <a:lnSpc>
                <a:spcPct val="100000"/>
              </a:lnSpc>
              <a:spcBef>
                <a:spcPts val="35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dirty="0" sz="1550" spc="10" b="1">
                <a:latin typeface="Arial"/>
                <a:cs typeface="Arial"/>
              </a:rPr>
              <a:t>Regular</a:t>
            </a:r>
            <a:r>
              <a:rPr dirty="0" sz="1550" spc="5" b="1">
                <a:latin typeface="Arial"/>
                <a:cs typeface="Arial"/>
              </a:rPr>
              <a:t> </a:t>
            </a:r>
            <a:r>
              <a:rPr dirty="0" sz="1550" spc="10" b="1">
                <a:latin typeface="Arial"/>
                <a:cs typeface="Arial"/>
              </a:rPr>
              <a:t>Updates</a:t>
            </a:r>
            <a:r>
              <a:rPr dirty="0" sz="1550" spc="-5" b="1">
                <a:latin typeface="Arial"/>
                <a:cs typeface="Arial"/>
              </a:rPr>
              <a:t> </a:t>
            </a:r>
            <a:r>
              <a:rPr dirty="0" sz="1550" spc="10" b="1">
                <a:latin typeface="Arial"/>
                <a:cs typeface="Arial"/>
              </a:rPr>
              <a:t>and</a:t>
            </a:r>
            <a:r>
              <a:rPr dirty="0" sz="1550" spc="5" b="1">
                <a:latin typeface="Arial"/>
                <a:cs typeface="Arial"/>
              </a:rPr>
              <a:t> </a:t>
            </a:r>
            <a:r>
              <a:rPr dirty="0" sz="1550" spc="10" b="1">
                <a:latin typeface="Arial"/>
                <a:cs typeface="Arial"/>
              </a:rPr>
              <a:t>Patches</a:t>
            </a:r>
            <a:r>
              <a:rPr dirty="0" sz="1550" spc="1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83185" indent="-71120">
              <a:lnSpc>
                <a:spcPct val="100000"/>
              </a:lnSpc>
              <a:spcBef>
                <a:spcPts val="40"/>
              </a:spcBef>
              <a:buSzPct val="93548"/>
              <a:buChar char="•"/>
              <a:tabLst>
                <a:tab pos="83820" algn="l"/>
              </a:tabLst>
            </a:pPr>
            <a:r>
              <a:rPr dirty="0" sz="1550" spc="10">
                <a:latin typeface="Arial MT"/>
                <a:cs typeface="Arial MT"/>
              </a:rPr>
              <a:t>Ensure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the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latest</a:t>
            </a:r>
            <a:r>
              <a:rPr dirty="0" sz="1550" spc="1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protection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against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new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threats</a:t>
            </a:r>
            <a:r>
              <a:rPr dirty="0" sz="1550" spc="-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with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automatic</a:t>
            </a:r>
            <a:r>
              <a:rPr dirty="0" sz="1550" spc="1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updates.</a:t>
            </a:r>
            <a:endParaRPr sz="1550">
              <a:latin typeface="Arial MT"/>
              <a:cs typeface="Arial MT"/>
            </a:endParaRPr>
          </a:p>
          <a:p>
            <a:pPr marL="83185" indent="-71120">
              <a:lnSpc>
                <a:spcPct val="100000"/>
              </a:lnSpc>
              <a:spcBef>
                <a:spcPts val="20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dirty="0" sz="1550" spc="15" b="1">
                <a:latin typeface="Arial"/>
                <a:cs typeface="Arial"/>
              </a:rPr>
              <a:t>User</a:t>
            </a:r>
            <a:r>
              <a:rPr dirty="0" sz="1550" spc="-20" b="1">
                <a:latin typeface="Arial"/>
                <a:cs typeface="Arial"/>
              </a:rPr>
              <a:t> </a:t>
            </a:r>
            <a:r>
              <a:rPr dirty="0" sz="1550" spc="10" b="1">
                <a:latin typeface="Arial"/>
                <a:cs typeface="Arial"/>
              </a:rPr>
              <a:t>Education</a:t>
            </a:r>
            <a:r>
              <a:rPr dirty="0" sz="1550" b="1">
                <a:latin typeface="Arial"/>
                <a:cs typeface="Arial"/>
              </a:rPr>
              <a:t> </a:t>
            </a:r>
            <a:r>
              <a:rPr dirty="0" sz="1550" spc="10" b="1">
                <a:latin typeface="Arial"/>
                <a:cs typeface="Arial"/>
              </a:rPr>
              <a:t>and</a:t>
            </a:r>
            <a:r>
              <a:rPr dirty="0" sz="1550" b="1">
                <a:latin typeface="Arial"/>
                <a:cs typeface="Arial"/>
              </a:rPr>
              <a:t> Training</a:t>
            </a:r>
            <a:r>
              <a:rPr dirty="0" sz="155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83185" indent="-71120">
              <a:lnSpc>
                <a:spcPct val="100000"/>
              </a:lnSpc>
              <a:spcBef>
                <a:spcPts val="40"/>
              </a:spcBef>
              <a:buSzPct val="93548"/>
              <a:buChar char="•"/>
              <a:tabLst>
                <a:tab pos="83820" algn="l"/>
              </a:tabLst>
            </a:pPr>
            <a:r>
              <a:rPr dirty="0" sz="1550" spc="10">
                <a:latin typeface="Arial MT"/>
                <a:cs typeface="Arial MT"/>
              </a:rPr>
              <a:t>Provide</a:t>
            </a:r>
            <a:r>
              <a:rPr dirty="0" sz="1550" spc="-1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resources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to</a:t>
            </a:r>
            <a:r>
              <a:rPr dirty="0" sz="1550" spc="5">
                <a:latin typeface="Arial MT"/>
                <a:cs typeface="Arial MT"/>
              </a:rPr>
              <a:t> help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users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recognize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and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avoid keylogging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threats.</a:t>
            </a:r>
            <a:endParaRPr sz="1550">
              <a:latin typeface="Arial MT"/>
              <a:cs typeface="Arial MT"/>
            </a:endParaRPr>
          </a:p>
          <a:p>
            <a:pPr marL="83185" indent="-71120">
              <a:lnSpc>
                <a:spcPct val="100000"/>
              </a:lnSpc>
              <a:spcBef>
                <a:spcPts val="35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dirty="0" sz="1550" spc="10" b="1">
                <a:latin typeface="Arial"/>
                <a:cs typeface="Arial"/>
              </a:rPr>
              <a:t>Cloud</a:t>
            </a:r>
            <a:r>
              <a:rPr dirty="0" sz="1550" spc="-25" b="1">
                <a:latin typeface="Arial"/>
                <a:cs typeface="Arial"/>
              </a:rPr>
              <a:t> </a:t>
            </a:r>
            <a:r>
              <a:rPr dirty="0" sz="1550" spc="10" b="1">
                <a:latin typeface="Arial"/>
                <a:cs typeface="Arial"/>
              </a:rPr>
              <a:t>Integration</a:t>
            </a:r>
            <a:r>
              <a:rPr dirty="0" sz="1550" spc="1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83185" indent="-71120">
              <a:lnSpc>
                <a:spcPct val="100000"/>
              </a:lnSpc>
              <a:spcBef>
                <a:spcPts val="35"/>
              </a:spcBef>
              <a:buSzPct val="93548"/>
              <a:buChar char="•"/>
              <a:tabLst>
                <a:tab pos="83820" algn="l"/>
              </a:tabLst>
            </a:pPr>
            <a:r>
              <a:rPr dirty="0" sz="1550">
                <a:latin typeface="Arial MT"/>
                <a:cs typeface="Arial MT"/>
              </a:rPr>
              <a:t>Offer </a:t>
            </a:r>
            <a:r>
              <a:rPr dirty="0" sz="1550" spc="10">
                <a:latin typeface="Arial MT"/>
                <a:cs typeface="Arial MT"/>
              </a:rPr>
              <a:t>cloud-based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threat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intelligence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and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monitoring.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Apssdc.pptx</dc:title>
  <dcterms:created xsi:type="dcterms:W3CDTF">2024-06-20T06:52:22Z</dcterms:created>
  <dcterms:modified xsi:type="dcterms:W3CDTF">2024-06-20T06:52:22Z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2024-06-20T00:00:00Z</vt:filetime>
  </property>
  <property fmtid="{D5CDD505-2E9C-101B-9397-08002B2CF9AE}" pid="3" name="LastSaved">
    <vt:filetime>2024-06-20T00:00:00Z</vt:filetime>
  </property>
</Properties>
</file>