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0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89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61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3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3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1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29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1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0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5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0303D6-6111-40DC-B64D-90C86E787940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D68E2D-3B3C-4F57-971B-6B5073731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9EF5-404E-4BC8-A49A-91FACE50D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Prediction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B7EDA-DE40-4D7E-9BC9-0AB60B16E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My Try</a:t>
            </a:r>
          </a:p>
        </p:txBody>
      </p:sp>
    </p:spTree>
    <p:extLst>
      <p:ext uri="{BB962C8B-B14F-4D97-AF65-F5344CB8AC3E}">
        <p14:creationId xmlns:p14="http://schemas.microsoft.com/office/powerpoint/2010/main" val="180941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BB05-54D5-497C-8E8A-EA4F64EF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679" y="538619"/>
            <a:ext cx="9144625" cy="597724"/>
          </a:xfrm>
        </p:spPr>
        <p:txBody>
          <a:bodyPr/>
          <a:lstStyle/>
          <a:p>
            <a:r>
              <a:rPr lang="en-IN" dirty="0"/>
              <a:t>Bivariate analysis – all vs loan_status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004C40-A7AA-4C53-A376-471F4F28437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76" y="1235479"/>
            <a:ext cx="2287943" cy="25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EC73432-9458-4AE4-8D47-866C88FB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57" y="1227874"/>
            <a:ext cx="2287943" cy="237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9543AA-DA54-4E5F-A5BC-24DDF753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13" y="1241073"/>
            <a:ext cx="2287943" cy="23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DFE4C79-E5BB-447D-862A-64DAB556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807" y="1227874"/>
            <a:ext cx="2287943" cy="28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457DBD6-AF95-47E3-A67A-7A00C089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47" y="4043804"/>
            <a:ext cx="2165757" cy="225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322102A4-221F-4C22-B606-5E14C424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86" y="4043803"/>
            <a:ext cx="2181858" cy="22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4D1F8674-80BA-4A4F-830F-FDAF6123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61" y="4043803"/>
            <a:ext cx="3079626" cy="254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5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A8C1-3F09-4BC4-999A-54279D4B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from 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F2E8-39D9-4CEB-AE4F-DF5567AD78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proportion of male and female applicants is more or less same for both approved and unapproved loans.</a:t>
            </a:r>
          </a:p>
          <a:p>
            <a:r>
              <a:rPr lang="en-US" dirty="0"/>
              <a:t>Proportion of married applicants is higher for the approved loans.</a:t>
            </a:r>
          </a:p>
          <a:p>
            <a:r>
              <a:rPr lang="en-US" dirty="0"/>
              <a:t>Distribution of applicants with 1 or 3+ dependents is similar across both the categories of Loan_Status.</a:t>
            </a:r>
          </a:p>
          <a:p>
            <a:r>
              <a:rPr lang="en-US" dirty="0"/>
              <a:t>There is nothing significant we can infer from Self_Employed vs Loan_Status plot.</a:t>
            </a:r>
          </a:p>
          <a:p>
            <a:r>
              <a:rPr lang="en-US" dirty="0"/>
              <a:t>It seems people with credit history as 1 are more likely to get their loans approved.</a:t>
            </a:r>
          </a:p>
          <a:p>
            <a:r>
              <a:rPr lang="en-US" dirty="0"/>
              <a:t>Proportion of loans getting approved in semi-urban area is higher as compared to that in rural or urban areas.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11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26FA-701B-4769-A177-94B66359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matrix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2FDB70-4582-4190-8D94-F283A3E4F8F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53" y="2053377"/>
            <a:ext cx="5023911" cy="44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FDF161-E373-40A2-A6CA-5465E8F245F4}"/>
              </a:ext>
            </a:extLst>
          </p:cNvPr>
          <p:cNvSpPr txBox="1"/>
          <p:nvPr/>
        </p:nvSpPr>
        <p:spPr>
          <a:xfrm>
            <a:off x="7436842" y="2121763"/>
            <a:ext cx="375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correlation matrix, it is seen that Credit_History has a very good correlation value with that of the target variable -  loan_status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E9C4B-B46F-406C-864D-E0520CADA25E}"/>
              </a:ext>
            </a:extLst>
          </p:cNvPr>
          <p:cNvSpPr txBox="1"/>
          <p:nvPr/>
        </p:nvSpPr>
        <p:spPr>
          <a:xfrm>
            <a:off x="7436842" y="3657600"/>
            <a:ext cx="335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also see that there is a high correlation value between Loan amount – applicant income and Loan amount – co-applicant income</a:t>
            </a:r>
          </a:p>
        </p:txBody>
      </p:sp>
    </p:spTree>
    <p:extLst>
      <p:ext uri="{BB962C8B-B14F-4D97-AF65-F5344CB8AC3E}">
        <p14:creationId xmlns:p14="http://schemas.microsoft.com/office/powerpoint/2010/main" val="36259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F86F-E638-4C05-9F52-5C1DE871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0210-89C9-4D9A-80E4-C37CEF8C37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the previous analyses, we chose to fit the train dataset (except target variable) with the target variable by logistic regression </a:t>
            </a:r>
          </a:p>
          <a:p>
            <a:r>
              <a:rPr lang="en-US" dirty="0"/>
              <a:t>After, logistic regression was applied, The model was checked with the test dataset</a:t>
            </a:r>
          </a:p>
          <a:p>
            <a:r>
              <a:rPr lang="en-US" dirty="0"/>
              <a:t>The model had an accuracy score </a:t>
            </a:r>
            <a:r>
              <a:rPr lang="en-US"/>
              <a:t>of 81 </a:t>
            </a:r>
            <a:r>
              <a:rPr lang="en-US" dirty="0"/>
              <a:t>%</a:t>
            </a:r>
          </a:p>
          <a:p>
            <a:r>
              <a:rPr lang="en-US" dirty="0"/>
              <a:t>Predicted values were put in a separate column in the test dataset</a:t>
            </a:r>
          </a:p>
          <a:p>
            <a:r>
              <a:rPr lang="en-US" dirty="0"/>
              <a:t>ROC curve has been plotted </a:t>
            </a:r>
          </a:p>
          <a:p>
            <a:r>
              <a:rPr lang="en-US" dirty="0"/>
              <a:t>Other algorithms like Random Forest can be fitted for higher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81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1B8B-9FE1-46A8-AB91-CFC7E6C6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E942330-814F-4EB9-9DF7-886BD25ADC7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30" y="2082877"/>
            <a:ext cx="5243469" cy="377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BD3D4-D399-4661-9344-D9652BFD2493}"/>
              </a:ext>
            </a:extLst>
          </p:cNvPr>
          <p:cNvSpPr txBox="1"/>
          <p:nvPr/>
        </p:nvSpPr>
        <p:spPr>
          <a:xfrm>
            <a:off x="7146524" y="3244334"/>
            <a:ext cx="37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 AUC – 0.767</a:t>
            </a:r>
          </a:p>
        </p:txBody>
      </p:sp>
    </p:spTree>
    <p:extLst>
      <p:ext uri="{BB962C8B-B14F-4D97-AF65-F5344CB8AC3E}">
        <p14:creationId xmlns:p14="http://schemas.microsoft.com/office/powerpoint/2010/main" val="3110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E7B7-F01A-477B-9B04-6CD28266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E826-8E5B-4B7C-B61E-AEEB5B611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We are provided with loan prediction datasets. – train &amp; test</a:t>
            </a:r>
          </a:p>
          <a:p>
            <a:r>
              <a:rPr lang="en-IN" dirty="0"/>
              <a:t>Banks want to decide whether they can provide loan to a person based on their data</a:t>
            </a:r>
          </a:p>
          <a:p>
            <a:r>
              <a:rPr lang="en-IN" dirty="0"/>
              <a:t>Our goals are as follows</a:t>
            </a:r>
          </a:p>
          <a:p>
            <a:pPr lvl="1"/>
            <a:r>
              <a:rPr lang="en-IN" dirty="0"/>
              <a:t>Analyse the train dataset and identify factors affecting our target variable</a:t>
            </a:r>
          </a:p>
          <a:p>
            <a:pPr lvl="1"/>
            <a:r>
              <a:rPr lang="en-IN" dirty="0"/>
              <a:t>Fit a logistic regression model for train dataset and test it with test dataset</a:t>
            </a:r>
          </a:p>
          <a:p>
            <a:pPr lvl="1"/>
            <a:r>
              <a:rPr lang="en-IN" dirty="0"/>
              <a:t>Predict which person can be trusted to provide a loan.</a:t>
            </a:r>
          </a:p>
          <a:p>
            <a:pPr lvl="1"/>
            <a:r>
              <a:rPr lang="en-IN" dirty="0"/>
              <a:t>Plot the ROC curve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jupyter notebook containing the code can be found in the repository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59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CBAF-D195-47FF-836B-74668E6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prediction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9501-12F3-4C32-9C7B-46A01A6B99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Firstly, we will see how many people were provided loan in the train dataset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 it is seen that 68.7% of the people </a:t>
            </a:r>
          </a:p>
          <a:p>
            <a:pPr marL="0" indent="0">
              <a:buNone/>
            </a:pPr>
            <a:r>
              <a:rPr lang="en-IN" dirty="0"/>
              <a:t>					 were provided with loans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C40176-0905-4F25-AAD1-84EDB3C9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19" y="2962460"/>
            <a:ext cx="3383790" cy="23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3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039F-3D44-4DB8-8CFF-BFE319C8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D0B8-B505-4845-8E2E-167770DB50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DIFFERENT TYPES OF features IN THIS Dataset:</a:t>
            </a:r>
          </a:p>
          <a:p>
            <a:r>
              <a:rPr lang="en-US" dirty="0"/>
              <a:t>Categorical features: These features have categories (Gender, Married, Self_Employed, Credit_History, Loan_Status)</a:t>
            </a:r>
          </a:p>
          <a:p>
            <a:r>
              <a:rPr lang="en-US" dirty="0"/>
              <a:t>Ordinal features: Variables in categorical features having some order involved (Dependents, Education, Property_Area)</a:t>
            </a:r>
          </a:p>
          <a:p>
            <a:r>
              <a:rPr lang="en-US" dirty="0"/>
              <a:t>Numerical features: These features have numerical values (Applicant Income, Co-applicant Income, Loan Amount, Loan Amount Term)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8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ED9A96-96C3-4E90-9664-BDB3297F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9064725" cy="881808"/>
          </a:xfrm>
        </p:spPr>
        <p:txBody>
          <a:bodyPr/>
          <a:lstStyle/>
          <a:p>
            <a:r>
              <a:rPr lang="en-IN" dirty="0"/>
              <a:t>Categorical and ordinal features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3ED1CD-0FC3-4060-A57C-3838C6D6BDE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6" y="1637362"/>
            <a:ext cx="7892873" cy="21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272BD1-E46C-4B34-8B04-61A8EC20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2" y="3981451"/>
            <a:ext cx="6152849" cy="21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6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3D6A-0D50-479E-B18C-37998B0D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922683" cy="837421"/>
          </a:xfrm>
        </p:spPr>
        <p:txBody>
          <a:bodyPr/>
          <a:lstStyle/>
          <a:p>
            <a:r>
              <a:rPr lang="en-IN" dirty="0"/>
              <a:t>numerical features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EDB3B-F736-4223-BB50-83A743EA221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4" y="1852059"/>
            <a:ext cx="5145212" cy="1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406883-4042-41F1-93DB-627E3E1C3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53" y="1820331"/>
            <a:ext cx="5202383" cy="1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A58FE1-44FE-4970-A21E-2D2D17A1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16" y="3924339"/>
            <a:ext cx="5350367" cy="18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079B-EA47-49DF-9FD1-3B411C33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from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7304-C5D4-403D-8919-D7F2450AC5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501" y="2214694"/>
            <a:ext cx="10443099" cy="35765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Categorical:</a:t>
            </a:r>
          </a:p>
          <a:p>
            <a:pPr lvl="1"/>
            <a:r>
              <a:rPr lang="en-US" dirty="0"/>
              <a:t>80% applicants in the dataset are male.</a:t>
            </a:r>
          </a:p>
          <a:p>
            <a:pPr lvl="1"/>
            <a:r>
              <a:rPr lang="en-US" dirty="0"/>
              <a:t>Around 65% of the applicants in the dataset are married.</a:t>
            </a:r>
          </a:p>
          <a:p>
            <a:pPr lvl="1"/>
            <a:r>
              <a:rPr lang="en-US" dirty="0"/>
              <a:t>Around 15% applicants in the dataset are self employed.</a:t>
            </a:r>
          </a:p>
          <a:p>
            <a:pPr lvl="1"/>
            <a:r>
              <a:rPr lang="en-US" dirty="0"/>
              <a:t>Around 85% applicants have repaid their debts.</a:t>
            </a:r>
          </a:p>
          <a:p>
            <a:r>
              <a:rPr lang="en-US" dirty="0"/>
              <a:t>Ordinal:</a:t>
            </a:r>
          </a:p>
          <a:p>
            <a:pPr lvl="1"/>
            <a:r>
              <a:rPr lang="en-US" dirty="0"/>
              <a:t>Most of the applicants don’t have any dependents.</a:t>
            </a:r>
          </a:p>
          <a:p>
            <a:pPr lvl="1"/>
            <a:r>
              <a:rPr lang="en-US" dirty="0"/>
              <a:t>Around 80% of the applicants are Graduate.</a:t>
            </a:r>
          </a:p>
          <a:p>
            <a:pPr lvl="1"/>
            <a:r>
              <a:rPr lang="en-US" dirty="0"/>
              <a:t>Most of the applicants are from Semi-urban area.</a:t>
            </a:r>
          </a:p>
          <a:p>
            <a:r>
              <a:rPr lang="en-IN" dirty="0"/>
              <a:t>Numerical:</a:t>
            </a:r>
          </a:p>
          <a:p>
            <a:pPr lvl="1"/>
            <a:r>
              <a:rPr lang="en-IN" dirty="0"/>
              <a:t>All the 3 variables have a lot of outliers – should be treated later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48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FE57-9A2C-4052-8D09-AFEDB829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filling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BFB6-3DC9-4365-AD22-B884595A4E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It is seen that variables like </a:t>
            </a:r>
            <a:r>
              <a:rPr lang="en-US" dirty="0"/>
              <a:t>Gender, Married, Dependents, Self_Employed, Loan Amount, Loan_Amount_Term and Credit_History have missing values.</a:t>
            </a:r>
          </a:p>
          <a:p>
            <a:r>
              <a:rPr lang="en-US" dirty="0"/>
              <a:t>Based on analysis, loan amount’s null values are filled with the median whereas other variables’ null values are filled with the mode values</a:t>
            </a:r>
          </a:p>
          <a:p>
            <a:r>
              <a:rPr lang="en-IN" dirty="0"/>
              <a:t>Missing values should be filled in both train and test dataset</a:t>
            </a:r>
          </a:p>
        </p:txBody>
      </p:sp>
    </p:spTree>
    <p:extLst>
      <p:ext uri="{BB962C8B-B14F-4D97-AF65-F5344CB8AC3E}">
        <p14:creationId xmlns:p14="http://schemas.microsoft.com/office/powerpoint/2010/main" val="13867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396B-B022-4ED4-9B00-312DF97D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8348-25FE-4484-B37B-D50DAE7B8C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While analysing numerical variables, it is seen that all of them have a lot of outliers. This affects our analysis and model fitting. Hence it is necessary to make the right-skewed distribution to a normal distribution</a:t>
            </a:r>
          </a:p>
          <a:p>
            <a:r>
              <a:rPr lang="en-IN" dirty="0"/>
              <a:t>So we try log transformation, that way, small values remain small and larger values become small. </a:t>
            </a:r>
          </a:p>
          <a:p>
            <a:r>
              <a:rPr lang="en-IN" dirty="0"/>
              <a:t>And we get a normal distribution of variables after doing log transformation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67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</TotalTime>
  <Words>684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Loan Prediction Analysis</vt:lpstr>
      <vt:lpstr>OBJECTIVE</vt:lpstr>
      <vt:lpstr>Loan prediction analysis</vt:lpstr>
      <vt:lpstr>UNIVARIATE ANALYSIS</vt:lpstr>
      <vt:lpstr>Categorical and ordinal features </vt:lpstr>
      <vt:lpstr>numerical features</vt:lpstr>
      <vt:lpstr>Conclusions from univariate analysis</vt:lpstr>
      <vt:lpstr>Data cleaning and filling missing values</vt:lpstr>
      <vt:lpstr>Outlier treatment</vt:lpstr>
      <vt:lpstr>Bivariate analysis – all vs loan_status</vt:lpstr>
      <vt:lpstr>Conclusions from bivariate analysis</vt:lpstr>
      <vt:lpstr>Correlation matrix</vt:lpstr>
      <vt:lpstr>Applying logistic regression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Analysis</dc:title>
  <dc:creator>sai nagappa</dc:creator>
  <cp:lastModifiedBy>sai nagappa</cp:lastModifiedBy>
  <cp:revision>10</cp:revision>
  <dcterms:created xsi:type="dcterms:W3CDTF">2019-09-13T20:27:30Z</dcterms:created>
  <dcterms:modified xsi:type="dcterms:W3CDTF">2019-09-13T21:38:11Z</dcterms:modified>
</cp:coreProperties>
</file>