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sldIdLst>
    <p:sldId id="268" r:id="rId5"/>
    <p:sldId id="311" r:id="rId6"/>
    <p:sldId id="312" r:id="rId7"/>
    <p:sldId id="313" r:id="rId8"/>
    <p:sldId id="318" r:id="rId9"/>
    <p:sldId id="319" r:id="rId10"/>
    <p:sldId id="314" r:id="rId11"/>
    <p:sldId id="315" r:id="rId12"/>
    <p:sldId id="316" r:id="rId13"/>
    <p:sldId id="31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89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73561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221311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037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42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63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795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306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4/27/2022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3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4/27/2022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4973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46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4/27/2022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81782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76335" y="4502410"/>
            <a:ext cx="5463102" cy="1261896"/>
          </a:xfrm>
        </p:spPr>
        <p:txBody>
          <a:bodyPr>
            <a:normAutofit/>
          </a:bodyPr>
          <a:lstStyle/>
          <a:p>
            <a:pPr algn="ctr"/>
            <a:r>
              <a:rPr lang="en-US" sz="2400" dirty="0">
                <a:solidFill>
                  <a:schemeClr val="tx1">
                    <a:lumMod val="85000"/>
                    <a:lumOff val="15000"/>
                  </a:schemeClr>
                </a:solidFill>
              </a:rPr>
              <a:t>Team members:</a:t>
            </a:r>
          </a:p>
          <a:p>
            <a:pPr algn="ctr"/>
            <a:endParaRPr lang="en-US" dirty="0">
              <a:solidFill>
                <a:schemeClr val="tx1">
                  <a:lumMod val="85000"/>
                  <a:lumOff val="15000"/>
                </a:schemeClr>
              </a:solidFill>
            </a:endParaRPr>
          </a:p>
          <a:p>
            <a:pPr algn="ctr"/>
            <a:endParaRPr lang="en-US" sz="2400" dirty="0">
              <a:solidFill>
                <a:schemeClr val="tx1">
                  <a:lumMod val="85000"/>
                  <a:lumOff val="15000"/>
                </a:schemeClr>
              </a:solidFill>
            </a:endParaRPr>
          </a:p>
          <a:p>
            <a:pPr algn="ctr"/>
            <a:endParaRPr lang="en-US" sz="2400" dirty="0">
              <a:solidFill>
                <a:schemeClr val="tx1">
                  <a:lumMod val="85000"/>
                  <a:lumOff val="15000"/>
                </a:schemeClr>
              </a:solidFill>
            </a:endParaRPr>
          </a:p>
        </p:txBody>
      </p:sp>
      <p:pic>
        <p:nvPicPr>
          <p:cNvPr id="1026" name="Picture 2" descr="Australia: Hundreds given false COVID-19 results in Sydney lab error -  Articles">
            <a:extLst>
              <a:ext uri="{FF2B5EF4-FFF2-40B4-BE49-F238E27FC236}">
                <a16:creationId xmlns:a16="http://schemas.microsoft.com/office/drawing/2014/main" id="{AE3655BC-9F20-4F8A-A9DC-131373B4A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729" y="539532"/>
            <a:ext cx="5576047" cy="515470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D172F86-C211-4AA4-9318-1B9D1ED05A63}"/>
              </a:ext>
            </a:extLst>
          </p:cNvPr>
          <p:cNvSpPr/>
          <p:nvPr/>
        </p:nvSpPr>
        <p:spPr>
          <a:xfrm>
            <a:off x="277730" y="1163763"/>
            <a:ext cx="5961706" cy="258532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COVID-19 Testing </a:t>
            </a:r>
          </a:p>
          <a:p>
            <a:pPr algn="ctr"/>
            <a:r>
              <a:rPr lang="en-US" sz="5400" b="1" dirty="0">
                <a:ln/>
                <a:solidFill>
                  <a:schemeClr val="accent3"/>
                </a:solidFill>
              </a:rPr>
              <a:t>Management System</a:t>
            </a:r>
            <a:endParaRPr lang="en-IN" sz="5400" b="1" dirty="0">
              <a:ln/>
              <a:solidFill>
                <a:schemeClr val="accent3"/>
              </a:solidFill>
            </a:endParaRP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C815-E86A-45BB-A0CB-D34BAF73392E}"/>
              </a:ext>
            </a:extLst>
          </p:cNvPr>
          <p:cNvSpPr>
            <a:spLocks noGrp="1"/>
          </p:cNvSpPr>
          <p:nvPr>
            <p:ph type="title"/>
          </p:nvPr>
        </p:nvSpPr>
        <p:spPr/>
        <p:txBody>
          <a:bodyPr/>
          <a:lstStyle/>
          <a:p>
            <a:r>
              <a:rPr lang="en-US" dirty="0"/>
              <a:t>Outcome</a:t>
            </a:r>
            <a:endParaRPr lang="en-IN" dirty="0"/>
          </a:p>
        </p:txBody>
      </p:sp>
      <p:sp>
        <p:nvSpPr>
          <p:cNvPr id="3" name="Content Placeholder 2">
            <a:extLst>
              <a:ext uri="{FF2B5EF4-FFF2-40B4-BE49-F238E27FC236}">
                <a16:creationId xmlns:a16="http://schemas.microsoft.com/office/drawing/2014/main" id="{E1210B3D-52ED-4FED-945D-374C7FBB8ACA}"/>
              </a:ext>
            </a:extLst>
          </p:cNvPr>
          <p:cNvSpPr>
            <a:spLocks noGrp="1"/>
          </p:cNvSpPr>
          <p:nvPr>
            <p:ph idx="1"/>
          </p:nvPr>
        </p:nvSpPr>
        <p:spPr>
          <a:xfrm>
            <a:off x="1097280" y="1845734"/>
            <a:ext cx="10538908" cy="4023360"/>
          </a:xfrm>
        </p:spPr>
        <p:txBody>
          <a:bodyPr>
            <a:normAutofit/>
          </a:bodyPr>
          <a:lstStyle/>
          <a:p>
            <a:r>
              <a:rPr lang="en-US" dirty="0"/>
              <a:t>COVID-19 Testing Management System is very much graceful and lively. This system can be implemented in diagnostic labs and clinics. </a:t>
            </a:r>
          </a:p>
          <a:p>
            <a:r>
              <a:rPr lang="en-US" dirty="0"/>
              <a:t>It provides a friendly graphical user interface which proves to be better when compared to the existing system. </a:t>
            </a:r>
          </a:p>
          <a:p>
            <a:r>
              <a:rPr lang="en-US" dirty="0"/>
              <a:t>It will minimize the risk of losing any sort of data because all sort of patient details and transactions are recorded on the system.</a:t>
            </a:r>
          </a:p>
          <a:p>
            <a:r>
              <a:rPr lang="en-US" dirty="0"/>
              <a:t>It gives appropriate access to the authorized users depending on their permissions.</a:t>
            </a:r>
          </a:p>
          <a:p>
            <a:r>
              <a:rPr lang="en-US" dirty="0"/>
              <a:t>It effectively overcomes the delay in communications. </a:t>
            </a:r>
          </a:p>
          <a:p>
            <a:r>
              <a:rPr lang="en-US" dirty="0"/>
              <a:t>Updating and storage of information becomes so easier.</a:t>
            </a:r>
          </a:p>
          <a:p>
            <a:r>
              <a:rPr lang="en-US" dirty="0"/>
              <a:t>The System has adequate scope for modification in future.</a:t>
            </a:r>
            <a:endParaRPr lang="en-IN" dirty="0"/>
          </a:p>
        </p:txBody>
      </p:sp>
    </p:spTree>
    <p:extLst>
      <p:ext uri="{BB962C8B-B14F-4D97-AF65-F5344CB8AC3E}">
        <p14:creationId xmlns:p14="http://schemas.microsoft.com/office/powerpoint/2010/main" val="97794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BC90-F06A-40EC-8FBB-DAFE0C5DB3C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78629E2-709B-47F9-9149-72584E54C9AE}"/>
              </a:ext>
            </a:extLst>
          </p:cNvPr>
          <p:cNvSpPr>
            <a:spLocks noGrp="1"/>
          </p:cNvSpPr>
          <p:nvPr>
            <p:ph idx="1"/>
          </p:nvPr>
        </p:nvSpPr>
        <p:spPr/>
        <p:txBody>
          <a:bodyPr/>
          <a:lstStyle/>
          <a:p>
            <a:r>
              <a:rPr lang="en-US" b="0" i="0" dirty="0">
                <a:solidFill>
                  <a:srgbClr val="292929"/>
                </a:solidFill>
                <a:effectLst/>
                <a:latin typeface="charter"/>
              </a:rPr>
              <a:t>As the COVID-19 crisis endures and the virus continues to spread globally, the need for collecting epidemiological data and patient information also grows exponentially.</a:t>
            </a:r>
          </a:p>
          <a:p>
            <a:r>
              <a:rPr lang="en-US" dirty="0"/>
              <a:t>This COVID-19 testing management system is designed to overcome all types of challenges related to the management of diagnostic which were generally used to be handled locally and manually</a:t>
            </a:r>
            <a:r>
              <a:rPr lang="en-US" dirty="0">
                <a:solidFill>
                  <a:srgbClr val="292929"/>
                </a:solidFill>
                <a:latin typeface="charter"/>
              </a:rPr>
              <a:t>.</a:t>
            </a:r>
          </a:p>
          <a:p>
            <a:r>
              <a:rPr lang="en-US" dirty="0"/>
              <a:t>This system is an online COVID-19 lab manager application that brings up various COVID-19 test working online</a:t>
            </a:r>
            <a:r>
              <a:rPr lang="en-US" dirty="0">
                <a:solidFill>
                  <a:srgbClr val="292929"/>
                </a:solidFill>
                <a:latin typeface="charter"/>
              </a:rPr>
              <a:t>.</a:t>
            </a:r>
          </a:p>
          <a:p>
            <a:r>
              <a:rPr lang="en-US" dirty="0"/>
              <a:t>It will help us to maintain records of all transactions made at the daily tests and help to recognize all customers, employees etc. </a:t>
            </a:r>
            <a:endParaRPr lang="en-IN" dirty="0"/>
          </a:p>
        </p:txBody>
      </p:sp>
    </p:spTree>
    <p:extLst>
      <p:ext uri="{BB962C8B-B14F-4D97-AF65-F5344CB8AC3E}">
        <p14:creationId xmlns:p14="http://schemas.microsoft.com/office/powerpoint/2010/main" val="157480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D0BE-8A46-4280-8A4B-F1464917F4D4}"/>
              </a:ext>
            </a:extLst>
          </p:cNvPr>
          <p:cNvSpPr>
            <a:spLocks noGrp="1"/>
          </p:cNvSpPr>
          <p:nvPr>
            <p:ph type="title"/>
          </p:nvPr>
        </p:nvSpPr>
        <p:spPr/>
        <p:txBody>
          <a:bodyPr/>
          <a:lstStyle/>
          <a:p>
            <a:r>
              <a:rPr lang="en-US" dirty="0"/>
              <a:t>Innovation</a:t>
            </a:r>
            <a:endParaRPr lang="en-IN" dirty="0"/>
          </a:p>
        </p:txBody>
      </p:sp>
      <p:sp>
        <p:nvSpPr>
          <p:cNvPr id="3" name="Content Placeholder 2">
            <a:extLst>
              <a:ext uri="{FF2B5EF4-FFF2-40B4-BE49-F238E27FC236}">
                <a16:creationId xmlns:a16="http://schemas.microsoft.com/office/drawing/2014/main" id="{261C8DC2-D49D-4D24-BBC2-5B3F0BF45923}"/>
              </a:ext>
            </a:extLst>
          </p:cNvPr>
          <p:cNvSpPr>
            <a:spLocks noGrp="1"/>
          </p:cNvSpPr>
          <p:nvPr>
            <p:ph idx="1"/>
          </p:nvPr>
        </p:nvSpPr>
        <p:spPr/>
        <p:txBody>
          <a:bodyPr/>
          <a:lstStyle/>
          <a:p>
            <a:r>
              <a:rPr lang="en-US" dirty="0"/>
              <a:t>COVID-19 Testing Management System is web based technology which brings up various diagnosis works online. </a:t>
            </a:r>
          </a:p>
          <a:p>
            <a:r>
              <a:rPr lang="en-US" dirty="0"/>
              <a:t>Here patients are first allowed to register on the website and provide personal, test information. Once registered with their address and contact details etc., the patients may now see a variety of tests conducted by the lab. </a:t>
            </a:r>
          </a:p>
          <a:p>
            <a:r>
              <a:rPr lang="en-US" dirty="0"/>
              <a:t>The patient will select the required test and book appointment after that lab center send a lab boy at registered address to collect a sample. </a:t>
            </a:r>
          </a:p>
          <a:p>
            <a:r>
              <a:rPr lang="en-US" dirty="0"/>
              <a:t>After successful sample collection patient can track their test history using the name, order and registered mobile number. </a:t>
            </a:r>
          </a:p>
          <a:p>
            <a:r>
              <a:rPr lang="en-US" dirty="0"/>
              <a:t>The system allows admin to attach a copy of the report into the system and automatically shown on user side so user can downloads report.</a:t>
            </a:r>
            <a:endParaRPr lang="en-IN" dirty="0"/>
          </a:p>
        </p:txBody>
      </p:sp>
    </p:spTree>
    <p:extLst>
      <p:ext uri="{BB962C8B-B14F-4D97-AF65-F5344CB8AC3E}">
        <p14:creationId xmlns:p14="http://schemas.microsoft.com/office/powerpoint/2010/main" val="421494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3EFB-0FB5-4740-8058-FE745779160F}"/>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E725DEF7-407C-4948-AE59-6DB8211F3A59}"/>
              </a:ext>
            </a:extLst>
          </p:cNvPr>
          <p:cNvSpPr>
            <a:spLocks noGrp="1"/>
          </p:cNvSpPr>
          <p:nvPr>
            <p:ph idx="1"/>
          </p:nvPr>
        </p:nvSpPr>
        <p:spPr/>
        <p:txBody>
          <a:bodyPr/>
          <a:lstStyle/>
          <a:p>
            <a:r>
              <a:rPr lang="en-US" dirty="0"/>
              <a:t>Incase if we have covid symptoms or become unwell for any reason, we have to go to a COVID-19 test lab center. </a:t>
            </a:r>
          </a:p>
          <a:p>
            <a:r>
              <a:rPr lang="en-US" dirty="0"/>
              <a:t>As covid cases are increasing there will be many patients who came for a checkup, so we have to wait in a queue. This increases the threat of covid cases increment a lot. </a:t>
            </a:r>
          </a:p>
          <a:p>
            <a:r>
              <a:rPr lang="en-US" dirty="0"/>
              <a:t>As Technology is growing rapidly we are also moving into a technical world where everything is online. </a:t>
            </a:r>
          </a:p>
          <a:p>
            <a:r>
              <a:rPr lang="en-US" dirty="0"/>
              <a:t>So with the help of this project we are bringing the use of technology in the field of medical diagnosis where patients can avail all the diagnosis facilities at their door steps without contact to others. </a:t>
            </a:r>
          </a:p>
          <a:p>
            <a:r>
              <a:rPr lang="en-US" dirty="0"/>
              <a:t>This project makes the diagnosis process easy and reduces the burden of patients. At a same time it helps the diagnostic center to track all their patient details with their respective test rep</a:t>
            </a:r>
            <a:endParaRPr lang="en-IN" dirty="0"/>
          </a:p>
        </p:txBody>
      </p:sp>
    </p:spTree>
    <p:extLst>
      <p:ext uri="{BB962C8B-B14F-4D97-AF65-F5344CB8AC3E}">
        <p14:creationId xmlns:p14="http://schemas.microsoft.com/office/powerpoint/2010/main" val="346298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07E4-13AD-4672-8216-F84EC8F56BCC}"/>
              </a:ext>
            </a:extLst>
          </p:cNvPr>
          <p:cNvSpPr>
            <a:spLocks noGrp="1"/>
          </p:cNvSpPr>
          <p:nvPr>
            <p:ph type="title"/>
          </p:nvPr>
        </p:nvSpPr>
        <p:spPr>
          <a:xfrm>
            <a:off x="1097280" y="259709"/>
            <a:ext cx="10058400" cy="1450757"/>
          </a:xfrm>
        </p:spPr>
        <p:txBody>
          <a:bodyPr/>
          <a:lstStyle/>
          <a:p>
            <a:r>
              <a:rPr lang="en-US" dirty="0"/>
              <a:t>Admin</a:t>
            </a:r>
            <a:endParaRPr lang="en-IN" dirty="0"/>
          </a:p>
        </p:txBody>
      </p:sp>
      <p:pic>
        <p:nvPicPr>
          <p:cNvPr id="5" name="Content Placeholder 4">
            <a:extLst>
              <a:ext uri="{FF2B5EF4-FFF2-40B4-BE49-F238E27FC236}">
                <a16:creationId xmlns:a16="http://schemas.microsoft.com/office/drawing/2014/main" id="{3A29D877-ED53-43B2-9FA0-A3731F372A3C}"/>
              </a:ext>
            </a:extLst>
          </p:cNvPr>
          <p:cNvPicPr>
            <a:picLocks noGrp="1" noChangeAspect="1"/>
          </p:cNvPicPr>
          <p:nvPr>
            <p:ph idx="1"/>
          </p:nvPr>
        </p:nvPicPr>
        <p:blipFill>
          <a:blip r:embed="rId2"/>
          <a:stretch>
            <a:fillRect/>
          </a:stretch>
        </p:blipFill>
        <p:spPr>
          <a:xfrm>
            <a:off x="4294678" y="1846263"/>
            <a:ext cx="4006640" cy="4400149"/>
          </a:xfrm>
        </p:spPr>
      </p:pic>
      <p:pic>
        <p:nvPicPr>
          <p:cNvPr id="8" name="Picture 7">
            <a:extLst>
              <a:ext uri="{FF2B5EF4-FFF2-40B4-BE49-F238E27FC236}">
                <a16:creationId xmlns:a16="http://schemas.microsoft.com/office/drawing/2014/main" id="{02205078-FB12-4778-9964-D73539483C72}"/>
              </a:ext>
            </a:extLst>
          </p:cNvPr>
          <p:cNvPicPr>
            <a:picLocks noChangeAspect="1"/>
          </p:cNvPicPr>
          <p:nvPr/>
        </p:nvPicPr>
        <p:blipFill>
          <a:blip r:embed="rId3"/>
          <a:stretch>
            <a:fillRect/>
          </a:stretch>
        </p:blipFill>
        <p:spPr>
          <a:xfrm>
            <a:off x="4221006" y="1846263"/>
            <a:ext cx="594412" cy="693480"/>
          </a:xfrm>
          <a:prstGeom prst="rect">
            <a:avLst/>
          </a:prstGeom>
        </p:spPr>
      </p:pic>
    </p:spTree>
    <p:extLst>
      <p:ext uri="{BB962C8B-B14F-4D97-AF65-F5344CB8AC3E}">
        <p14:creationId xmlns:p14="http://schemas.microsoft.com/office/powerpoint/2010/main" val="259685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7E84-FE66-4A8D-BE02-BC486A3758E6}"/>
              </a:ext>
            </a:extLst>
          </p:cNvPr>
          <p:cNvSpPr>
            <a:spLocks noGrp="1"/>
          </p:cNvSpPr>
          <p:nvPr>
            <p:ph type="title"/>
          </p:nvPr>
        </p:nvSpPr>
        <p:spPr/>
        <p:txBody>
          <a:bodyPr/>
          <a:lstStyle/>
          <a:p>
            <a:r>
              <a:rPr lang="en-US" dirty="0"/>
              <a:t>User(Patient)</a:t>
            </a:r>
            <a:endParaRPr lang="en-IN" dirty="0"/>
          </a:p>
        </p:txBody>
      </p:sp>
      <p:pic>
        <p:nvPicPr>
          <p:cNvPr id="5" name="Content Placeholder 4">
            <a:extLst>
              <a:ext uri="{FF2B5EF4-FFF2-40B4-BE49-F238E27FC236}">
                <a16:creationId xmlns:a16="http://schemas.microsoft.com/office/drawing/2014/main" id="{B87DACAE-725F-407B-BADE-05E4B01DC041}"/>
              </a:ext>
            </a:extLst>
          </p:cNvPr>
          <p:cNvPicPr>
            <a:picLocks noGrp="1" noChangeAspect="1"/>
          </p:cNvPicPr>
          <p:nvPr>
            <p:ph idx="1"/>
          </p:nvPr>
        </p:nvPicPr>
        <p:blipFill>
          <a:blip r:embed="rId2"/>
          <a:stretch>
            <a:fillRect/>
          </a:stretch>
        </p:blipFill>
        <p:spPr>
          <a:xfrm>
            <a:off x="3990924" y="1846263"/>
            <a:ext cx="4270478" cy="4022725"/>
          </a:xfrm>
        </p:spPr>
      </p:pic>
    </p:spTree>
    <p:extLst>
      <p:ext uri="{BB962C8B-B14F-4D97-AF65-F5344CB8AC3E}">
        <p14:creationId xmlns:p14="http://schemas.microsoft.com/office/powerpoint/2010/main" val="104714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C02D-1FD4-414B-A877-6036E07B825E}"/>
              </a:ext>
            </a:extLst>
          </p:cNvPr>
          <p:cNvSpPr>
            <a:spLocks noGrp="1"/>
          </p:cNvSpPr>
          <p:nvPr>
            <p:ph type="title"/>
          </p:nvPr>
        </p:nvSpPr>
        <p:spPr/>
        <p:txBody>
          <a:bodyPr/>
          <a:lstStyle/>
          <a:p>
            <a:r>
              <a:rPr lang="en-US" dirty="0"/>
              <a:t>Languages</a:t>
            </a:r>
            <a:endParaRPr lang="en-IN" dirty="0"/>
          </a:p>
        </p:txBody>
      </p:sp>
      <p:sp>
        <p:nvSpPr>
          <p:cNvPr id="3" name="Content Placeholder 2">
            <a:extLst>
              <a:ext uri="{FF2B5EF4-FFF2-40B4-BE49-F238E27FC236}">
                <a16:creationId xmlns:a16="http://schemas.microsoft.com/office/drawing/2014/main" id="{B7F4833E-434A-4A10-A7B8-7BA74585C68C}"/>
              </a:ext>
            </a:extLst>
          </p:cNvPr>
          <p:cNvSpPr>
            <a:spLocks noGrp="1"/>
          </p:cNvSpPr>
          <p:nvPr>
            <p:ph idx="1"/>
          </p:nvPr>
        </p:nvSpPr>
        <p:spPr>
          <a:xfrm>
            <a:off x="1256852" y="2007099"/>
            <a:ext cx="9739256" cy="4023360"/>
          </a:xfrm>
        </p:spPr>
        <p:txBody>
          <a:bodyPr/>
          <a:lstStyle/>
          <a:p>
            <a:pPr>
              <a:buFont typeface="Wingdings" panose="05000000000000000000" pitchFamily="2" charset="2"/>
              <a:buChar char="Ø"/>
            </a:pPr>
            <a:r>
              <a:rPr lang="en-US" dirty="0"/>
              <a:t>CSS</a:t>
            </a:r>
          </a:p>
          <a:p>
            <a:pPr>
              <a:buFont typeface="Wingdings" panose="05000000000000000000" pitchFamily="2" charset="2"/>
              <a:buChar char="Ø"/>
            </a:pPr>
            <a:r>
              <a:rPr lang="en-US" dirty="0"/>
              <a:t>JavaScript</a:t>
            </a:r>
          </a:p>
          <a:p>
            <a:pPr>
              <a:buFont typeface="Wingdings" panose="05000000000000000000" pitchFamily="2" charset="2"/>
              <a:buChar char="Ø"/>
            </a:pPr>
            <a:r>
              <a:rPr lang="en-US" dirty="0"/>
              <a:t>Bootstrap</a:t>
            </a:r>
          </a:p>
          <a:p>
            <a:pPr>
              <a:buFont typeface="Wingdings" panose="05000000000000000000" pitchFamily="2" charset="2"/>
              <a:buChar char="Ø"/>
            </a:pPr>
            <a:r>
              <a:rPr lang="en-US" dirty="0"/>
              <a:t>PHP</a:t>
            </a:r>
          </a:p>
          <a:p>
            <a:pPr>
              <a:buFont typeface="Wingdings" panose="05000000000000000000" pitchFamily="2" charset="2"/>
              <a:buChar char="Ø"/>
            </a:pPr>
            <a:r>
              <a:rPr lang="en-US" dirty="0"/>
              <a:t>MySQL</a:t>
            </a:r>
          </a:p>
          <a:p>
            <a:pPr marL="0" indent="0">
              <a:buNone/>
            </a:pPr>
            <a:endParaRPr lang="en-US" dirty="0"/>
          </a:p>
        </p:txBody>
      </p:sp>
    </p:spTree>
    <p:extLst>
      <p:ext uri="{BB962C8B-B14F-4D97-AF65-F5344CB8AC3E}">
        <p14:creationId xmlns:p14="http://schemas.microsoft.com/office/powerpoint/2010/main" val="246096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CC26-1D8F-4555-992E-82B0BB1AFAD5}"/>
              </a:ext>
            </a:extLst>
          </p:cNvPr>
          <p:cNvSpPr>
            <a:spLocks noGrp="1"/>
          </p:cNvSpPr>
          <p:nvPr>
            <p:ph type="title"/>
          </p:nvPr>
        </p:nvSpPr>
        <p:spPr/>
        <p:txBody>
          <a:bodyPr/>
          <a:lstStyle/>
          <a:p>
            <a:r>
              <a:rPr lang="en-US" dirty="0"/>
              <a:t>AWS Services</a:t>
            </a:r>
            <a:endParaRPr lang="en-IN" dirty="0"/>
          </a:p>
        </p:txBody>
      </p:sp>
      <p:sp>
        <p:nvSpPr>
          <p:cNvPr id="3" name="Content Placeholder 2">
            <a:extLst>
              <a:ext uri="{FF2B5EF4-FFF2-40B4-BE49-F238E27FC236}">
                <a16:creationId xmlns:a16="http://schemas.microsoft.com/office/drawing/2014/main" id="{B6CDD1C8-544D-4000-B96D-DA12404F6DD6}"/>
              </a:ext>
            </a:extLst>
          </p:cNvPr>
          <p:cNvSpPr>
            <a:spLocks noGrp="1"/>
          </p:cNvSpPr>
          <p:nvPr>
            <p:ph idx="1"/>
          </p:nvPr>
        </p:nvSpPr>
        <p:spPr/>
        <p:txBody>
          <a:bodyPr/>
          <a:lstStyle/>
          <a:p>
            <a:r>
              <a:rPr lang="en-US" dirty="0"/>
              <a:t>AWS EC2 Instance:</a:t>
            </a:r>
          </a:p>
          <a:p>
            <a:r>
              <a:rPr lang="en-US" dirty="0"/>
              <a:t>An Amazon EC2 instance is a virtual server in Amazon's Elastic Compute Cloud (EC2) for running applications on the Amazon Web Services (AWS) infrastructure. You can use Amazon EC2 to launch as many or as few virtual servers as you need, configure security and networking, and manage storage. Amazon EC2 enables you to scale up or down to handle changes in requirements or spikes in popularity, reducing your need to forecast traffic.</a:t>
            </a:r>
          </a:p>
          <a:p>
            <a:r>
              <a:rPr lang="en-US" dirty="0"/>
              <a:t>AMAZON RDS:</a:t>
            </a:r>
          </a:p>
          <a:p>
            <a:r>
              <a:rPr lang="en-US" dirty="0"/>
              <a:t>Amazon RDS (Relational Database Service) is a fully-managed SQL database cloud service that allows to create and operate relational databases. Using RDS you can access your files and database anywhere in a cost-effective and highly scalable way.</a:t>
            </a:r>
          </a:p>
          <a:p>
            <a:endParaRPr lang="en-IN" dirty="0"/>
          </a:p>
        </p:txBody>
      </p:sp>
    </p:spTree>
    <p:extLst>
      <p:ext uri="{BB962C8B-B14F-4D97-AF65-F5344CB8AC3E}">
        <p14:creationId xmlns:p14="http://schemas.microsoft.com/office/powerpoint/2010/main" val="189662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EA53-B1DB-42C3-8225-7CC0462BFE7D}"/>
              </a:ext>
            </a:extLst>
          </p:cNvPr>
          <p:cNvSpPr>
            <a:spLocks noGrp="1"/>
          </p:cNvSpPr>
          <p:nvPr>
            <p:ph type="title"/>
          </p:nvPr>
        </p:nvSpPr>
        <p:spPr/>
        <p:txBody>
          <a:bodyPr/>
          <a:lstStyle/>
          <a:p>
            <a:r>
              <a:rPr lang="en-US" dirty="0"/>
              <a:t>Architecture Diagram</a:t>
            </a:r>
            <a:endParaRPr lang="en-IN" dirty="0"/>
          </a:p>
        </p:txBody>
      </p:sp>
      <p:sp>
        <p:nvSpPr>
          <p:cNvPr id="3" name="Content Placeholder 2">
            <a:extLst>
              <a:ext uri="{FF2B5EF4-FFF2-40B4-BE49-F238E27FC236}">
                <a16:creationId xmlns:a16="http://schemas.microsoft.com/office/drawing/2014/main" id="{FA7D9617-6E78-45E8-A0CC-AD7D457EF5A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66685917"/>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616</TotalTime>
  <Words>640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charter</vt:lpstr>
      <vt:lpstr>Wingdings</vt:lpstr>
      <vt:lpstr>Retrospect</vt:lpstr>
      <vt:lpstr>PowerPoint Presentation</vt:lpstr>
      <vt:lpstr>Introduction</vt:lpstr>
      <vt:lpstr>Innovation</vt:lpstr>
      <vt:lpstr>Use cases</vt:lpstr>
      <vt:lpstr>Admin</vt:lpstr>
      <vt:lpstr>User(Patient)</vt:lpstr>
      <vt:lpstr>Languages</vt:lpstr>
      <vt:lpstr>AWS Services</vt:lpstr>
      <vt:lpstr>Architecture Diagram</vt:lpstr>
      <vt:lpstr>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Mounika Sadineni</dc:creator>
  <cp:lastModifiedBy>Mounika Sadineni</cp:lastModifiedBy>
  <cp:revision>3</cp:revision>
  <dcterms:created xsi:type="dcterms:W3CDTF">2022-04-27T04:38:02Z</dcterms:created>
  <dcterms:modified xsi:type="dcterms:W3CDTF">2022-04-27T14:54:37Z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