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73" r:id="rId5"/>
    <p:sldId id="261" r:id="rId6"/>
    <p:sldId id="270" r:id="rId7"/>
    <p:sldId id="262" r:id="rId8"/>
    <p:sldId id="263" r:id="rId9"/>
    <p:sldId id="265" r:id="rId10"/>
    <p:sldId id="266" r:id="rId11"/>
    <p:sldId id="267" r:id="rId12"/>
    <p:sldId id="269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04746-B520-421C-BF02-88B8CC598D7F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CAAE-B1AD-4872-9BF4-5D8FAC102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18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4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12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3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0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5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6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ko" smtClean="0"/>
              <a:pPr/>
              <a:t>‹#›</a:t>
            </a:fld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01629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6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1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C8E3-2B2F-4129-9FD1-D20FDCC2644D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22BA-AE5C-4918-9442-4280D59B0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ugang.ajou.ac.k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327265" y="4797340"/>
            <a:ext cx="4122400" cy="10568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ko" sz="2133" b="1" dirty="0"/>
              <a:t>201220961 </a:t>
            </a:r>
            <a:r>
              <a:rPr lang="ko" altLang="en-US" sz="2133" b="1" dirty="0"/>
              <a:t> </a:t>
            </a:r>
            <a:r>
              <a:rPr lang="en-US" altLang="ko" sz="2133" b="1" dirty="0"/>
              <a:t> </a:t>
            </a:r>
            <a:r>
              <a:rPr lang="ko" altLang="en-US" sz="2133" b="1" dirty="0"/>
              <a:t>김기홍</a:t>
            </a:r>
            <a:br>
              <a:rPr lang="ko" altLang="en-US" sz="2133" b="1" dirty="0"/>
            </a:br>
            <a:r>
              <a:rPr lang="en-US" altLang="ko" sz="2133" b="1" dirty="0"/>
              <a:t>201220962 </a:t>
            </a:r>
            <a:r>
              <a:rPr lang="ko" altLang="en-US" sz="2133" b="1" dirty="0"/>
              <a:t> </a:t>
            </a:r>
            <a:r>
              <a:rPr lang="en-US" altLang="ko" sz="2133" b="1" dirty="0"/>
              <a:t> </a:t>
            </a:r>
            <a:r>
              <a:rPr lang="ko" altLang="en-US" sz="2133" b="1" dirty="0"/>
              <a:t>이인태</a:t>
            </a:r>
            <a:br>
              <a:rPr lang="ko" altLang="en-US" sz="2133" b="1" dirty="0"/>
            </a:br>
            <a:r>
              <a:rPr lang="en-US" altLang="ko" sz="2133" b="1" dirty="0"/>
              <a:t>201321001 </a:t>
            </a:r>
            <a:r>
              <a:rPr lang="ko" altLang="en-US" sz="2133" b="1" dirty="0"/>
              <a:t> </a:t>
            </a:r>
            <a:r>
              <a:rPr lang="en-US" altLang="ko" sz="2133" b="1" dirty="0"/>
              <a:t> </a:t>
            </a:r>
            <a:r>
              <a:rPr lang="ko" altLang="en-US" sz="2133" b="1" dirty="0"/>
              <a:t>박승현</a:t>
            </a:r>
          </a:p>
          <a:p>
            <a:pPr algn="l">
              <a:spcBef>
                <a:spcPts val="0"/>
              </a:spcBef>
            </a:pPr>
            <a:r>
              <a:rPr lang="en-US" altLang="ko" sz="2133" b="1" dirty="0"/>
              <a:t>201421019   </a:t>
            </a:r>
            <a:r>
              <a:rPr lang="ko" altLang="en-US" sz="2133" b="1" dirty="0"/>
              <a:t>고보원</a:t>
            </a:r>
          </a:p>
          <a:p>
            <a:pPr algn="l">
              <a:spcBef>
                <a:spcPts val="0"/>
              </a:spcBef>
            </a:pPr>
            <a:endParaRPr sz="2667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85CA9E-72C9-45F5-84E7-44290CE0F0B3}"/>
              </a:ext>
            </a:extLst>
          </p:cNvPr>
          <p:cNvSpPr txBox="1"/>
          <p:nvPr/>
        </p:nvSpPr>
        <p:spPr>
          <a:xfrm>
            <a:off x="7860906" y="307940"/>
            <a:ext cx="402139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33" b="1" dirty="0">
                <a:solidFill>
                  <a:srgbClr val="0066FF"/>
                </a:solidFill>
              </a:rPr>
              <a:t>웹 시스템 설계 </a:t>
            </a:r>
            <a:r>
              <a:rPr lang="en-US" altLang="ko-KR" sz="2133" b="1" dirty="0" smtClean="0">
                <a:solidFill>
                  <a:srgbClr val="0066FF"/>
                </a:solidFill>
              </a:rPr>
              <a:t>Final Project</a:t>
            </a:r>
            <a:endParaRPr lang="ko-KR" altLang="en-US" sz="2133" b="1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9B2A6-7055-4619-B75E-17BAE0D848A5}"/>
              </a:ext>
            </a:extLst>
          </p:cNvPr>
          <p:cNvSpPr/>
          <p:nvPr/>
        </p:nvSpPr>
        <p:spPr>
          <a:xfrm>
            <a:off x="438912" y="1239179"/>
            <a:ext cx="10998560" cy="2350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9C93A-C5E5-49E6-8EF3-FEE2864C2C8D}"/>
              </a:ext>
            </a:extLst>
          </p:cNvPr>
          <p:cNvSpPr txBox="1"/>
          <p:nvPr/>
        </p:nvSpPr>
        <p:spPr>
          <a:xfrm>
            <a:off x="2888829" y="1532261"/>
            <a:ext cx="7408280" cy="1733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5867" b="1" dirty="0">
                <a:ln/>
                <a:solidFill>
                  <a:schemeClr val="accent4"/>
                </a:solidFill>
              </a:rPr>
              <a:t>#</a:t>
            </a:r>
            <a:r>
              <a:rPr lang="en-US" altLang="ko-KR" sz="5867" b="1" dirty="0" err="1">
                <a:ln/>
                <a:solidFill>
                  <a:schemeClr val="accent4"/>
                </a:solidFill>
              </a:rPr>
              <a:t>DOAjou</a:t>
            </a:r>
            <a:r>
              <a:rPr lang="en-US" altLang="ko-KR" sz="5867" b="1" dirty="0">
                <a:ln/>
                <a:solidFill>
                  <a:schemeClr val="accent4"/>
                </a:solidFill>
              </a:rPr>
              <a:t> (</a:t>
            </a:r>
            <a:r>
              <a:rPr lang="ko-KR" altLang="en-US" sz="5867" b="1" dirty="0">
                <a:ln/>
                <a:solidFill>
                  <a:schemeClr val="accent4"/>
                </a:solidFill>
              </a:rPr>
              <a:t>도와주</a:t>
            </a:r>
            <a:r>
              <a:rPr lang="en-US" altLang="ko-KR" sz="5867" b="1" dirty="0">
                <a:ln/>
                <a:solidFill>
                  <a:schemeClr val="accent4"/>
                </a:solidFill>
              </a:rPr>
              <a:t>)</a:t>
            </a:r>
          </a:p>
          <a:p>
            <a:endParaRPr lang="en-US" altLang="ko-KR" sz="2400" b="1" dirty="0">
              <a:ln/>
              <a:solidFill>
                <a:schemeClr val="accent4"/>
              </a:solidFill>
            </a:endParaRPr>
          </a:p>
          <a:p>
            <a:endParaRPr lang="en-US" altLang="ko-KR" sz="2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4294967295"/>
          </p:nvPr>
        </p:nvSpPr>
        <p:spPr>
          <a:xfrm>
            <a:off x="2646132" y="2779338"/>
            <a:ext cx="11362267" cy="1058333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altLang="en-US" sz="2400" b="1" dirty="0" smtClean="0"/>
              <a:t>아주대</a:t>
            </a:r>
            <a:r>
              <a:rPr lang="ko-KR" altLang="en-US" sz="2400" b="1" dirty="0"/>
              <a:t>인</a:t>
            </a:r>
            <a:r>
              <a:rPr lang="ko" altLang="en-US" sz="2400" b="1" dirty="0" smtClean="0"/>
              <a:t> </a:t>
            </a:r>
            <a:r>
              <a:rPr lang="ko" altLang="en-US" sz="2400" b="1" dirty="0"/>
              <a:t>위한 수강신청 </a:t>
            </a:r>
            <a:r>
              <a:rPr lang="ko-KR" altLang="en-US" sz="2400" b="1" dirty="0"/>
              <a:t>도우미 </a:t>
            </a:r>
            <a:r>
              <a:rPr lang="ko" altLang="en-US" sz="2400" b="1" dirty="0"/>
              <a:t>웹 어플리케이션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F2801A-63BE-45DC-934C-5A2E1593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95" y="171451"/>
            <a:ext cx="647511" cy="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1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→</a:t>
            </a:r>
            <a:endParaRPr lang="ko-KR" altLang="en-US" dirty="0"/>
          </a:p>
        </p:txBody>
      </p:sp>
      <p:sp>
        <p:nvSpPr>
          <p:cNvPr id="6" name="Shape 73"/>
          <p:cNvSpPr txBox="1">
            <a:spLocks noGrp="1"/>
          </p:cNvSpPr>
          <p:nvPr>
            <p:ph type="title"/>
          </p:nvPr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dirty="0" smtClean="0"/>
              <a:t>Function – </a:t>
            </a:r>
            <a:r>
              <a:rPr lang="ko-KR" altLang="en-US" sz="5000" b="1" dirty="0" smtClean="0"/>
              <a:t>교과목 조회</a:t>
            </a:r>
            <a:endParaRPr lang="en-US" altLang="ko" sz="5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796600" y="2011207"/>
            <a:ext cx="10504816" cy="3867224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Shape 74"/>
          <p:cNvSpPr txBox="1">
            <a:spLocks noGrp="1"/>
          </p:cNvSpPr>
          <p:nvPr>
            <p:ph type="body" idx="1"/>
          </p:nvPr>
        </p:nvSpPr>
        <p:spPr>
          <a:xfrm>
            <a:off x="796600" y="2218592"/>
            <a:ext cx="11253600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761981" indent="-609585">
              <a:buAutoNum type="arabicPeriod"/>
            </a:pPr>
            <a:r>
              <a:rPr lang="ko-KR" altLang="en-US" sz="2600" dirty="0" smtClean="0"/>
              <a:t>사용자는 </a:t>
            </a:r>
            <a:r>
              <a:rPr lang="en-US" altLang="ko-KR" sz="2600" b="1" dirty="0" smtClean="0"/>
              <a:t>6</a:t>
            </a:r>
            <a:r>
              <a:rPr lang="ko-KR" altLang="en-US" sz="2600" b="1" dirty="0" smtClean="0"/>
              <a:t>개의 항목</a:t>
            </a:r>
            <a:r>
              <a:rPr lang="ko-KR" altLang="en-US" sz="2600" dirty="0" smtClean="0"/>
              <a:t>으로 수강과목을 </a:t>
            </a:r>
            <a:r>
              <a:rPr lang="ko-KR" altLang="en-US" sz="2600" b="1" dirty="0" smtClean="0"/>
              <a:t>조회</a:t>
            </a:r>
            <a:r>
              <a:rPr lang="ko-KR" altLang="en-US" sz="2600" dirty="0" smtClean="0"/>
              <a:t>할 수 있어야 한다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r>
              <a:rPr lang="en-US" altLang="ko-KR" sz="2600" dirty="0" smtClean="0"/>
              <a:t>(</a:t>
            </a:r>
            <a:r>
              <a:rPr lang="ko-KR" altLang="en-US" sz="2600" dirty="0" err="1" smtClean="0"/>
              <a:t>교과구분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전공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요일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강의교시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과목명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교수명</a:t>
            </a:r>
            <a:r>
              <a:rPr lang="en-US" altLang="ko-KR" sz="2600" dirty="0" smtClean="0"/>
              <a:t>)</a:t>
            </a:r>
            <a:br>
              <a:rPr lang="en-US" altLang="ko-KR" sz="2600" dirty="0" smtClean="0"/>
            </a:br>
            <a:endParaRPr lang="en-US" altLang="ko-KR" sz="2600" dirty="0"/>
          </a:p>
          <a:p>
            <a:pPr marL="761981" indent="-609585">
              <a:buAutoNum type="arabicPeriod"/>
            </a:pPr>
            <a:r>
              <a:rPr lang="ko-KR" altLang="en-US" sz="2600" dirty="0" smtClean="0"/>
              <a:t>사용자는 과목명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교수명의</a:t>
            </a:r>
            <a:r>
              <a:rPr lang="ko-KR" altLang="en-US" sz="2600" dirty="0" smtClean="0"/>
              <a:t> </a:t>
            </a:r>
            <a:r>
              <a:rPr lang="ko-KR" altLang="en-US" sz="2600" b="1" dirty="0" smtClean="0"/>
              <a:t>일부를 입력</a:t>
            </a:r>
            <a:r>
              <a:rPr lang="ko-KR" altLang="en-US" sz="2600" dirty="0" smtClean="0"/>
              <a:t>하더라도 그에 해당하는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ko-KR" altLang="en-US" sz="2600" b="1" dirty="0" smtClean="0"/>
              <a:t>과목을 조회</a:t>
            </a:r>
            <a:r>
              <a:rPr lang="ko-KR" altLang="en-US" sz="2600" dirty="0" smtClean="0"/>
              <a:t>할 수 있어야 한다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endParaRPr lang="en-US" altLang="ko-KR" sz="2600" dirty="0" smtClean="0"/>
          </a:p>
          <a:p>
            <a:pPr marL="761981" indent="-609585">
              <a:buAutoNum type="arabicPeriod"/>
            </a:pPr>
            <a:endParaRPr lang="en-US" altLang="ko-KR" sz="2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35" y="4325816"/>
            <a:ext cx="7012704" cy="12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→</a:t>
            </a:r>
            <a:endParaRPr lang="ko-KR" altLang="en-US" dirty="0"/>
          </a:p>
        </p:txBody>
      </p:sp>
      <p:sp>
        <p:nvSpPr>
          <p:cNvPr id="6" name="Shape 73"/>
          <p:cNvSpPr txBox="1">
            <a:spLocks noGrp="1"/>
          </p:cNvSpPr>
          <p:nvPr>
            <p:ph type="title"/>
          </p:nvPr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dirty="0" smtClean="0"/>
              <a:t>Function – </a:t>
            </a:r>
            <a:r>
              <a:rPr lang="ko-KR" altLang="en-US" sz="5000" b="1" dirty="0" smtClean="0"/>
              <a:t>시간표 편성</a:t>
            </a:r>
            <a:endParaRPr lang="en-US" altLang="ko" sz="5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734684" y="1572126"/>
            <a:ext cx="10504816" cy="5117432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Shape 74"/>
          <p:cNvSpPr txBox="1">
            <a:spLocks noGrp="1"/>
          </p:cNvSpPr>
          <p:nvPr>
            <p:ph type="body" idx="1"/>
          </p:nvPr>
        </p:nvSpPr>
        <p:spPr>
          <a:xfrm>
            <a:off x="796600" y="1658283"/>
            <a:ext cx="11253600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761981" indent="-609585">
              <a:buAutoNum type="arabicPeriod"/>
            </a:pPr>
            <a:r>
              <a:rPr lang="ko-KR" altLang="en-US" sz="2600" dirty="0" smtClean="0"/>
              <a:t>사용자는 </a:t>
            </a:r>
            <a:r>
              <a:rPr lang="ko-KR" altLang="en-US" sz="2600" b="1" dirty="0" smtClean="0"/>
              <a:t>조회한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수강과목들</a:t>
            </a:r>
            <a:r>
              <a:rPr lang="ko-KR" altLang="en-US" sz="2600" dirty="0" smtClean="0"/>
              <a:t> 중에서 임의의 </a:t>
            </a:r>
            <a:r>
              <a:rPr lang="ko-KR" altLang="en-US" sz="2600" b="1" dirty="0" smtClean="0"/>
              <a:t>수강과목</a:t>
            </a:r>
            <a:r>
              <a:rPr lang="ko-KR" altLang="en-US" sz="2600" dirty="0" smtClean="0"/>
              <a:t>을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ko-KR" altLang="en-US" sz="2600" b="1" dirty="0" smtClean="0"/>
              <a:t>수강신청항목에 등록</a:t>
            </a:r>
            <a:r>
              <a:rPr lang="ko-KR" altLang="en-US" sz="2600" dirty="0" smtClean="0"/>
              <a:t>할 수 있어야 한다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endParaRPr lang="en-US" altLang="ko-KR" sz="2600" dirty="0" smtClean="0"/>
          </a:p>
          <a:p>
            <a:pPr marL="761981" indent="-609585">
              <a:buAutoNum type="arabicPeriod"/>
            </a:pPr>
            <a:r>
              <a:rPr lang="ko-KR" altLang="en-US" sz="2600" dirty="0" smtClean="0"/>
              <a:t>사용자는 수강신청 항목에 있는 수강과목들을 </a:t>
            </a:r>
            <a:r>
              <a:rPr lang="ko-KR" altLang="en-US" sz="2600" b="1" dirty="0" smtClean="0"/>
              <a:t>삭제</a:t>
            </a:r>
            <a:r>
              <a:rPr lang="ko-KR" altLang="en-US" sz="2600" dirty="0" smtClean="0"/>
              <a:t>할 수 있다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endParaRPr lang="en-US" altLang="ko-KR" sz="2600" dirty="0" smtClean="0"/>
          </a:p>
          <a:p>
            <a:pPr marL="761981" indent="-609585">
              <a:buAutoNum type="arabicPeriod"/>
            </a:pPr>
            <a:r>
              <a:rPr lang="ko-KR" altLang="en-US" sz="2600" dirty="0" smtClean="0"/>
              <a:t>사용자는 </a:t>
            </a:r>
            <a:r>
              <a:rPr lang="ko-KR" altLang="en-US" sz="2600" b="1" dirty="0" smtClean="0"/>
              <a:t>시간이 겹치는 과목</a:t>
            </a:r>
            <a:r>
              <a:rPr lang="ko-KR" altLang="en-US" sz="2600" dirty="0" smtClean="0"/>
              <a:t>들을 동시에 수강신청항목에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ko-KR" altLang="en-US" sz="2600" b="1" dirty="0" smtClean="0"/>
              <a:t>등록</a:t>
            </a:r>
            <a:r>
              <a:rPr lang="ko-KR" altLang="en-US" sz="2600" dirty="0" smtClean="0"/>
              <a:t>시킬 수 </a:t>
            </a:r>
            <a:r>
              <a:rPr lang="ko-KR" altLang="en-US" sz="2600" b="1" dirty="0" smtClean="0"/>
              <a:t>없어야</a:t>
            </a:r>
            <a:r>
              <a:rPr lang="ko-KR" altLang="en-US" sz="2600" dirty="0" smtClean="0"/>
              <a:t> 한다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endParaRPr lang="en-US" altLang="ko-KR" sz="2600" dirty="0" smtClean="0"/>
          </a:p>
          <a:p>
            <a:pPr marL="761981" indent="-609585">
              <a:buAutoNum type="arabicPeriod"/>
            </a:pPr>
            <a:r>
              <a:rPr lang="ko-KR" altLang="en-US" sz="2600" dirty="0" smtClean="0"/>
              <a:t>사용자는 수강신청항목에 있는 수강과목들을 </a:t>
            </a:r>
            <a:r>
              <a:rPr lang="ko-KR" altLang="en-US" sz="2600" b="1" dirty="0" smtClean="0"/>
              <a:t>시간표상에서</a:t>
            </a:r>
            <a:r>
              <a:rPr lang="en-US" altLang="ko-KR" sz="2600" b="1" dirty="0" smtClean="0"/>
              <a:t/>
            </a:r>
            <a:br>
              <a:rPr lang="en-US" altLang="ko-KR" sz="2600" b="1" dirty="0" smtClean="0"/>
            </a:br>
            <a:r>
              <a:rPr lang="ko-KR" altLang="en-US" sz="2600" b="1" dirty="0" smtClean="0"/>
              <a:t>확인</a:t>
            </a:r>
            <a:r>
              <a:rPr lang="ko-KR" altLang="en-US" sz="2600" dirty="0" smtClean="0"/>
              <a:t>할 수 있어야 한다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endParaRPr lang="en-US" altLang="ko-KR" sz="2600" dirty="0" smtClean="0"/>
          </a:p>
          <a:p>
            <a:pPr marL="761981" indent="-609585">
              <a:buAutoNum type="arabicPeriod"/>
            </a:pPr>
            <a:r>
              <a:rPr lang="ko-KR" altLang="en-US" sz="2600" dirty="0" smtClean="0"/>
              <a:t>시스템은 수강신청항목의 </a:t>
            </a:r>
            <a:r>
              <a:rPr lang="ko-KR" altLang="en-US" sz="2600" b="1" dirty="0" smtClean="0"/>
              <a:t>변경</a:t>
            </a:r>
            <a:r>
              <a:rPr lang="ko-KR" altLang="en-US" sz="2600" dirty="0" smtClean="0"/>
              <a:t>에 따라 </a:t>
            </a:r>
            <a:r>
              <a:rPr lang="ko-KR" altLang="en-US" sz="2600" b="1" dirty="0" smtClean="0"/>
              <a:t>시간표</a:t>
            </a:r>
            <a:r>
              <a:rPr lang="ko-KR" altLang="en-US" sz="2600" dirty="0" smtClean="0"/>
              <a:t>를 </a:t>
            </a:r>
            <a:r>
              <a:rPr lang="ko-KR" altLang="en-US" sz="2600" b="1" dirty="0" smtClean="0"/>
              <a:t>업데이트</a:t>
            </a:r>
            <a:r>
              <a:rPr lang="ko-KR" altLang="en-US" sz="2600" dirty="0" smtClean="0"/>
              <a:t>할 수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ko-KR" altLang="en-US" sz="2600" dirty="0" smtClean="0"/>
              <a:t>있어야 한다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2241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→</a:t>
            </a:r>
            <a:endParaRPr lang="ko-KR" altLang="en-US" dirty="0"/>
          </a:p>
        </p:txBody>
      </p:sp>
      <p:sp>
        <p:nvSpPr>
          <p:cNvPr id="6" name="Shape 73"/>
          <p:cNvSpPr txBox="1">
            <a:spLocks noGrp="1"/>
          </p:cNvSpPr>
          <p:nvPr>
            <p:ph type="title"/>
          </p:nvPr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dirty="0" smtClean="0"/>
              <a:t>Challenge</a:t>
            </a:r>
            <a:endParaRPr lang="en-US" altLang="ko" sz="5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734684" y="1572126"/>
            <a:ext cx="10504816" cy="5117432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Shape 74"/>
          <p:cNvSpPr txBox="1">
            <a:spLocks noGrp="1"/>
          </p:cNvSpPr>
          <p:nvPr>
            <p:ph type="body" idx="1"/>
          </p:nvPr>
        </p:nvSpPr>
        <p:spPr>
          <a:xfrm>
            <a:off x="796600" y="1658283"/>
            <a:ext cx="11253600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761981" indent="-609585">
              <a:buAutoNum type="arabicPeriod"/>
            </a:pPr>
            <a:r>
              <a:rPr lang="en-US" altLang="ko-KR" sz="2600" b="1" dirty="0" smtClean="0"/>
              <a:t>AWS</a:t>
            </a:r>
            <a:r>
              <a:rPr lang="ko-KR" altLang="en-US" sz="2600" b="1" dirty="0" smtClean="0"/>
              <a:t>를 이용한 서버 구축</a:t>
            </a:r>
            <a:endParaRPr lang="en-US" altLang="ko-KR" sz="2600" b="1" dirty="0" smtClean="0"/>
          </a:p>
          <a:p>
            <a:pPr marL="761981" indent="-609585">
              <a:buAutoNum type="arabicPeriod"/>
            </a:pPr>
            <a:endParaRPr lang="en-US" altLang="ko-KR" sz="2600" dirty="0"/>
          </a:p>
          <a:p>
            <a:pPr marL="152396" indent="0">
              <a:buNone/>
            </a:pPr>
            <a:r>
              <a:rPr lang="en-US" altLang="ko-KR" sz="2600" b="1" dirty="0"/>
              <a:t>AWS EC2</a:t>
            </a:r>
            <a:r>
              <a:rPr lang="ko-KR" altLang="en-US" sz="2600" dirty="0"/>
              <a:t>를</a:t>
            </a:r>
            <a:r>
              <a:rPr lang="en-US" altLang="ko-KR" sz="2600" dirty="0"/>
              <a:t> </a:t>
            </a:r>
            <a:r>
              <a:rPr lang="ko-KR" altLang="en-US" sz="2600" dirty="0"/>
              <a:t>이용하여 인스턴스 생성 후</a:t>
            </a:r>
            <a:r>
              <a:rPr lang="en-US" altLang="ko-KR" sz="2600" dirty="0"/>
              <a:t>, </a:t>
            </a:r>
            <a:r>
              <a:rPr lang="ko-KR" altLang="en-US" sz="2600" b="1" dirty="0"/>
              <a:t>리눅스</a:t>
            </a:r>
            <a:r>
              <a:rPr lang="ko-KR" altLang="en-US" sz="2600" dirty="0"/>
              <a:t>를 기반으로 </a:t>
            </a:r>
            <a:r>
              <a:rPr lang="en-US" altLang="ko-KR" sz="2600" dirty="0" err="1"/>
              <a:t>Nodejs</a:t>
            </a:r>
            <a:r>
              <a:rPr lang="en-US" altLang="ko-KR" sz="2600" dirty="0"/>
              <a:t>, Express, MongoDB</a:t>
            </a:r>
            <a:r>
              <a:rPr lang="ko-KR" altLang="en-US" sz="2600" dirty="0"/>
              <a:t>가 동작할 수 있도록 시스템 </a:t>
            </a:r>
            <a:r>
              <a:rPr lang="ko-KR" altLang="en-US" sz="2600" dirty="0" smtClean="0"/>
              <a:t>구성</a:t>
            </a:r>
            <a:endParaRPr lang="en-US" altLang="ko-KR" sz="2600" dirty="0" smtClean="0"/>
          </a:p>
          <a:p>
            <a:pPr marL="152396" indent="0">
              <a:buNone/>
            </a:pPr>
            <a:endParaRPr lang="en-US" altLang="ko-KR" sz="2600" dirty="0" smtClean="0"/>
          </a:p>
          <a:p>
            <a:pPr marL="152396" indent="0">
              <a:buNone/>
            </a:pPr>
            <a:endParaRPr lang="en-US" altLang="ko-KR" sz="2600" dirty="0"/>
          </a:p>
          <a:p>
            <a:pPr marL="152396" indent="0">
              <a:buNone/>
            </a:pPr>
            <a:r>
              <a:rPr lang="en-US" altLang="ko-KR" sz="2600" b="1" dirty="0"/>
              <a:t>2.   </a:t>
            </a:r>
            <a:r>
              <a:rPr lang="ko-KR" altLang="en-US" sz="2600" b="1" dirty="0" err="1"/>
              <a:t>수강정보</a:t>
            </a:r>
            <a:r>
              <a:rPr lang="ko-KR" altLang="en-US" sz="2600" b="1" dirty="0"/>
              <a:t> 데이터베이스 구축</a:t>
            </a:r>
            <a:endParaRPr lang="en-US" altLang="ko-KR" sz="2600" b="1" dirty="0"/>
          </a:p>
          <a:p>
            <a:pPr marL="761981" indent="-609585">
              <a:buAutoNum type="arabicPeriod"/>
            </a:pPr>
            <a:endParaRPr lang="en-US" altLang="ko-KR" sz="2400" dirty="0"/>
          </a:p>
          <a:p>
            <a:pPr marL="152396" indent="0">
              <a:buNone/>
            </a:pPr>
            <a:r>
              <a:rPr lang="en-US" altLang="ko-KR" sz="2400" dirty="0" smtClean="0"/>
              <a:t>MongoDB</a:t>
            </a:r>
            <a:r>
              <a:rPr lang="ko-KR" altLang="en-US" sz="2400" dirty="0"/>
              <a:t>에 임의의 </a:t>
            </a:r>
            <a:r>
              <a:rPr lang="ko-KR" altLang="en-US" sz="2400" dirty="0" err="1" smtClean="0"/>
              <a:t>수강정보를</a:t>
            </a:r>
            <a:endParaRPr lang="en-US" altLang="ko-KR" sz="2400" dirty="0" smtClean="0"/>
          </a:p>
          <a:p>
            <a:pPr marL="152396" indent="0">
              <a:buNone/>
            </a:pPr>
            <a:r>
              <a:rPr lang="ko-KR" altLang="en-US" sz="2400" dirty="0" smtClean="0"/>
              <a:t>입력하여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데이터베이스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구축 </a:t>
            </a:r>
            <a:endParaRPr lang="en-US" altLang="ko-KR" sz="2400" dirty="0"/>
          </a:p>
          <a:p>
            <a:pPr marL="152396" indent="0">
              <a:buNone/>
            </a:pPr>
            <a:endParaRPr lang="en-US" altLang="ko-KR" sz="2600" dirty="0" smtClean="0"/>
          </a:p>
          <a:p>
            <a:pPr marL="152396" indent="0">
              <a:buNone/>
            </a:pPr>
            <a:endParaRPr lang="en-US" altLang="ko-KR" sz="2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871031" cy="30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→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734684" y="1572126"/>
            <a:ext cx="10504816" cy="5117432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Shape 74"/>
          <p:cNvSpPr txBox="1">
            <a:spLocks noGrp="1"/>
          </p:cNvSpPr>
          <p:nvPr>
            <p:ph type="body" idx="1"/>
          </p:nvPr>
        </p:nvSpPr>
        <p:spPr>
          <a:xfrm>
            <a:off x="90174" y="1606285"/>
            <a:ext cx="11253600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endParaRPr lang="en-US" altLang="ko-KR" sz="2600" dirty="0" smtClean="0"/>
          </a:p>
          <a:p>
            <a:pPr marL="152396" indent="0">
              <a:buNone/>
            </a:pPr>
            <a:endParaRPr lang="en-US" altLang="ko-KR" sz="2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26" y="5135549"/>
            <a:ext cx="8096250" cy="1323975"/>
          </a:xfrm>
          <a:prstGeom prst="rect">
            <a:avLst/>
          </a:prstGeom>
        </p:spPr>
      </p:pic>
      <p:sp>
        <p:nvSpPr>
          <p:cNvPr id="9" name="Shape 74"/>
          <p:cNvSpPr txBox="1">
            <a:spLocks/>
          </p:cNvSpPr>
          <p:nvPr/>
        </p:nvSpPr>
        <p:spPr>
          <a:xfrm>
            <a:off x="949000" y="1217129"/>
            <a:ext cx="9927547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r>
              <a:rPr lang="en-US" altLang="ko-KR" sz="2400" b="1" dirty="0"/>
              <a:t>3</a:t>
            </a:r>
            <a:r>
              <a:rPr lang="en-US" altLang="ko-KR" sz="2400" b="1" dirty="0" smtClean="0"/>
              <a:t>.   </a:t>
            </a:r>
            <a:r>
              <a:rPr lang="ko-KR" altLang="en-US" sz="2600" b="1" dirty="0" smtClean="0"/>
              <a:t>서버 시간 가져오기</a:t>
            </a:r>
            <a:endParaRPr lang="en-US" altLang="ko-KR" sz="2600" b="1" dirty="0" smtClean="0"/>
          </a:p>
          <a:p>
            <a:pPr marL="761981" indent="-609585">
              <a:buFont typeface="Arial" panose="020B0604020202020204" pitchFamily="34" charset="0"/>
              <a:buAutoNum type="arabicPeriod"/>
            </a:pPr>
            <a:endParaRPr lang="en-US" altLang="ko-KR" sz="2400" dirty="0" smtClean="0"/>
          </a:p>
          <a:p>
            <a:pPr marL="609596" indent="-457200">
              <a:buFontTx/>
              <a:buChar char="-"/>
            </a:pPr>
            <a:r>
              <a:rPr lang="ko-KR" altLang="en-US" sz="2600" dirty="0" smtClean="0"/>
              <a:t>기존 계획 </a:t>
            </a:r>
            <a:r>
              <a:rPr lang="en-US" altLang="ko-KR" sz="2600" dirty="0" smtClean="0"/>
              <a:t>: </a:t>
            </a:r>
            <a:r>
              <a:rPr lang="en-US" altLang="ko-KR" sz="2600" dirty="0" smtClean="0">
                <a:hlinkClick r:id="rId3"/>
              </a:rPr>
              <a:t>http://sugang.ajou.ac.kr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의 서버 시간을 제공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endParaRPr lang="en-US" altLang="ko-KR" sz="2600" dirty="0" smtClean="0"/>
          </a:p>
          <a:p>
            <a:pPr marL="609596" indent="-457200">
              <a:buFontTx/>
              <a:buChar char="-"/>
            </a:pPr>
            <a:r>
              <a:rPr lang="ko-KR" altLang="en-US" sz="2600" dirty="0" smtClean="0"/>
              <a:t>하지만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해당 페이지의 표준시간</a:t>
            </a:r>
            <a:r>
              <a:rPr lang="en-US" altLang="ko-KR" sz="2600" dirty="0" smtClean="0"/>
              <a:t>, HTTP</a:t>
            </a:r>
            <a:r>
              <a:rPr lang="ko-KR" altLang="en-US" sz="2600" dirty="0" smtClean="0"/>
              <a:t>의 </a:t>
            </a:r>
            <a:r>
              <a:rPr lang="en-US" altLang="ko-KR" sz="2600" dirty="0" smtClean="0"/>
              <a:t>latency </a:t>
            </a:r>
            <a:r>
              <a:rPr lang="ko-KR" altLang="en-US" sz="2600" dirty="0" smtClean="0"/>
              <a:t>등을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ko-KR" altLang="en-US" sz="2600" dirty="0" smtClean="0"/>
              <a:t>고려해야하는데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이를 해결하지 못함 </a:t>
            </a: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endParaRPr lang="en-US" altLang="ko-KR" sz="26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70476" y="4589120"/>
            <a:ext cx="7795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8108" y="4356328"/>
            <a:ext cx="4092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한국의 표준 시간으로 대체</a:t>
            </a:r>
            <a:endParaRPr lang="ko-KR" altLang="en-US" sz="2500" b="1" dirty="0"/>
          </a:p>
        </p:txBody>
      </p:sp>
      <p:sp>
        <p:nvSpPr>
          <p:cNvPr id="15" name="Shape 73"/>
          <p:cNvSpPr txBox="1">
            <a:spLocks/>
          </p:cNvSpPr>
          <p:nvPr/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smtClean="0"/>
              <a:t>Challenge</a:t>
            </a:r>
            <a:endParaRPr lang="en-US" altLang="ko" sz="5000" b="1" dirty="0"/>
          </a:p>
        </p:txBody>
      </p:sp>
    </p:spTree>
    <p:extLst>
      <p:ext uri="{BB962C8B-B14F-4D97-AF65-F5344CB8AC3E}">
        <p14:creationId xmlns:p14="http://schemas.microsoft.com/office/powerpoint/2010/main" val="10519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→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734684" y="1604210"/>
            <a:ext cx="10504816" cy="5117432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Shape 74"/>
          <p:cNvSpPr txBox="1">
            <a:spLocks noGrp="1"/>
          </p:cNvSpPr>
          <p:nvPr>
            <p:ph type="body" idx="1"/>
          </p:nvPr>
        </p:nvSpPr>
        <p:spPr>
          <a:xfrm>
            <a:off x="90174" y="1606285"/>
            <a:ext cx="11253600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endParaRPr lang="en-US" altLang="ko-KR" sz="2600" dirty="0" smtClean="0"/>
          </a:p>
          <a:p>
            <a:pPr marL="152396" indent="0">
              <a:buNone/>
            </a:pPr>
            <a:endParaRPr lang="en-US" altLang="ko-KR" sz="2600" dirty="0" smtClean="0"/>
          </a:p>
        </p:txBody>
      </p:sp>
      <p:sp>
        <p:nvSpPr>
          <p:cNvPr id="9" name="Shape 74"/>
          <p:cNvSpPr txBox="1">
            <a:spLocks/>
          </p:cNvSpPr>
          <p:nvPr/>
        </p:nvSpPr>
        <p:spPr>
          <a:xfrm>
            <a:off x="949000" y="1345465"/>
            <a:ext cx="9927547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666746" indent="-514350">
              <a:buAutoNum type="arabicPeriod" startAt="3"/>
            </a:pPr>
            <a:r>
              <a:rPr lang="en-US" altLang="ko-KR" sz="2600" b="1" dirty="0" smtClean="0"/>
              <a:t>SSL</a:t>
            </a:r>
            <a:r>
              <a:rPr lang="en-US" altLang="ko-KR" sz="2600" b="1" dirty="0"/>
              <a:t>, HTTPS</a:t>
            </a:r>
            <a:r>
              <a:rPr lang="ko-KR" altLang="en-US" sz="2600" b="1" dirty="0"/>
              <a:t>를 통한 암호화 </a:t>
            </a:r>
            <a:r>
              <a:rPr lang="ko-KR" altLang="en-US" sz="2600" b="1" dirty="0" smtClean="0"/>
              <a:t>처리</a:t>
            </a:r>
            <a:endParaRPr lang="en-US" altLang="ko-KR" sz="2600" b="1" dirty="0" smtClean="0"/>
          </a:p>
          <a:p>
            <a:pPr marL="152396" indent="0">
              <a:buNone/>
            </a:pPr>
            <a:endParaRPr lang="en-US" altLang="ko-KR" sz="2600" dirty="0"/>
          </a:p>
          <a:p>
            <a:pPr marL="609596" indent="-457200">
              <a:buFontTx/>
              <a:buChar char="-"/>
            </a:pPr>
            <a:r>
              <a:rPr lang="en-US" altLang="ko-KR" sz="2600" dirty="0" smtClean="0"/>
              <a:t>SSL </a:t>
            </a:r>
            <a:r>
              <a:rPr lang="ko-KR" altLang="en-US" sz="2600" dirty="0" smtClean="0"/>
              <a:t>인증서를 사용하여 웹 어플리케이션을 </a:t>
            </a:r>
            <a:r>
              <a:rPr lang="en-US" altLang="ko-KR" sz="2600" dirty="0" smtClean="0"/>
              <a:t>HTTPS</a:t>
            </a:r>
            <a:r>
              <a:rPr lang="ko-KR" altLang="en-US" sz="2600" dirty="0" smtClean="0"/>
              <a:t>로 제공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endParaRPr lang="en-US" altLang="ko-KR" sz="2600" dirty="0"/>
          </a:p>
          <a:p>
            <a:pPr marL="609596" indent="-457200">
              <a:buFontTx/>
              <a:buChar char="-"/>
            </a:pPr>
            <a:r>
              <a:rPr lang="ko-KR" altLang="en-US" sz="2600" dirty="0" smtClean="0"/>
              <a:t>암호화 통신을 통해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패킷 </a:t>
            </a:r>
            <a:r>
              <a:rPr lang="ko-KR" altLang="en-US" sz="2600" dirty="0" err="1" smtClean="0"/>
              <a:t>스니핑</a:t>
            </a:r>
            <a:r>
              <a:rPr lang="en-US" altLang="ko-KR" sz="2600" dirty="0" smtClean="0"/>
              <a:t>’ </a:t>
            </a:r>
            <a:r>
              <a:rPr lang="ko-KR" altLang="en-US" sz="2600" dirty="0" smtClean="0"/>
              <a:t>방지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endParaRPr lang="en-US" altLang="ko-KR" sz="2600" dirty="0" smtClean="0"/>
          </a:p>
          <a:p>
            <a:pPr marL="609596" indent="-457200">
              <a:buFontTx/>
              <a:buChar char="-"/>
            </a:pPr>
            <a:r>
              <a:rPr lang="ko-KR" altLang="en-US" sz="2600" dirty="0" smtClean="0"/>
              <a:t>물론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수강정보가</a:t>
            </a:r>
            <a:r>
              <a:rPr lang="ko-KR" altLang="en-US" sz="2600" dirty="0" smtClean="0"/>
              <a:t> 중요한 정보라고는 할 수 없지만</a:t>
            </a:r>
            <a:r>
              <a:rPr lang="en-US" altLang="ko-KR" sz="2600" dirty="0" smtClean="0"/>
              <a:t>,</a:t>
            </a:r>
            <a:r>
              <a:rPr lang="en-US" altLang="ko-KR" sz="2600" dirty="0"/>
              <a:t> </a:t>
            </a:r>
            <a:r>
              <a:rPr lang="ko-KR" altLang="en-US" sz="2600" dirty="0" smtClean="0"/>
              <a:t>배우지 않은 새로운 기술을 시도하였다</a:t>
            </a:r>
            <a:r>
              <a:rPr lang="en-US" altLang="ko-KR" sz="2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53" y="4838726"/>
            <a:ext cx="3438525" cy="1695450"/>
          </a:xfrm>
          <a:prstGeom prst="rect">
            <a:avLst/>
          </a:prstGeom>
        </p:spPr>
      </p:pic>
      <p:sp>
        <p:nvSpPr>
          <p:cNvPr id="11" name="Shape 73"/>
          <p:cNvSpPr txBox="1">
            <a:spLocks/>
          </p:cNvSpPr>
          <p:nvPr/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dirty="0" smtClean="0"/>
              <a:t>Challenge</a:t>
            </a:r>
            <a:endParaRPr lang="en-US" altLang="ko" sz="5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426" y="1042924"/>
            <a:ext cx="1146258" cy="15075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07" y="5338658"/>
            <a:ext cx="5572839" cy="8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44" y="3647072"/>
            <a:ext cx="8614896" cy="2224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9029" y="1540041"/>
            <a:ext cx="10106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b="1" dirty="0" smtClean="0"/>
              <a:t>사용 시나리오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367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0E67B8-68F0-4526-B00C-35450048A78F}"/>
              </a:ext>
            </a:extLst>
          </p:cNvPr>
          <p:cNvSpPr/>
          <p:nvPr/>
        </p:nvSpPr>
        <p:spPr>
          <a:xfrm>
            <a:off x="734684" y="1752601"/>
            <a:ext cx="10504816" cy="4591049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34684" y="677900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ko" b="1" dirty="0"/>
              <a:t>목차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831200" y="1894000"/>
            <a:ext cx="11360800" cy="4964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474121">
              <a:buSzPct val="100000"/>
            </a:pPr>
            <a:r>
              <a:rPr lang="en-US" altLang="ko" sz="2667" dirty="0"/>
              <a:t>Motivation</a:t>
            </a:r>
          </a:p>
          <a:p>
            <a:pPr marL="609585" indent="-474121">
              <a:buSzPct val="100000"/>
            </a:pPr>
            <a:endParaRPr lang="ko" altLang="en-US" sz="2667" dirty="0"/>
          </a:p>
          <a:p>
            <a:pPr marL="609585" indent="-474121">
              <a:buSzPct val="100000"/>
            </a:pPr>
            <a:r>
              <a:rPr lang="en-US" altLang="ko" sz="2667" dirty="0" smtClean="0"/>
              <a:t>Effect</a:t>
            </a:r>
            <a:endParaRPr lang="en-US" altLang="ko" sz="2667" dirty="0"/>
          </a:p>
          <a:p>
            <a:pPr marL="609585" indent="-474121">
              <a:buSzPct val="100000"/>
            </a:pPr>
            <a:endParaRPr lang="ko" altLang="en-US" sz="2667" dirty="0"/>
          </a:p>
          <a:p>
            <a:pPr marL="609585" indent="-474121">
              <a:buSzPct val="100000"/>
            </a:pPr>
            <a:r>
              <a:rPr lang="en-US" altLang="ko" sz="2667" dirty="0" smtClean="0"/>
              <a:t>Function</a:t>
            </a:r>
            <a:br>
              <a:rPr lang="en-US" altLang="ko" sz="2667" dirty="0" smtClean="0"/>
            </a:br>
            <a:endParaRPr lang="en-US" altLang="ko" sz="2667" dirty="0" smtClean="0"/>
          </a:p>
          <a:p>
            <a:pPr marL="609585" indent="-474121">
              <a:buSzPct val="100000"/>
            </a:pPr>
            <a:r>
              <a:rPr lang="en-US" altLang="ko" sz="2667" dirty="0" smtClean="0"/>
              <a:t>System Architecture</a:t>
            </a:r>
            <a:br>
              <a:rPr lang="en-US" altLang="ko" sz="2667" dirty="0" smtClean="0"/>
            </a:br>
            <a:endParaRPr lang="en-US" altLang="ko" sz="2667" dirty="0" smtClean="0"/>
          </a:p>
          <a:p>
            <a:pPr marL="609585" indent="-474121">
              <a:buSzPct val="100000"/>
            </a:pPr>
            <a:r>
              <a:rPr lang="en-US" altLang="ko" sz="2667" dirty="0" smtClean="0"/>
              <a:t>Challenge</a:t>
            </a:r>
            <a:endParaRPr lang="en-US" altLang="ko" sz="2667" dirty="0"/>
          </a:p>
          <a:p>
            <a:pPr marL="609585" indent="-474121">
              <a:buSzPct val="100000"/>
            </a:pPr>
            <a:endParaRPr lang="ko" altLang="en-US" sz="2667" dirty="0"/>
          </a:p>
          <a:p>
            <a:pPr marL="609585" indent="-474121">
              <a:buSzPct val="100000"/>
            </a:pPr>
            <a:r>
              <a:rPr lang="en-US" altLang="ko" sz="2667" dirty="0"/>
              <a:t>Scenario</a:t>
            </a:r>
          </a:p>
          <a:p>
            <a:pPr marL="135464" indent="0">
              <a:buSzPct val="100000"/>
              <a:buNone/>
            </a:pPr>
            <a:endParaRPr lang="ko" altLang="en-US" sz="2667" dirty="0"/>
          </a:p>
        </p:txBody>
      </p:sp>
    </p:spTree>
    <p:extLst>
      <p:ext uri="{BB962C8B-B14F-4D97-AF65-F5344CB8AC3E}">
        <p14:creationId xmlns:p14="http://schemas.microsoft.com/office/powerpoint/2010/main" val="152086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06F84CC-274C-4BC3-AC8B-B834876CEF3D}"/>
              </a:ext>
            </a:extLst>
          </p:cNvPr>
          <p:cNvSpPr/>
          <p:nvPr/>
        </p:nvSpPr>
        <p:spPr>
          <a:xfrm>
            <a:off x="843592" y="2566107"/>
            <a:ext cx="10504816" cy="399097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18800" y="464133"/>
            <a:ext cx="11360800" cy="763600"/>
          </a:xfrm>
          <a:prstGeom prst="rect">
            <a:avLst/>
          </a:prstGeom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9600" b="1" dirty="0"/>
              <a:t>Motivation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43592" y="3098733"/>
            <a:ext cx="11360800" cy="4555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457189">
              <a:buChar char="●"/>
            </a:pPr>
            <a:r>
              <a:rPr lang="ko" dirty="0"/>
              <a:t>수강 신청할 때 </a:t>
            </a:r>
            <a:r>
              <a:rPr lang="ko" b="1" dirty="0"/>
              <a:t>띄워야하는 </a:t>
            </a:r>
            <a:r>
              <a:rPr lang="ko" b="1" dirty="0" smtClean="0"/>
              <a:t>창</a:t>
            </a:r>
            <a:r>
              <a:rPr lang="ko-KR" altLang="en-US" b="1" dirty="0" smtClean="0"/>
              <a:t>이 </a:t>
            </a:r>
            <a:r>
              <a:rPr lang="ko" b="1" dirty="0" smtClean="0"/>
              <a:t>여러</a:t>
            </a:r>
            <a:r>
              <a:rPr lang="ko-KR" altLang="en-US" b="1" dirty="0" smtClean="0"/>
              <a:t> 개다</a:t>
            </a:r>
            <a:r>
              <a:rPr lang="ko" dirty="0" smtClean="0"/>
              <a:t> </a:t>
            </a:r>
            <a:r>
              <a:rPr lang="en-US" altLang="ko" dirty="0">
                <a:sym typeface="Wingdings" panose="05000000000000000000" pitchFamily="2" charset="2"/>
              </a:rPr>
              <a:t></a:t>
            </a:r>
            <a:r>
              <a:rPr lang="ko" dirty="0"/>
              <a:t> 하나로 통합</a:t>
            </a:r>
            <a:br>
              <a:rPr lang="ko" dirty="0"/>
            </a:br>
            <a:r>
              <a:rPr lang="en-US" altLang="ko" dirty="0"/>
              <a:t>(</a:t>
            </a:r>
            <a:r>
              <a:rPr lang="ko" dirty="0" smtClean="0"/>
              <a:t>메모장</a:t>
            </a:r>
            <a:r>
              <a:rPr lang="ko" dirty="0"/>
              <a:t>, 서버 시간 사이트)</a:t>
            </a:r>
            <a:br>
              <a:rPr lang="ko" dirty="0"/>
            </a:br>
            <a:r>
              <a:rPr lang="ko" dirty="0"/>
              <a:t/>
            </a:r>
            <a:br>
              <a:rPr lang="ko" dirty="0"/>
            </a:br>
            <a:endParaRPr lang="ko" dirty="0"/>
          </a:p>
          <a:p>
            <a:pPr marL="609585" indent="-457189">
              <a:buChar char="●"/>
            </a:pPr>
            <a:r>
              <a:rPr lang="ko" dirty="0"/>
              <a:t>시간표를 만들 때 </a:t>
            </a:r>
            <a:r>
              <a:rPr lang="ko" b="1" dirty="0"/>
              <a:t>편리한 기능을 추가</a:t>
            </a:r>
            <a:r>
              <a:rPr lang="ko" dirty="0"/>
              <a:t>하고 싶다</a:t>
            </a:r>
            <a:br>
              <a:rPr lang="ko" dirty="0"/>
            </a:br>
            <a:r>
              <a:rPr lang="ko" dirty="0"/>
              <a:t>(강의 검색 방법의 다양화</a:t>
            </a:r>
            <a:r>
              <a:rPr lang="en-US" altLang="ko" dirty="0"/>
              <a:t> ex)</a:t>
            </a:r>
            <a:r>
              <a:rPr lang="ko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요일별</a:t>
            </a:r>
            <a:r>
              <a:rPr lang="ko-KR" altLang="en-US" dirty="0" smtClean="0"/>
              <a:t> </a:t>
            </a:r>
            <a:r>
              <a:rPr lang="ko" dirty="0"/>
              <a:t>검색 등)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6096002" y="5727032"/>
            <a:ext cx="2406316" cy="609600"/>
          </a:xfrm>
          <a:prstGeom prst="rightArrow">
            <a:avLst>
              <a:gd name="adj1" fmla="val 50000"/>
              <a:gd name="adj2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78781" y="5616987"/>
            <a:ext cx="2669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웹페이지</a:t>
            </a:r>
            <a:r>
              <a:rPr lang="ko-KR" altLang="en-US" sz="2500" b="1" dirty="0" smtClean="0"/>
              <a:t> 하나로 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해결</a:t>
            </a:r>
            <a:r>
              <a:rPr lang="en-US" altLang="ko-KR" sz="2500" b="1" dirty="0" smtClean="0"/>
              <a:t>(</a:t>
            </a:r>
            <a:r>
              <a:rPr lang="en-US" altLang="ko-KR" sz="2500" b="1" dirty="0" err="1" smtClean="0"/>
              <a:t>DoAjou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0346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8557" y="1572126"/>
            <a:ext cx="11502600" cy="5063624"/>
          </a:xfrm>
          <a:prstGeom prst="rect">
            <a:avLst/>
          </a:prstGeom>
        </p:spPr>
      </p:pic>
      <p:sp>
        <p:nvSpPr>
          <p:cNvPr id="5" name="Shape 73"/>
          <p:cNvSpPr txBox="1">
            <a:spLocks noGrp="1"/>
          </p:cNvSpPr>
          <p:nvPr>
            <p:ph type="title"/>
          </p:nvPr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dirty="0" smtClean="0"/>
              <a:t>System Architecture</a:t>
            </a:r>
            <a:endParaRPr lang="en-US" altLang="ko" sz="5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35" y="2622968"/>
            <a:ext cx="400802" cy="7245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599" y="5057479"/>
            <a:ext cx="543485" cy="7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734684" y="2352675"/>
            <a:ext cx="10504816" cy="3990976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9400" y="521284"/>
            <a:ext cx="11360800" cy="763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9600" b="1" dirty="0" smtClean="0"/>
              <a:t>Effect</a:t>
            </a:r>
            <a:endParaRPr lang="en-US" altLang="ko" sz="96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96600" y="3010397"/>
            <a:ext cx="11253600" cy="3333254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761981" indent="-609585">
              <a:buAutoNum type="arabicPeriod"/>
            </a:pPr>
            <a:r>
              <a:rPr lang="ko-KR" altLang="en-US" dirty="0" smtClean="0"/>
              <a:t>수강신청 때 필요한 모든 것들을 하나로 </a:t>
            </a:r>
            <a:r>
              <a:rPr lang="ko-KR" altLang="en-US" b="1" dirty="0" smtClean="0"/>
              <a:t>통합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00" dirty="0"/>
              <a:t> </a:t>
            </a:r>
            <a:r>
              <a:rPr lang="ko-KR" altLang="en-US" sz="5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500" b="1" dirty="0" smtClean="0"/>
              <a:t>→ </a:t>
            </a:r>
            <a:r>
              <a:rPr lang="ko-KR" altLang="en-US" b="1" dirty="0" err="1" smtClean="0"/>
              <a:t>웹페이지</a:t>
            </a:r>
            <a:r>
              <a:rPr lang="ko-KR" altLang="en-US" b="1" dirty="0" smtClean="0"/>
              <a:t> 하나</a:t>
            </a:r>
            <a:r>
              <a:rPr lang="ko-KR" altLang="en-US" dirty="0" smtClean="0"/>
              <a:t>로 해결 가능</a:t>
            </a:r>
            <a:endParaRPr lang="en-US" altLang="ko" dirty="0"/>
          </a:p>
          <a:p>
            <a:pPr marL="152396" indent="0">
              <a:buNone/>
            </a:pPr>
            <a:endParaRPr lang="en-US" altLang="ko" dirty="0"/>
          </a:p>
          <a:p>
            <a:pPr marL="761981" indent="-609585">
              <a:buAutoNum type="arabicPeriod" startAt="2"/>
            </a:pPr>
            <a:r>
              <a:rPr lang="ko-KR" altLang="en-US" dirty="0" smtClean="0"/>
              <a:t>수강신청 이전이나 이후에도 자유롭게 </a:t>
            </a:r>
            <a:r>
              <a:rPr lang="ko-KR" altLang="en-US" b="1" dirty="0" smtClean="0"/>
              <a:t>수강 목록</a:t>
            </a:r>
            <a:r>
              <a:rPr lang="ko-KR" altLang="en-US" dirty="0" smtClean="0"/>
              <a:t>을 </a:t>
            </a:r>
            <a:r>
              <a:rPr lang="ko-KR" altLang="en-US" b="1" dirty="0" smtClean="0"/>
              <a:t>편집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그에 따른 </a:t>
            </a:r>
            <a:r>
              <a:rPr lang="ko-KR" altLang="en-US" b="1" dirty="0" smtClean="0"/>
              <a:t>시간표</a:t>
            </a:r>
            <a:r>
              <a:rPr lang="ko-KR" altLang="en-US" dirty="0" smtClean="0"/>
              <a:t>도 </a:t>
            </a:r>
            <a:r>
              <a:rPr lang="ko-KR" altLang="en-US" b="1" dirty="0" smtClean="0"/>
              <a:t>실시간으로 확인할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500" b="1" dirty="0" smtClean="0"/>
              <a:t>→</a:t>
            </a:r>
            <a:r>
              <a:rPr lang="ko-KR" altLang="en-US" b="1" dirty="0" smtClean="0"/>
              <a:t> </a:t>
            </a:r>
            <a:r>
              <a:rPr lang="ko-KR" altLang="en-US" dirty="0" err="1" smtClean="0"/>
              <a:t>수강정보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검색</a:t>
            </a:r>
            <a:r>
              <a:rPr lang="ko-KR" altLang="en-US" dirty="0" smtClean="0"/>
              <a:t>이 용이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70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8045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→</a:t>
            </a:r>
            <a:endParaRPr lang="ko-KR" altLang="en-US" dirty="0"/>
          </a:p>
        </p:txBody>
      </p:sp>
      <p:sp>
        <p:nvSpPr>
          <p:cNvPr id="6" name="Shape 73"/>
          <p:cNvSpPr txBox="1">
            <a:spLocks noGrp="1"/>
          </p:cNvSpPr>
          <p:nvPr>
            <p:ph type="title"/>
          </p:nvPr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dirty="0" smtClean="0"/>
              <a:t>Database schema</a:t>
            </a:r>
            <a:endParaRPr lang="en-US" altLang="ko" sz="5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500951" y="1748590"/>
            <a:ext cx="2290380" cy="2422357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Shape 74"/>
          <p:cNvSpPr txBox="1">
            <a:spLocks noGrp="1"/>
          </p:cNvSpPr>
          <p:nvPr>
            <p:ph type="body" idx="1"/>
          </p:nvPr>
        </p:nvSpPr>
        <p:spPr>
          <a:xfrm>
            <a:off x="507847" y="1952087"/>
            <a:ext cx="2283484" cy="1946145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altLang="ko-KR" sz="3000" b="1" dirty="0" err="1" smtClean="0"/>
              <a:t>ClientInfo</a:t>
            </a:r>
            <a:endParaRPr lang="en-US" altLang="ko-KR" sz="3000" b="1" dirty="0" smtClean="0"/>
          </a:p>
          <a:p>
            <a:pPr marL="761981" indent="-609585">
              <a:buAutoNum type="arabicPeriod"/>
            </a:pPr>
            <a:endParaRPr lang="en-US" altLang="ko-KR" sz="2600" dirty="0" smtClean="0"/>
          </a:p>
          <a:p>
            <a:pPr marL="152396" indent="0">
              <a:buNone/>
            </a:pPr>
            <a:r>
              <a:rPr lang="en-US" altLang="ko-KR" sz="2600" dirty="0" err="1" smtClean="0"/>
              <a:t>userID</a:t>
            </a:r>
            <a:endParaRPr lang="en-US" altLang="ko-KR" sz="2600" dirty="0" smtClean="0"/>
          </a:p>
          <a:p>
            <a:pPr marL="152396" indent="0">
              <a:buNone/>
            </a:pPr>
            <a:r>
              <a:rPr lang="en-US" altLang="ko-KR" sz="2600" dirty="0" err="1" smtClean="0"/>
              <a:t>userPW</a:t>
            </a:r>
            <a:endParaRPr lang="en-US" altLang="ko-KR" sz="2600" dirty="0" smtClean="0"/>
          </a:p>
          <a:p>
            <a:pPr marL="152396" indent="0">
              <a:buNone/>
            </a:pPr>
            <a:r>
              <a:rPr lang="en-US" altLang="ko-KR" sz="2600" dirty="0" err="1" smtClean="0"/>
              <a:t>userName</a:t>
            </a:r>
            <a:endParaRPr lang="en-US" altLang="ko-KR" sz="2600" dirty="0" smtClean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3154497" y="1748590"/>
            <a:ext cx="3069045" cy="4219073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Shape 74"/>
          <p:cNvSpPr txBox="1">
            <a:spLocks/>
          </p:cNvSpPr>
          <p:nvPr/>
        </p:nvSpPr>
        <p:spPr>
          <a:xfrm>
            <a:off x="3262218" y="1940556"/>
            <a:ext cx="2801701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Font typeface="Arial" panose="020B0604020202020204" pitchFamily="34" charset="0"/>
              <a:buNone/>
            </a:pPr>
            <a:r>
              <a:rPr lang="en-US" altLang="ko-KR" sz="3000" b="1" dirty="0" err="1" smtClean="0"/>
              <a:t>SugangInfo</a:t>
            </a:r>
            <a:endParaRPr lang="en-US" altLang="ko-KR" sz="3000" b="1" dirty="0" smtClean="0"/>
          </a:p>
          <a:p>
            <a:pPr marL="761981" indent="-609585">
              <a:buFont typeface="Arial" panose="020B0604020202020204" pitchFamily="34" charset="0"/>
              <a:buAutoNum type="arabicPeriod"/>
            </a:pP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r>
              <a:rPr lang="ko-KR" altLang="en-US" sz="2600" dirty="0" smtClean="0"/>
              <a:t>전공</a:t>
            </a:r>
            <a:endParaRPr lang="en-US" altLang="ko-KR" sz="2600" dirty="0" smtClean="0"/>
          </a:p>
          <a:p>
            <a:pPr marL="152396" indent="0">
              <a:buNone/>
            </a:pPr>
            <a:r>
              <a:rPr lang="ko-KR" altLang="en-US" sz="2600" dirty="0"/>
              <a:t>학점</a:t>
            </a: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r>
              <a:rPr lang="ko-KR" altLang="en-US" sz="2600" dirty="0" smtClean="0"/>
              <a:t>과목명</a:t>
            </a:r>
            <a:endParaRPr lang="en-US" altLang="ko-KR" sz="2600" dirty="0" smtClean="0"/>
          </a:p>
          <a:p>
            <a:pPr marL="152396" indent="0">
              <a:buNone/>
            </a:pPr>
            <a:r>
              <a:rPr lang="ko-KR" altLang="en-US" sz="2600" dirty="0" err="1"/>
              <a:t>교수명</a:t>
            </a: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r>
              <a:rPr lang="ko-KR" altLang="en-US" sz="2600" dirty="0" err="1" smtClean="0"/>
              <a:t>과목번호</a:t>
            </a: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r>
              <a:rPr lang="ko-KR" altLang="en-US" sz="2600" dirty="0" err="1" smtClean="0"/>
              <a:t>교과구분</a:t>
            </a: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r>
              <a:rPr lang="ko-KR" altLang="en-US" sz="2600" dirty="0" smtClean="0"/>
              <a:t>총 강의시간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ko-KR" altLang="en-US" sz="2600" dirty="0" err="1" smtClean="0"/>
              <a:t>과목시간</a:t>
            </a: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endParaRPr lang="en-US" altLang="ko-KR" sz="2600" dirty="0" smtClean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6694429" y="1748589"/>
            <a:ext cx="5064435" cy="2277979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Shape 74"/>
          <p:cNvSpPr txBox="1">
            <a:spLocks/>
          </p:cNvSpPr>
          <p:nvPr/>
        </p:nvSpPr>
        <p:spPr>
          <a:xfrm>
            <a:off x="6683722" y="1940556"/>
            <a:ext cx="5075142" cy="2086012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Font typeface="Arial" panose="020B0604020202020204" pitchFamily="34" charset="0"/>
              <a:buNone/>
            </a:pPr>
            <a:r>
              <a:rPr lang="en-US" altLang="ko-KR" b="1" dirty="0" err="1" smtClean="0"/>
              <a:t>SugangListByUser</a:t>
            </a:r>
            <a:endParaRPr lang="en-US" altLang="ko-KR" b="1" dirty="0" smtClean="0"/>
          </a:p>
          <a:p>
            <a:pPr marL="152396" indent="0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r>
              <a:rPr lang="en-US" altLang="ko-KR" sz="2600" dirty="0" err="1" smtClean="0"/>
              <a:t>userID</a:t>
            </a: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r>
              <a:rPr lang="en-US" altLang="ko-KR" sz="2600" dirty="0" err="1" smtClean="0"/>
              <a:t>SugangInfo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수강신청 페이지</a:t>
            </a:r>
            <a:r>
              <a:rPr lang="en-US" altLang="ko-KR" sz="2600" dirty="0" smtClean="0"/>
              <a:t>)</a:t>
            </a:r>
          </a:p>
          <a:p>
            <a:pPr marL="152396" indent="0">
              <a:buFont typeface="Arial" panose="020B0604020202020204" pitchFamily="34" charset="0"/>
              <a:buNone/>
            </a:pPr>
            <a:r>
              <a:rPr lang="en-US" altLang="ko-KR" sz="2600" dirty="0" err="1" smtClean="0"/>
              <a:t>SugangInfo</a:t>
            </a:r>
            <a:r>
              <a:rPr lang="en-US" altLang="ko-KR" sz="2600" dirty="0" smtClean="0"/>
              <a:t>(</a:t>
            </a:r>
            <a:r>
              <a:rPr lang="ko-KR" altLang="en-US" sz="2600" dirty="0" err="1" smtClean="0"/>
              <a:t>교과목조회</a:t>
            </a:r>
            <a:r>
              <a:rPr lang="ko-KR" altLang="en-US" sz="2600" dirty="0" smtClean="0"/>
              <a:t> 페이지</a:t>
            </a:r>
            <a:r>
              <a:rPr lang="en-US" altLang="ko-KR" sz="2600" dirty="0" smtClean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6683722" y="4218535"/>
            <a:ext cx="3588565" cy="2277979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Shape 74"/>
          <p:cNvSpPr txBox="1">
            <a:spLocks/>
          </p:cNvSpPr>
          <p:nvPr/>
        </p:nvSpPr>
        <p:spPr>
          <a:xfrm>
            <a:off x="6661038" y="4394998"/>
            <a:ext cx="3621955" cy="2086012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Font typeface="Arial" panose="020B0604020202020204" pitchFamily="34" charset="0"/>
              <a:buNone/>
            </a:pPr>
            <a:r>
              <a:rPr lang="en-US" altLang="ko-KR" b="1" dirty="0" err="1" smtClean="0"/>
              <a:t>TimetableForUser</a:t>
            </a:r>
            <a:endParaRPr lang="en-US" altLang="ko-KR" b="1" dirty="0" smtClean="0"/>
          </a:p>
          <a:p>
            <a:pPr marL="152396" indent="0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152396" indent="0">
              <a:buFont typeface="Arial" panose="020B0604020202020204" pitchFamily="34" charset="0"/>
              <a:buNone/>
            </a:pPr>
            <a:r>
              <a:rPr lang="ko-KR" altLang="en-US" sz="2600" dirty="0" err="1" smtClean="0"/>
              <a:t>요일별</a:t>
            </a:r>
            <a:r>
              <a:rPr lang="ko-KR" altLang="en-US" sz="2600" dirty="0" smtClean="0"/>
              <a:t> 시간표 저장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26534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→</a:t>
            </a:r>
            <a:endParaRPr lang="ko-KR" altLang="en-US" dirty="0"/>
          </a:p>
        </p:txBody>
      </p:sp>
      <p:sp>
        <p:nvSpPr>
          <p:cNvPr id="6" name="Shape 73"/>
          <p:cNvSpPr txBox="1">
            <a:spLocks noGrp="1"/>
          </p:cNvSpPr>
          <p:nvPr>
            <p:ph type="title"/>
          </p:nvPr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dirty="0" smtClean="0"/>
              <a:t>Function – </a:t>
            </a:r>
            <a:r>
              <a:rPr lang="ko-KR" altLang="en-US" sz="5000" b="1" dirty="0" smtClean="0"/>
              <a:t>로그인</a:t>
            </a:r>
            <a:r>
              <a:rPr lang="en-US" altLang="ko-KR" sz="5000" b="1" dirty="0" smtClean="0"/>
              <a:t>/</a:t>
            </a:r>
            <a:r>
              <a:rPr lang="ko-KR" altLang="en-US" sz="5000" b="1" dirty="0" smtClean="0"/>
              <a:t>아웃</a:t>
            </a:r>
            <a:r>
              <a:rPr lang="en-US" altLang="ko-KR" sz="5000" b="1" dirty="0" smtClean="0"/>
              <a:t>, </a:t>
            </a:r>
            <a:r>
              <a:rPr lang="ko-KR" altLang="en-US" sz="5000" b="1" dirty="0" smtClean="0"/>
              <a:t>회원가입</a:t>
            </a:r>
            <a:endParaRPr lang="en-US" altLang="ko" sz="5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734684" y="1812758"/>
            <a:ext cx="10504816" cy="4530893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Shape 74"/>
          <p:cNvSpPr txBox="1">
            <a:spLocks noGrp="1"/>
          </p:cNvSpPr>
          <p:nvPr>
            <p:ph type="body" idx="1"/>
          </p:nvPr>
        </p:nvSpPr>
        <p:spPr>
          <a:xfrm>
            <a:off x="796600" y="2219753"/>
            <a:ext cx="11253600" cy="4123898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761981" indent="-609585">
              <a:buAutoNum type="arabicPeriod"/>
            </a:pPr>
            <a:r>
              <a:rPr lang="en-US" altLang="ko-KR" dirty="0" err="1" smtClean="0"/>
              <a:t>DoAjou</a:t>
            </a:r>
            <a:r>
              <a:rPr lang="ko-KR" altLang="en-US" dirty="0" smtClean="0"/>
              <a:t>의 모든 기능은 </a:t>
            </a:r>
            <a:r>
              <a:rPr lang="ko-KR" altLang="en-US" b="1" dirty="0" smtClean="0"/>
              <a:t>로그인</a:t>
            </a:r>
            <a:r>
              <a:rPr lang="ko-KR" altLang="en-US" dirty="0" smtClean="0"/>
              <a:t>한 후에 이용 가능하다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761981" indent="-609585">
              <a:buAutoNum type="arabicPeriod"/>
            </a:pPr>
            <a:r>
              <a:rPr lang="ko-KR" altLang="en-US" dirty="0" smtClean="0"/>
              <a:t>시스템은 로그인 시 동일한 브라우저 내에서의 사용자에게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세션이 유지</a:t>
            </a:r>
            <a:r>
              <a:rPr lang="ko-KR" altLang="en-US" dirty="0" smtClean="0"/>
              <a:t>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시 </a:t>
            </a:r>
            <a:r>
              <a:rPr lang="ko-KR" altLang="en-US" b="1" dirty="0" smtClean="0"/>
              <a:t>세션이 종료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761981" indent="-609585">
              <a:buAutoNum type="arabicPeriod"/>
            </a:pPr>
            <a:r>
              <a:rPr lang="ko-KR" altLang="en-US" dirty="0" smtClean="0"/>
              <a:t>사용자는 </a:t>
            </a:r>
            <a:r>
              <a:rPr lang="ko-KR" altLang="en-US" b="1" dirty="0" smtClean="0"/>
              <a:t>회원가입</a:t>
            </a:r>
            <a:r>
              <a:rPr lang="ko-KR" altLang="en-US" dirty="0" smtClean="0"/>
              <a:t>을 할 수 있어야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761981" indent="-609585">
              <a:buAutoNum type="arabicPeriod"/>
            </a:pPr>
            <a:r>
              <a:rPr lang="ko-KR" altLang="en-US" dirty="0" smtClean="0"/>
              <a:t>회원가입 시 아이디의 </a:t>
            </a:r>
            <a:r>
              <a:rPr lang="ko-KR" altLang="en-US" b="1" dirty="0" smtClean="0"/>
              <a:t>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비밀번호의 </a:t>
            </a:r>
            <a:r>
              <a:rPr lang="ko-KR" altLang="en-US" b="1" dirty="0" smtClean="0"/>
              <a:t>정확성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체크할 수 있어야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761981" indent="-609585"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31" y="3675648"/>
            <a:ext cx="2465261" cy="25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→</a:t>
            </a:r>
            <a:endParaRPr lang="ko-KR" altLang="en-US" dirty="0"/>
          </a:p>
        </p:txBody>
      </p:sp>
      <p:sp>
        <p:nvSpPr>
          <p:cNvPr id="6" name="Shape 73"/>
          <p:cNvSpPr txBox="1">
            <a:spLocks noGrp="1"/>
          </p:cNvSpPr>
          <p:nvPr>
            <p:ph type="title"/>
          </p:nvPr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dirty="0" smtClean="0"/>
              <a:t>Function – </a:t>
            </a:r>
            <a:r>
              <a:rPr lang="ko-KR" altLang="en-US" sz="5000" b="1" dirty="0" smtClean="0"/>
              <a:t>수강신청 리스트 구성</a:t>
            </a:r>
            <a:endParaRPr lang="en-US" altLang="ko" sz="5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734684" y="1796716"/>
            <a:ext cx="10504816" cy="4771525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Shape 74"/>
          <p:cNvSpPr txBox="1">
            <a:spLocks noGrp="1"/>
          </p:cNvSpPr>
          <p:nvPr>
            <p:ph type="body" idx="1"/>
          </p:nvPr>
        </p:nvSpPr>
        <p:spPr>
          <a:xfrm>
            <a:off x="796600" y="2155585"/>
            <a:ext cx="11253600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761981" indent="-609585">
              <a:buAutoNum type="arabicPeriod"/>
            </a:pPr>
            <a:r>
              <a:rPr lang="ko-KR" altLang="en-US" sz="2600" dirty="0" smtClean="0"/>
              <a:t>사용자는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시간표 조회</a:t>
            </a:r>
            <a:r>
              <a:rPr lang="en-US" altLang="ko-KR" sz="2600" dirty="0" smtClean="0"/>
              <a:t>’ </a:t>
            </a:r>
            <a:r>
              <a:rPr lang="ko-KR" altLang="en-US" sz="2600" dirty="0" smtClean="0"/>
              <a:t>탭에서 등록한 </a:t>
            </a:r>
            <a:r>
              <a:rPr lang="ko-KR" altLang="en-US" sz="2600" b="1" dirty="0" smtClean="0"/>
              <a:t>과목들의 정보</a:t>
            </a:r>
            <a:r>
              <a:rPr lang="ko-KR" altLang="en-US" sz="2600" dirty="0" smtClean="0"/>
              <a:t>를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2600" dirty="0" smtClean="0"/>
              <a:t>‘</a:t>
            </a:r>
            <a:r>
              <a:rPr lang="ko-KR" altLang="en-US" sz="2600" dirty="0" smtClean="0"/>
              <a:t>수강신청</a:t>
            </a:r>
            <a:r>
              <a:rPr lang="en-US" altLang="ko-KR" sz="2600" dirty="0" smtClean="0"/>
              <a:t>’ </a:t>
            </a:r>
            <a:r>
              <a:rPr lang="ko-KR" altLang="en-US" sz="2600" dirty="0" smtClean="0"/>
              <a:t>탭의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수강신청 리스트</a:t>
            </a:r>
            <a:r>
              <a:rPr lang="en-US" altLang="ko-KR" sz="2600" dirty="0" smtClean="0"/>
              <a:t>’</a:t>
            </a:r>
            <a:r>
              <a:rPr lang="ko-KR" altLang="en-US" sz="2600" dirty="0" smtClean="0"/>
              <a:t>에서 볼 수 있다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endParaRPr lang="en-US" altLang="ko-KR" sz="2600" dirty="0" smtClean="0"/>
          </a:p>
          <a:p>
            <a:pPr marL="761981" indent="-609585">
              <a:buAutoNum type="arabicPeriod"/>
            </a:pPr>
            <a:r>
              <a:rPr lang="ko-KR" altLang="en-US" sz="2600" dirty="0" smtClean="0"/>
              <a:t>사용자는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수강신청 리스트</a:t>
            </a:r>
            <a:r>
              <a:rPr lang="en-US" altLang="ko-KR" sz="2600" dirty="0" smtClean="0"/>
              <a:t>’ </a:t>
            </a:r>
            <a:r>
              <a:rPr lang="ko-KR" altLang="en-US" sz="2600" dirty="0" smtClean="0"/>
              <a:t>각 항목에 존재하는 </a:t>
            </a:r>
            <a:r>
              <a:rPr lang="ko-KR" altLang="en-US" sz="2600" b="1" dirty="0" smtClean="0"/>
              <a:t>복사</a:t>
            </a:r>
            <a:r>
              <a:rPr lang="en-US" altLang="ko-KR" sz="2600" b="1" dirty="0" smtClean="0"/>
              <a:t>/</a:t>
            </a:r>
            <a:r>
              <a:rPr lang="ko-KR" altLang="en-US" sz="2600" b="1" dirty="0" smtClean="0"/>
              <a:t>삭제</a:t>
            </a:r>
            <a:r>
              <a:rPr lang="en-US" altLang="ko-KR" sz="2600" b="1" dirty="0"/>
              <a:t> 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ko-KR" altLang="en-US" sz="2600" dirty="0" smtClean="0"/>
              <a:t>버튼을 이용하여 </a:t>
            </a:r>
            <a:r>
              <a:rPr lang="ko-KR" altLang="en-US" sz="2600" b="1" dirty="0" smtClean="0"/>
              <a:t>클립보드에 복사 </a:t>
            </a:r>
            <a:r>
              <a:rPr lang="en-US" altLang="ko-KR" sz="2600" b="1" dirty="0" smtClean="0"/>
              <a:t>/ </a:t>
            </a:r>
            <a:r>
              <a:rPr lang="ko-KR" altLang="en-US" sz="2600" b="1" dirty="0" smtClean="0"/>
              <a:t>리스트</a:t>
            </a:r>
            <a:r>
              <a:rPr lang="ko-KR" altLang="en-US" sz="2600" dirty="0" smtClean="0"/>
              <a:t>에서 삭제한다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endParaRPr lang="en-US" altLang="ko-KR" sz="2600" dirty="0" smtClean="0"/>
          </a:p>
          <a:p>
            <a:pPr marL="761981" indent="-609585">
              <a:buAutoNum type="arabicPeriod"/>
            </a:pPr>
            <a:r>
              <a:rPr lang="ko-KR" altLang="en-US" sz="2600" dirty="0" smtClean="0"/>
              <a:t>사용자는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교과목</a:t>
            </a:r>
            <a:r>
              <a:rPr lang="en-US" altLang="ko-KR" sz="2600" dirty="0" smtClean="0"/>
              <a:t>’</a:t>
            </a:r>
            <a:r>
              <a:rPr lang="ko-KR" altLang="en-US" sz="2600" dirty="0" smtClean="0"/>
              <a:t>과 </a:t>
            </a:r>
            <a:r>
              <a:rPr lang="en-US" altLang="ko-KR" sz="2600" b="1" dirty="0" smtClean="0"/>
              <a:t>DB</a:t>
            </a:r>
            <a:r>
              <a:rPr lang="ko-KR" altLang="en-US" sz="2600" b="1" dirty="0" smtClean="0"/>
              <a:t>에 존재</a:t>
            </a:r>
            <a:r>
              <a:rPr lang="ko-KR" altLang="en-US" sz="2600" dirty="0" smtClean="0"/>
              <a:t>하는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과목 번호</a:t>
            </a:r>
            <a:r>
              <a:rPr lang="en-US" altLang="ko-KR" sz="2600" dirty="0" smtClean="0"/>
              <a:t>’</a:t>
            </a:r>
            <a:r>
              <a:rPr lang="ko-KR" altLang="en-US" sz="2600" dirty="0" smtClean="0"/>
              <a:t>를 입력하여 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en-US" altLang="ko-KR" sz="2600" dirty="0" smtClean="0"/>
              <a:t>‘</a:t>
            </a:r>
            <a:r>
              <a:rPr lang="ko-KR" altLang="en-US" sz="2600" dirty="0" smtClean="0"/>
              <a:t>수강신청 리스트</a:t>
            </a:r>
            <a:r>
              <a:rPr lang="en-US" altLang="ko-KR" sz="2600" dirty="0" smtClean="0"/>
              <a:t>’</a:t>
            </a:r>
            <a:r>
              <a:rPr lang="ko-KR" altLang="en-US" sz="2600" dirty="0" smtClean="0"/>
              <a:t>에 과목을 </a:t>
            </a:r>
            <a:r>
              <a:rPr lang="ko-KR" altLang="en-US" sz="2600" b="1" dirty="0" smtClean="0"/>
              <a:t>추가</a:t>
            </a:r>
            <a:r>
              <a:rPr lang="ko-KR" altLang="en-US" sz="2600" dirty="0" smtClean="0"/>
              <a:t>할 수 있다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endParaRPr lang="en-US" altLang="ko-KR" sz="2600" dirty="0" smtClean="0"/>
          </a:p>
          <a:p>
            <a:pPr marL="761981" indent="-609585">
              <a:buAutoNum type="arabicPeriod"/>
            </a:pPr>
            <a:r>
              <a:rPr lang="ko-KR" altLang="en-US" sz="2600" dirty="0" smtClean="0"/>
              <a:t>사용자는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수강신청 리스트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의 항목을 클릭한 후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상단의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ko-KR" altLang="en-US" sz="2600" b="1" dirty="0" smtClean="0"/>
              <a:t>화살표를 이용</a:t>
            </a:r>
            <a:r>
              <a:rPr lang="ko-KR" altLang="en-US" sz="2600" dirty="0" smtClean="0"/>
              <a:t>하여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항목들의</a:t>
            </a:r>
            <a:r>
              <a:rPr lang="en-US" altLang="ko-KR" sz="2600" dirty="0" smtClean="0"/>
              <a:t> </a:t>
            </a:r>
            <a:r>
              <a:rPr lang="ko-KR" altLang="en-US" sz="2600" b="1" dirty="0" smtClean="0"/>
              <a:t>순서를 변경</a:t>
            </a:r>
            <a:r>
              <a:rPr lang="ko-KR" altLang="en-US" sz="2600" dirty="0" smtClean="0"/>
              <a:t>할 수 있다</a:t>
            </a:r>
            <a:r>
              <a:rPr lang="en-US" altLang="ko-KR" sz="2600" dirty="0" smtClean="0"/>
              <a:t>.</a:t>
            </a:r>
            <a:br>
              <a:rPr lang="en-US" altLang="ko-KR" sz="2600" dirty="0" smtClean="0"/>
            </a:br>
            <a:endParaRPr lang="en-US" altLang="ko-KR" sz="2600" dirty="0" smtClean="0"/>
          </a:p>
          <a:p>
            <a:pPr marL="761981" indent="-609585">
              <a:buAutoNum type="arabicPeriod"/>
            </a:pP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39424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→</a:t>
            </a:r>
            <a:endParaRPr lang="ko-KR" altLang="en-US" dirty="0"/>
          </a:p>
        </p:txBody>
      </p:sp>
      <p:sp>
        <p:nvSpPr>
          <p:cNvPr id="6" name="Shape 73"/>
          <p:cNvSpPr txBox="1">
            <a:spLocks noGrp="1"/>
          </p:cNvSpPr>
          <p:nvPr>
            <p:ph type="title"/>
          </p:nvPr>
        </p:nvSpPr>
        <p:spPr>
          <a:xfrm>
            <a:off x="689400" y="521284"/>
            <a:ext cx="11360800" cy="105084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US" altLang="ko" sz="5000" b="1" dirty="0" smtClean="0"/>
              <a:t>Function – </a:t>
            </a:r>
            <a:r>
              <a:rPr lang="ko-KR" altLang="en-US" sz="5000" b="1" dirty="0" smtClean="0"/>
              <a:t>시간 확인 </a:t>
            </a:r>
            <a:r>
              <a:rPr lang="en-US" altLang="ko-KR" sz="5000" b="1" dirty="0" smtClean="0"/>
              <a:t>/ </a:t>
            </a:r>
            <a:r>
              <a:rPr lang="ko-KR" altLang="en-US" sz="5000" b="1" dirty="0" err="1" smtClean="0"/>
              <a:t>알람</a:t>
            </a:r>
            <a:r>
              <a:rPr lang="ko-KR" altLang="en-US" sz="5000" b="1" dirty="0" smtClean="0"/>
              <a:t> 설정</a:t>
            </a:r>
            <a:endParaRPr lang="en-US" altLang="ko" sz="5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5EB33-EE52-413B-B8E7-AEAAF897DDB9}"/>
              </a:ext>
            </a:extLst>
          </p:cNvPr>
          <p:cNvSpPr/>
          <p:nvPr/>
        </p:nvSpPr>
        <p:spPr>
          <a:xfrm>
            <a:off x="734684" y="2085474"/>
            <a:ext cx="10504816" cy="4450683"/>
          </a:xfrm>
          <a:prstGeom prst="rect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Shape 74"/>
          <p:cNvSpPr txBox="1">
            <a:spLocks noGrp="1"/>
          </p:cNvSpPr>
          <p:nvPr>
            <p:ph type="body" idx="1"/>
          </p:nvPr>
        </p:nvSpPr>
        <p:spPr>
          <a:xfrm>
            <a:off x="684306" y="2620803"/>
            <a:ext cx="11253600" cy="436453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761981" indent="-609585">
              <a:buAutoNum type="arabicPeriod"/>
            </a:pPr>
            <a:r>
              <a:rPr lang="ko-KR" altLang="en-US" dirty="0" smtClean="0"/>
              <a:t>사용자는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수강 신청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탭에서 </a:t>
            </a:r>
            <a:r>
              <a:rPr lang="ko-KR" altLang="en-US" b="1" dirty="0" smtClean="0"/>
              <a:t>현재 시각</a:t>
            </a:r>
            <a:r>
              <a:rPr lang="ko-KR" altLang="en-US" dirty="0" smtClean="0"/>
              <a:t>을 볼 수 있어야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761981" indent="-609585">
              <a:buAutoNum type="arabicPeriod"/>
            </a:pPr>
            <a:r>
              <a:rPr lang="ko-KR" altLang="en-US" dirty="0" smtClean="0"/>
              <a:t>사용자는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분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초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입력</a:t>
            </a:r>
            <a:r>
              <a:rPr lang="ko-KR" altLang="en-US" dirty="0" smtClean="0"/>
              <a:t>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시각이 해당 시각이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되는 순간 </a:t>
            </a:r>
            <a:r>
              <a:rPr lang="ko-KR" altLang="en-US" b="1" dirty="0" smtClean="0"/>
              <a:t>알림</a:t>
            </a:r>
            <a:r>
              <a:rPr lang="ko-KR" altLang="en-US" dirty="0" smtClean="0"/>
              <a:t>을 받을 수 있어야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761981" indent="-609585">
              <a:buAutoNum type="arabicPeriod"/>
            </a:pPr>
            <a:r>
              <a:rPr lang="ko-KR" altLang="en-US" dirty="0" smtClean="0"/>
              <a:t>시스템은 사용자가 설정한 </a:t>
            </a:r>
            <a:r>
              <a:rPr lang="ko-KR" altLang="en-US" dirty="0" err="1" smtClean="0"/>
              <a:t>알람</a:t>
            </a:r>
            <a:r>
              <a:rPr lang="ko-KR" altLang="en-US" dirty="0"/>
              <a:t> </a:t>
            </a:r>
            <a:r>
              <a:rPr lang="ko-KR" altLang="en-US" dirty="0" smtClean="0"/>
              <a:t>시각이 </a:t>
            </a:r>
            <a:r>
              <a:rPr lang="ko-KR" altLang="en-US" b="1" dirty="0" smtClean="0"/>
              <a:t>유효한 값인 지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확인</a:t>
            </a:r>
            <a:r>
              <a:rPr lang="ko-KR" altLang="en-US" dirty="0" smtClean="0"/>
              <a:t>할 수 있어야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2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242</Words>
  <Application>Microsoft Office PowerPoint</Application>
  <PresentationFormat>와이드스크린</PresentationFormat>
  <Paragraphs>107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목차</vt:lpstr>
      <vt:lpstr>Motivation</vt:lpstr>
      <vt:lpstr>System Architecture</vt:lpstr>
      <vt:lpstr>Effect</vt:lpstr>
      <vt:lpstr>Database schema</vt:lpstr>
      <vt:lpstr>Function – 로그인/아웃, 회원가입</vt:lpstr>
      <vt:lpstr>Function – 수강신청 리스트 구성</vt:lpstr>
      <vt:lpstr>Function – 시간 확인 / 알람 설정</vt:lpstr>
      <vt:lpstr>Function – 교과목 조회</vt:lpstr>
      <vt:lpstr>Function – 시간표 편성</vt:lpstr>
      <vt:lpstr>Challenge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Kihong Kim</dc:creator>
  <cp:lastModifiedBy>Kihong Kim</cp:lastModifiedBy>
  <cp:revision>54</cp:revision>
  <dcterms:created xsi:type="dcterms:W3CDTF">2017-12-12T06:59:50Z</dcterms:created>
  <dcterms:modified xsi:type="dcterms:W3CDTF">2017-12-12T09:50:09Z</dcterms:modified>
</cp:coreProperties>
</file>