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34" r:id="rId5"/>
    <p:sldId id="258" r:id="rId6"/>
    <p:sldId id="435" r:id="rId7"/>
    <p:sldId id="438" r:id="rId8"/>
    <p:sldId id="375" r:id="rId9"/>
    <p:sldId id="376" r:id="rId10"/>
    <p:sldId id="396" r:id="rId11"/>
    <p:sldId id="436" r:id="rId12"/>
    <p:sldId id="268" r:id="rId13"/>
    <p:sldId id="430" r:id="rId14"/>
    <p:sldId id="429" r:id="rId15"/>
    <p:sldId id="407" r:id="rId16"/>
    <p:sldId id="432" r:id="rId17"/>
    <p:sldId id="439" r:id="rId18"/>
    <p:sldId id="431" r:id="rId19"/>
    <p:sldId id="442" r:id="rId20"/>
    <p:sldId id="440" r:id="rId21"/>
    <p:sldId id="441" r:id="rId22"/>
    <p:sldId id="387" r:id="rId23"/>
    <p:sldId id="383"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17</a:t>
            </a:fld>
            <a:endParaRPr/>
          </a:p>
        </p:txBody>
      </p:sp>
    </p:spTree>
    <p:extLst>
      <p:ext uri="{BB962C8B-B14F-4D97-AF65-F5344CB8AC3E}">
        <p14:creationId xmlns:p14="http://schemas.microsoft.com/office/powerpoint/2010/main" val="194376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whatis/whatis_fullstack_js.asp" TargetMode="External"/><Relationship Id="rId2" Type="http://schemas.openxmlformats.org/officeDocument/2006/relationships/hyperlink" Target="https://www.hackerrank.com/dashboard" TargetMode="External"/><Relationship Id="rId1" Type="http://schemas.openxmlformats.org/officeDocument/2006/relationships/slideLayout" Target="../slideLayouts/slideLayout1.xml"/><Relationship Id="rId5" Type="http://schemas.openxmlformats.org/officeDocument/2006/relationships/hyperlink" Target="https://www.w3schools.com/nodejs/" TargetMode="External"/><Relationship Id="rId4" Type="http://schemas.openxmlformats.org/officeDocument/2006/relationships/hyperlink" Target="https://www.geeksforgeeks.org/mern-stac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a:latin typeface="Calibri" panose="020F0502020204030204" pitchFamily="34" charset="0"/>
                <a:ea typeface="Calibri" panose="020F0502020204030204" pitchFamily="34" charset="0"/>
                <a:cs typeface="Calibri" panose="020F0502020204030204" pitchFamily="34" charset="0"/>
              </a:rPr>
              <a:t>Student Performance In Training</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5337175" y="2743200"/>
            <a:ext cx="5029200" cy="369332"/>
          </a:xfrm>
          <a:prstGeom prst="rect">
            <a:avLst/>
          </a:prstGeom>
          <a:noFill/>
        </p:spPr>
        <p:txBody>
          <a:bodyPr wrap="square" rtlCol="0">
            <a:spAutoFit/>
          </a:bodyPr>
          <a:lstStyle/>
          <a:p>
            <a:r>
              <a:rPr lang="en-US" b="1" dirty="0">
                <a:solidFill>
                  <a:schemeClr val="tx2">
                    <a:lumMod val="75000"/>
                  </a:schemeClr>
                </a:solidFill>
              </a:rPr>
              <a:t>Name of the student:</a:t>
            </a:r>
          </a:p>
        </p:txBody>
      </p:sp>
      <p:sp>
        <p:nvSpPr>
          <p:cNvPr id="4" name="TextBox 3"/>
          <p:cNvSpPr txBox="1"/>
          <p:nvPr/>
        </p:nvSpPr>
        <p:spPr>
          <a:xfrm>
            <a:off x="155575" y="4563436"/>
            <a:ext cx="7007225"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Dr.K.Vijaya Kumar (Professor of CSE &amp;DEAN) </a:t>
            </a: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No.:01</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
        <p:nvSpPr>
          <p:cNvPr id="11" name="Text Placeholder 9">
            <a:extLst>
              <a:ext uri="{FF2B5EF4-FFF2-40B4-BE49-F238E27FC236}">
                <a16:creationId xmlns:a16="http://schemas.microsoft.com/office/drawing/2014/main" id="{A93123E6-9C56-358F-FFC3-DF9480006953}"/>
              </a:ext>
            </a:extLst>
          </p:cNvPr>
          <p:cNvSpPr txBox="1">
            <a:spLocks/>
          </p:cNvSpPr>
          <p:nvPr/>
        </p:nvSpPr>
        <p:spPr>
          <a:xfrm>
            <a:off x="3505200" y="3342509"/>
            <a:ext cx="6324600" cy="1435877"/>
          </a:xfrm>
          <a:prstGeom prst="rect">
            <a:avLst/>
          </a:prstGeom>
        </p:spPr>
        <p:txBody>
          <a:bodyPr/>
          <a:lstStyle/>
          <a:p>
            <a:pPr marR="753745" algn="ctr">
              <a:spcBef>
                <a:spcPts val="455"/>
              </a:spcBef>
            </a:pPr>
            <a:r>
              <a:rPr lang="en-US" b="1" kern="0">
                <a:solidFill>
                  <a:sysClr val="windowText" lastClr="000000"/>
                </a:solidFill>
                <a:latin typeface="Times New Roman" panose="02020603050405020304" pitchFamily="18" charset="0"/>
                <a:ea typeface="Times New Roman" panose="02020603050405020304" pitchFamily="18" charset="0"/>
              </a:rPr>
              <a:t>                     D. Saikiran     (20H51A05G7)</a:t>
            </a:r>
            <a:endParaRPr lang="en-IN" kern="0">
              <a:solidFill>
                <a:sysClr val="windowText" lastClr="000000"/>
              </a:solidFill>
              <a:latin typeface="Times New Roman" panose="02020603050405020304" pitchFamily="18" charset="0"/>
              <a:ea typeface="Times New Roman" panose="02020603050405020304" pitchFamily="18" charset="0"/>
            </a:endParaRPr>
          </a:p>
          <a:p>
            <a:pPr marL="0" marR="753745" lvl="7" algn="ctr">
              <a:spcBef>
                <a:spcPts val="455"/>
              </a:spcBef>
            </a:pPr>
            <a:r>
              <a:rPr lang="en-US" b="1" kern="0">
                <a:solidFill>
                  <a:sysClr val="windowText" lastClr="000000"/>
                </a:solidFill>
                <a:latin typeface="Times New Roman" panose="02020603050405020304" pitchFamily="18" charset="0"/>
                <a:ea typeface="Times New Roman" panose="02020603050405020304" pitchFamily="18" charset="0"/>
              </a:rPr>
              <a:t>                     B.Nikhil           (20H51A05B7)</a:t>
            </a:r>
            <a:endParaRPr lang="en-IN" kern="0">
              <a:solidFill>
                <a:sysClr val="windowText" lastClr="000000"/>
              </a:solidFill>
              <a:latin typeface="Times New Roman" panose="02020603050405020304" pitchFamily="18" charset="0"/>
              <a:ea typeface="Times New Roman" panose="02020603050405020304" pitchFamily="18" charset="0"/>
            </a:endParaRPr>
          </a:p>
          <a:p>
            <a:pPr marR="753745" algn="ctr">
              <a:spcBef>
                <a:spcPts val="455"/>
              </a:spcBef>
            </a:pPr>
            <a:r>
              <a:rPr lang="en-US" b="1" kern="0">
                <a:solidFill>
                  <a:sysClr val="windowText" lastClr="000000"/>
                </a:solidFill>
                <a:latin typeface="Times New Roman" panose="02020603050405020304" pitchFamily="18" charset="0"/>
                <a:ea typeface="Times New Roman" panose="02020603050405020304" pitchFamily="18" charset="0"/>
              </a:rPr>
              <a:t>                     A. Haripriya    (20H51A0582)</a:t>
            </a:r>
            <a:endParaRPr lang="en-IN" kern="0" dirty="0">
              <a:solidFill>
                <a:sysClr val="windowText" lastClr="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8" name="TextBox 7">
            <a:extLst>
              <a:ext uri="{FF2B5EF4-FFF2-40B4-BE49-F238E27FC236}">
                <a16:creationId xmlns:a16="http://schemas.microsoft.com/office/drawing/2014/main" id="{E301C7E8-5536-68D6-E3A3-DCBE5D75B250}"/>
              </a:ext>
            </a:extLst>
          </p:cNvPr>
          <p:cNvSpPr txBox="1"/>
          <p:nvPr/>
        </p:nvSpPr>
        <p:spPr>
          <a:xfrm>
            <a:off x="634160" y="19812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cs typeface="Times New Roman" panose="02020603050405020304" pitchFamily="18" charset="0"/>
              </a:rPr>
              <a:t>The </a:t>
            </a:r>
            <a:r>
              <a:rPr lang="en-US" i="0" dirty="0">
                <a:effectLst/>
                <a:latin typeface="+mj-lt"/>
                <a:cs typeface="Times New Roman" panose="02020603050405020304" pitchFamily="18" charset="0"/>
              </a:rPr>
              <a:t>study aims to identify the root causes of these challenges or problems, assess their impact on student performance, and develop effective strategies to enhance the overall effectiveness of the training program.</a:t>
            </a:r>
          </a:p>
          <a:p>
            <a:endParaRPr lang="en-US" i="0" dirty="0">
              <a:effectLst/>
              <a:latin typeface="+mj-lt"/>
              <a:cs typeface="Times New Roman" panose="02020603050405020304" pitchFamily="18" charset="0"/>
            </a:endParaRPr>
          </a:p>
          <a:p>
            <a:pPr marL="285750" indent="-285750">
              <a:buFont typeface="Arial" panose="020B0604020202020204" pitchFamily="34" charset="0"/>
              <a:buChar char="•"/>
            </a:pPr>
            <a:r>
              <a:rPr lang="en-US" dirty="0">
                <a:latin typeface="+mj-lt"/>
                <a:cs typeface="Times New Roman" panose="02020603050405020304" pitchFamily="18" charset="0"/>
              </a:rPr>
              <a:t>This problem statement provides a starting point for conducting investigation into the various issues faced by the students during the assessment process or during his/her training sessions.</a:t>
            </a:r>
          </a:p>
          <a:p>
            <a:endParaRPr lang="en-US" dirty="0">
              <a:latin typeface="+mj-lt"/>
              <a:cs typeface="Times New Roman" panose="02020603050405020304" pitchFamily="18" charset="0"/>
            </a:endParaRPr>
          </a:p>
          <a:p>
            <a:pPr marL="285750" indent="-285750">
              <a:buFont typeface="Arial" panose="020B0604020202020204" pitchFamily="34" charset="0"/>
              <a:buChar char="•"/>
            </a:pPr>
            <a:r>
              <a:rPr lang="en-US" dirty="0">
                <a:latin typeface="+mj-lt"/>
                <a:cs typeface="Times New Roman" panose="02020603050405020304" pitchFamily="18" charset="0"/>
              </a:rPr>
              <a:t>This research will give us the mixed methods like quantitative analysis , aptitude, verbal learning , training sessions to give their entire performance.</a:t>
            </a:r>
          </a:p>
          <a:p>
            <a:pPr marL="285750" indent="-285750">
              <a:buFont typeface="Arial" panose="020B0604020202020204" pitchFamily="34" charset="0"/>
              <a:buChar char="•"/>
            </a:pPr>
            <a:endParaRPr lang="en-US" dirty="0">
              <a:latin typeface="+mj-lt"/>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20320" y="58138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Subtitle 1">
            <a:extLst>
              <a:ext uri="{FF2B5EF4-FFF2-40B4-BE49-F238E27FC236}">
                <a16:creationId xmlns:a16="http://schemas.microsoft.com/office/drawing/2014/main" id="{D5FAF857-C346-3F82-4F7D-8B340406ACE5}"/>
              </a:ext>
            </a:extLst>
          </p:cNvPr>
          <p:cNvSpPr>
            <a:spLocks noGrp="1"/>
          </p:cNvSpPr>
          <p:nvPr>
            <p:ph type="subTitle"/>
          </p:nvPr>
        </p:nvSpPr>
        <p:spPr>
          <a:xfrm>
            <a:off x="419310" y="2819400"/>
            <a:ext cx="8456940" cy="2286600"/>
          </a:xfrm>
        </p:spPr>
        <p:txBody>
          <a:bodyPr/>
          <a:lstStyle/>
          <a:p>
            <a:pPr marL="285750" indent="-285750">
              <a:buFont typeface="Arial" panose="020B0604020202020204" pitchFamily="34" charset="0"/>
              <a:buChar char="•"/>
            </a:pPr>
            <a:r>
              <a:rPr lang="en-US" dirty="0"/>
              <a:t> MERN stack allows for easy scalability. As your user base grows, you</a:t>
            </a:r>
          </a:p>
          <a:p>
            <a:r>
              <a:rPr lang="en-US" dirty="0"/>
              <a:t>      can seamlessly expand your system to handle more traffic and users</a:t>
            </a:r>
          </a:p>
          <a:p>
            <a:endParaRPr lang="en-US" sz="1100" dirty="0"/>
          </a:p>
          <a:p>
            <a:pPr marL="285750" indent="-285750">
              <a:buFont typeface="Arial" panose="020B0604020202020204" pitchFamily="34" charset="0"/>
              <a:buChar char="•"/>
            </a:pPr>
            <a:r>
              <a:rPr lang="en-US" dirty="0"/>
              <a:t>  Students can able to give feedback to lectures of trainers in these way the </a:t>
            </a:r>
          </a:p>
          <a:p>
            <a:r>
              <a:rPr lang="en-US" dirty="0"/>
              <a:t>      management can get know the whether the trainer is efficient</a:t>
            </a:r>
          </a:p>
          <a:p>
            <a:endParaRPr lang="en-US" sz="1400" dirty="0"/>
          </a:p>
          <a:p>
            <a:pPr marL="285750" indent="-285750">
              <a:buFont typeface="Arial" panose="020B0604020202020204" pitchFamily="34" charset="0"/>
              <a:buChar char="•"/>
            </a:pPr>
            <a:r>
              <a:rPr lang="en-US" dirty="0"/>
              <a:t> React Native, which is based on React.js, can be used to develop mobile </a:t>
            </a:r>
          </a:p>
          <a:p>
            <a:r>
              <a:rPr lang="en-US" dirty="0"/>
              <a:t>     applications for both iOS and Android platforms. </a:t>
            </a:r>
          </a:p>
          <a:p>
            <a:r>
              <a:rPr lang="en-US" dirty="0"/>
              <a:t>    </a:t>
            </a:r>
          </a:p>
          <a:p>
            <a:pPr marL="285750" indent="-285750">
              <a:buFont typeface="Arial" panose="020B0604020202020204" pitchFamily="34" charset="0"/>
              <a:buChar char="•"/>
            </a:pPr>
            <a:r>
              <a:rPr lang="en-US" dirty="0"/>
              <a:t>MongoDB's flexibility allows you to store and analyze vast amounts of user data.</a:t>
            </a:r>
          </a:p>
          <a:p>
            <a:r>
              <a:rPr lang="en-US" dirty="0"/>
              <a:t>      By analyzing user behavior, helps in graphical analysis</a:t>
            </a:r>
          </a:p>
          <a:p>
            <a:endParaRPr lang="en-US" dirty="0"/>
          </a:p>
          <a:p>
            <a:endParaRPr lang="en-US" dirty="0"/>
          </a:p>
          <a:p>
            <a:endParaRPr lang="en-IN" dirty="0"/>
          </a:p>
        </p:txBody>
      </p:sp>
    </p:spTree>
    <p:extLst>
      <p:ext uri="{BB962C8B-B14F-4D97-AF65-F5344CB8AC3E}">
        <p14:creationId xmlns:p14="http://schemas.microsoft.com/office/powerpoint/2010/main" val="189659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245174260"/>
              </p:ext>
            </p:extLst>
          </p:nvPr>
        </p:nvGraphicFramePr>
        <p:xfrm>
          <a:off x="15019" y="451726"/>
          <a:ext cx="9296401" cy="6168813"/>
        </p:xfrm>
        <a:graphic>
          <a:graphicData uri="http://schemas.openxmlformats.org/drawingml/2006/table">
            <a:tbl>
              <a:tblPr firstRow="1" bandRow="1">
                <a:tableStyleId>{5C22544A-7EE6-4342-B048-85BDC9FD1C3A}</a:tableStyleId>
              </a:tblPr>
              <a:tblGrid>
                <a:gridCol w="599767">
                  <a:extLst>
                    <a:ext uri="{9D8B030D-6E8A-4147-A177-3AD203B41FA5}">
                      <a16:colId xmlns:a16="http://schemas.microsoft.com/office/drawing/2014/main" val="432745929"/>
                    </a:ext>
                  </a:extLst>
                </a:gridCol>
                <a:gridCol w="1450091">
                  <a:extLst>
                    <a:ext uri="{9D8B030D-6E8A-4147-A177-3AD203B41FA5}">
                      <a16:colId xmlns:a16="http://schemas.microsoft.com/office/drawing/2014/main" val="1998233565"/>
                    </a:ext>
                  </a:extLst>
                </a:gridCol>
                <a:gridCol w="1670073">
                  <a:extLst>
                    <a:ext uri="{9D8B030D-6E8A-4147-A177-3AD203B41FA5}">
                      <a16:colId xmlns:a16="http://schemas.microsoft.com/office/drawing/2014/main" val="3760181125"/>
                    </a:ext>
                  </a:extLst>
                </a:gridCol>
                <a:gridCol w="1654099">
                  <a:extLst>
                    <a:ext uri="{9D8B030D-6E8A-4147-A177-3AD203B41FA5}">
                      <a16:colId xmlns:a16="http://schemas.microsoft.com/office/drawing/2014/main" val="1470764825"/>
                    </a:ext>
                  </a:extLst>
                </a:gridCol>
                <a:gridCol w="1885626">
                  <a:extLst>
                    <a:ext uri="{9D8B030D-6E8A-4147-A177-3AD203B41FA5}">
                      <a16:colId xmlns:a16="http://schemas.microsoft.com/office/drawing/2014/main" val="3423994347"/>
                    </a:ext>
                  </a:extLst>
                </a:gridCol>
                <a:gridCol w="2036745">
                  <a:extLst>
                    <a:ext uri="{9D8B030D-6E8A-4147-A177-3AD203B41FA5}">
                      <a16:colId xmlns:a16="http://schemas.microsoft.com/office/drawing/2014/main" val="635663868"/>
                    </a:ext>
                  </a:extLst>
                </a:gridCol>
              </a:tblGrid>
              <a:tr h="763905">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31228">
                <a:tc>
                  <a:txBody>
                    <a:bodyPr/>
                    <a:lstStyle/>
                    <a:p>
                      <a:r>
                        <a:rPr lang="en-US" dirty="0"/>
                        <a:t>1</a:t>
                      </a:r>
                      <a:endParaRPr lang="en-IN" dirty="0"/>
                    </a:p>
                  </a:txBody>
                  <a:tcPr/>
                </a:tc>
                <a:tc>
                  <a:txBody>
                    <a:bodyPr/>
                    <a:lstStyle/>
                    <a:p>
                      <a:r>
                        <a:rPr lang="en-US" sz="1200" dirty="0"/>
                        <a:t>Performance optimization using mern stack on web application</a:t>
                      </a:r>
                    </a:p>
                    <a:p>
                      <a:r>
                        <a:rPr lang="en-US" sz="1200" dirty="0"/>
                        <a:t>Authors : </a:t>
                      </a:r>
                      <a:r>
                        <a:rPr lang="en-IN" sz="1200" dirty="0"/>
                        <a:t>Sourabh Mahadev Malewade </a:t>
                      </a:r>
                    </a:p>
                    <a:p>
                      <a:r>
                        <a:rPr lang="en-US" sz="1000" b="0" dirty="0"/>
                        <a:t>INTERNATIONAL</a:t>
                      </a:r>
                    </a:p>
                    <a:p>
                      <a:r>
                        <a:rPr lang="en-US" sz="1000" b="0" dirty="0"/>
                        <a:t>JOURNAL OF ENGINEERING RESEARCH &amp; TECHNOLOGY (IJERT)(June 2021)</a:t>
                      </a:r>
                    </a:p>
                  </a:txBody>
                  <a:tcPr/>
                </a:tc>
                <a:tc>
                  <a:txBody>
                    <a:bodyPr/>
                    <a:lstStyle/>
                    <a:p>
                      <a:r>
                        <a:rPr lang="en-US" sz="1100" b="0" i="0" dirty="0">
                          <a:solidFill>
                            <a:schemeClr val="dk1"/>
                          </a:solidFill>
                          <a:effectLst/>
                          <a:latin typeface="+mn-lt"/>
                          <a:ea typeface="+mn-ea"/>
                          <a:cs typeface="+mn-cs"/>
                        </a:rPr>
                        <a:t>In today's fast-paced business environment, the primary challenge is to understand and meet client demands efficiently and proactively. Customers expect businesses to provide online access to their products and services, ensuring convenience in their daily lives, </a:t>
                      </a:r>
                      <a:endParaRPr lang="en-IN" sz="1100" dirty="0"/>
                    </a:p>
                  </a:txBody>
                  <a:tcPr/>
                </a:tc>
                <a:tc>
                  <a:txBody>
                    <a:bodyPr/>
                    <a:lstStyle/>
                    <a:p>
                      <a:r>
                        <a:rPr lang="en-US" sz="1200" b="0" i="0" dirty="0">
                          <a:solidFill>
                            <a:schemeClr val="dk1"/>
                          </a:solidFill>
                          <a:effectLst/>
                          <a:latin typeface="+mn-lt"/>
                          <a:ea typeface="+mn-ea"/>
                          <a:cs typeface="+mn-cs"/>
                        </a:rPr>
                        <a:t>It leverages modern technologies and frameworks to deliver a robust e-commerce web application capable of meeting the dynamic needs of today's digital marketplace.</a:t>
                      </a:r>
                      <a:endParaRPr lang="en-IN" sz="1200" dirty="0"/>
                    </a:p>
                  </a:txBody>
                  <a:tcPr/>
                </a:tc>
                <a:tc>
                  <a:txBody>
                    <a:bodyPr/>
                    <a:lstStyle/>
                    <a:p>
                      <a:r>
                        <a:rPr lang="en-US" sz="1100" dirty="0"/>
                        <a:t>The MERN stack is implemented to optimize the performance s by Node.js is used for server-side development, Express.js for creating APIs , React.js for building the user interface, and MongoDB for storing and managing data. </a:t>
                      </a:r>
                      <a:endParaRPr lang="en-IN" sz="2000" dirty="0"/>
                    </a:p>
                  </a:txBody>
                  <a:tcPr/>
                </a:tc>
                <a:tc>
                  <a:txBody>
                    <a:bodyPr/>
                    <a:lstStyle/>
                    <a:p>
                      <a:r>
                        <a:rPr lang="en-US" sz="1200" dirty="0"/>
                        <a:t>The research highlights the importance of e-commerce in the contemporary market and demonstrates the implementation of advanced technologies to create a seamless online shopping experience</a:t>
                      </a:r>
                      <a:endParaRPr lang="en-IN" sz="2400" dirty="0"/>
                    </a:p>
                  </a:txBody>
                  <a:tcPr/>
                </a:tc>
                <a:extLst>
                  <a:ext uri="{0D108BD9-81ED-4DB2-BD59-A6C34878D82A}">
                    <a16:rowId xmlns:a16="http://schemas.microsoft.com/office/drawing/2014/main" val="3097843794"/>
                  </a:ext>
                </a:extLst>
              </a:tr>
              <a:tr h="2716107">
                <a:tc>
                  <a:txBody>
                    <a:bodyPr/>
                    <a:lstStyle/>
                    <a:p>
                      <a:r>
                        <a:rPr lang="en-US" dirty="0"/>
                        <a:t>2</a:t>
                      </a:r>
                      <a:endParaRPr lang="en-IN" dirty="0"/>
                    </a:p>
                  </a:txBody>
                  <a:tcPr/>
                </a:tc>
                <a:tc>
                  <a:txBody>
                    <a:bodyPr/>
                    <a:lstStyle/>
                    <a:p>
                      <a:r>
                        <a:rPr lang="en-US" sz="1200" dirty="0"/>
                        <a:t>Full-Stack Development using MERN Stack</a:t>
                      </a:r>
                    </a:p>
                    <a:p>
                      <a:pPr marL="0" marR="0" lvl="0" indent="0" defTabSz="914400" eaLnBrk="1" fontAlgn="auto" latinLnBrk="0" hangingPunct="1">
                        <a:lnSpc>
                          <a:spcPct val="100000"/>
                        </a:lnSpc>
                        <a:spcBef>
                          <a:spcPts val="0"/>
                        </a:spcBef>
                        <a:spcAft>
                          <a:spcPts val="0"/>
                        </a:spcAft>
                        <a:buClrTx/>
                        <a:buSzTx/>
                        <a:buFontTx/>
                        <a:buNone/>
                        <a:tabLst/>
                        <a:defRPr/>
                      </a:pPr>
                      <a:r>
                        <a:rPr lang="en-US" sz="1200" dirty="0"/>
                        <a:t>Author </a:t>
                      </a:r>
                      <a:r>
                        <a:rPr lang="en-IN" sz="1200" b="0" i="0" dirty="0">
                          <a:solidFill>
                            <a:schemeClr val="dk1"/>
                          </a:solidFill>
                          <a:effectLst/>
                          <a:latin typeface="+mn-lt"/>
                          <a:ea typeface="+mn-ea"/>
                          <a:cs typeface="+mn-cs"/>
                        </a:rPr>
                        <a:t>Yogesh Baiskar(january 2022</a:t>
                      </a:r>
                      <a:r>
                        <a:rPr lang="en-IN" sz="1000" b="0" i="0" dirty="0">
                          <a:solidFill>
                            <a:schemeClr val="dk1"/>
                          </a:solidFill>
                          <a:effectLst/>
                          <a:latin typeface="+mn-lt"/>
                          <a:ea typeface="+mn-ea"/>
                          <a:cs typeface="+mn-cs"/>
                        </a:rPr>
                        <a:t>)  </a:t>
                      </a:r>
                      <a:r>
                        <a:rPr lang="en-US" sz="1000" b="0" i="0" dirty="0">
                          <a:solidFill>
                            <a:schemeClr val="dk1"/>
                          </a:solidFill>
                          <a:effectLst/>
                          <a:latin typeface="+mn-lt"/>
                          <a:ea typeface="+mn-ea"/>
                          <a:cs typeface="+mn-cs"/>
                        </a:rPr>
                        <a:t>Ijraset Journal For Research in Applied Science and Engineering Technology</a:t>
                      </a:r>
                    </a:p>
                    <a:p>
                      <a:endParaRPr lang="en-IN" sz="1200" dirty="0"/>
                    </a:p>
                    <a:p>
                      <a:br>
                        <a:rPr lang="en-US" sz="2000" dirty="0"/>
                      </a:br>
                      <a:endParaRPr lang="en-IN" sz="2000" dirty="0"/>
                    </a:p>
                  </a:txBody>
                  <a:tcPr/>
                </a:tc>
                <a:tc>
                  <a:txBody>
                    <a:bodyPr/>
                    <a:lstStyle/>
                    <a:p>
                      <a:r>
                        <a:rPr lang="en-US" sz="1200" dirty="0"/>
                        <a:t>It focuses  on full-stack development using the MERN stack., individuals often struggle to keep up with the latest tools and frameworks, hindering their ability to create efficient and interactive websites.</a:t>
                      </a:r>
                      <a:endParaRPr lang="en-IN" sz="1200" dirty="0"/>
                    </a:p>
                  </a:txBody>
                  <a:tcPr/>
                </a:tc>
                <a:tc>
                  <a:txBody>
                    <a:bodyPr/>
                    <a:lstStyle/>
                    <a:p>
                      <a:r>
                        <a:rPr lang="en-US" sz="1200" dirty="0"/>
                        <a:t> Author  propose a detailed exploration of the MERN stack (MongoDB, Express.js, React.js, Node.js) as a solution to the challenges faced by web</a:t>
                      </a:r>
                      <a:endParaRPr lang="en-IN" sz="1200" dirty="0"/>
                    </a:p>
                  </a:txBody>
                  <a:tcPr/>
                </a:tc>
                <a:tc>
                  <a:txBody>
                    <a:bodyPr/>
                    <a:lstStyle/>
                    <a:p>
                      <a:r>
                        <a:rPr lang="en-US" sz="1200" dirty="0"/>
                        <a:t>The paper offers a comprehensive guide to modern web technologies, covering front-end and back-end development, databases, web stacks, deployment strategies, and digital marketing techniques.</a:t>
                      </a:r>
                      <a:endParaRPr lang="en-IN" sz="1200" dirty="0"/>
                    </a:p>
                  </a:txBody>
                  <a:tcPr/>
                </a:tc>
                <a:tc>
                  <a:txBody>
                    <a:bodyPr/>
                    <a:lstStyle/>
                    <a:p>
                      <a:r>
                        <a:rPr lang="en-US" sz="1200" dirty="0"/>
                        <a:t>The paper's emphasis on understanding the rapid changes in web technologies and selecting the appropriate stack for specific project requirements reflects the authors' foresight into the ever-evolving nature of the field. </a:t>
                      </a:r>
                      <a:endParaRPr lang="en-IN" sz="1200" dirty="0"/>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651241340"/>
              </p:ext>
            </p:extLst>
          </p:nvPr>
        </p:nvGraphicFramePr>
        <p:xfrm>
          <a:off x="142461" y="451726"/>
          <a:ext cx="8763001" cy="6096000"/>
        </p:xfrm>
        <a:graphic>
          <a:graphicData uri="http://schemas.openxmlformats.org/drawingml/2006/table">
            <a:tbl>
              <a:tblPr firstRow="1" bandRow="1">
                <a:tableStyleId>{5C22544A-7EE6-4342-B048-85BDC9FD1C3A}</a:tableStyleId>
              </a:tblPr>
              <a:tblGrid>
                <a:gridCol w="565354">
                  <a:extLst>
                    <a:ext uri="{9D8B030D-6E8A-4147-A177-3AD203B41FA5}">
                      <a16:colId xmlns:a16="http://schemas.microsoft.com/office/drawing/2014/main" val="432745929"/>
                    </a:ext>
                  </a:extLst>
                </a:gridCol>
                <a:gridCol w="1291214">
                  <a:extLst>
                    <a:ext uri="{9D8B030D-6E8A-4147-A177-3AD203B41FA5}">
                      <a16:colId xmlns:a16="http://schemas.microsoft.com/office/drawing/2014/main" val="1998233565"/>
                    </a:ext>
                  </a:extLst>
                </a:gridCol>
                <a:gridCol w="1262465">
                  <a:extLst>
                    <a:ext uri="{9D8B030D-6E8A-4147-A177-3AD203B41FA5}">
                      <a16:colId xmlns:a16="http://schemas.microsoft.com/office/drawing/2014/main" val="3760181125"/>
                    </a:ext>
                  </a:extLst>
                </a:gridCol>
                <a:gridCol w="1708044">
                  <a:extLst>
                    <a:ext uri="{9D8B030D-6E8A-4147-A177-3AD203B41FA5}">
                      <a16:colId xmlns:a16="http://schemas.microsoft.com/office/drawing/2014/main" val="1470764825"/>
                    </a:ext>
                  </a:extLst>
                </a:gridCol>
                <a:gridCol w="1704858">
                  <a:extLst>
                    <a:ext uri="{9D8B030D-6E8A-4147-A177-3AD203B41FA5}">
                      <a16:colId xmlns:a16="http://schemas.microsoft.com/office/drawing/2014/main" val="3423994347"/>
                    </a:ext>
                  </a:extLst>
                </a:gridCol>
                <a:gridCol w="2231066">
                  <a:extLst>
                    <a:ext uri="{9D8B030D-6E8A-4147-A177-3AD203B41FA5}">
                      <a16:colId xmlns:a16="http://schemas.microsoft.com/office/drawing/2014/main" val="635663868"/>
                    </a:ext>
                  </a:extLst>
                </a:gridCol>
              </a:tblGrid>
              <a:tr h="1015752">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err="1">
                          <a:latin typeface="Times New Roman" panose="02020603050405020304" pitchFamily="18" charset="0"/>
                          <a:cs typeface="Times New Roman" panose="02020603050405020304" pitchFamily="18" charset="0"/>
                        </a:rPr>
                        <a:t>sffRemarks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34185">
                <a:tc>
                  <a:txBody>
                    <a:bodyPr/>
                    <a:lstStyle/>
                    <a:p>
                      <a:r>
                        <a:rPr lang="en-US" dirty="0"/>
                        <a:t>3</a:t>
                      </a:r>
                      <a:endParaRPr lang="en-IN" dirty="0"/>
                    </a:p>
                  </a:txBody>
                  <a:tcPr/>
                </a:tc>
                <a:tc>
                  <a:txBody>
                    <a:bodyPr/>
                    <a:lstStyle/>
                    <a:p>
                      <a:r>
                        <a:rPr lang="en-US" sz="1200" b="0" i="0" dirty="0">
                          <a:solidFill>
                            <a:schemeClr val="dk1"/>
                          </a:solidFill>
                          <a:effectLst/>
                          <a:latin typeface="+mn-lt"/>
                          <a:ea typeface="+mn-ea"/>
                          <a:cs typeface="+mn-cs"/>
                        </a:rPr>
                        <a:t>Introduction to MERN Stack &amp; Comparison with Previous </a:t>
                      </a:r>
                    </a:p>
                    <a:p>
                      <a:r>
                        <a:rPr lang="en-US" sz="1200" b="0" i="0" dirty="0">
                          <a:solidFill>
                            <a:schemeClr val="dk1"/>
                          </a:solidFill>
                          <a:effectLst/>
                          <a:latin typeface="+mn-lt"/>
                          <a:ea typeface="+mn-ea"/>
                          <a:cs typeface="+mn-cs"/>
                        </a:rPr>
                        <a:t>Technologies </a:t>
                      </a:r>
                    </a:p>
                    <a:p>
                      <a:r>
                        <a:rPr lang="en-US" sz="1200" b="0" i="0" dirty="0">
                          <a:solidFill>
                            <a:schemeClr val="dk1"/>
                          </a:solidFill>
                          <a:effectLst/>
                          <a:latin typeface="+mn-lt"/>
                          <a:ea typeface="+mn-ea"/>
                          <a:cs typeface="+mn-cs"/>
                        </a:rPr>
                        <a:t>Authors Prof. Yogesh Kadam, 2.Akhil Goplani, 3.Shubit Mattoo</a:t>
                      </a:r>
                    </a:p>
                    <a:p>
                      <a:r>
                        <a:rPr lang="en-IN" sz="1200" dirty="0"/>
                        <a:t>Jan 2022 (published : research gate)</a:t>
                      </a:r>
                    </a:p>
                  </a:txBody>
                  <a:tcPr/>
                </a:tc>
                <a:tc>
                  <a:txBody>
                    <a:bodyPr/>
                    <a:lstStyle/>
                    <a:p>
                      <a:r>
                        <a:rPr lang="en-US" sz="1200" b="0" i="0" dirty="0">
                          <a:solidFill>
                            <a:schemeClr val="dk1"/>
                          </a:solidFill>
                          <a:effectLst/>
                          <a:latin typeface="+mn-lt"/>
                          <a:ea typeface="+mn-ea"/>
                          <a:cs typeface="+mn-cs"/>
                        </a:rPr>
                        <a:t>it discusses the MERN stack, highlighting its advantages over previous technologies such as HTML, CSS, SQL, and NoSQL</a:t>
                      </a:r>
                      <a:endParaRPr lang="en-IN" sz="1200" dirty="0"/>
                    </a:p>
                  </a:txBody>
                  <a:tcPr/>
                </a:tc>
                <a:tc>
                  <a:txBody>
                    <a:bodyPr/>
                    <a:lstStyle/>
                    <a:p>
                      <a:r>
                        <a:rPr lang="en-US" sz="1200" b="0" i="0" dirty="0">
                          <a:solidFill>
                            <a:schemeClr val="dk1"/>
                          </a:solidFill>
                          <a:effectLst/>
                          <a:latin typeface="+mn-lt"/>
                          <a:ea typeface="+mn-ea"/>
                          <a:cs typeface="+mn-cs"/>
                        </a:rPr>
                        <a:t>It primarily serves as an introduction to the MERN stack and a comparison with other technologies also proposed a solution re our project is to create an online system that provides interactive textbooks, notes and quizzes. </a:t>
                      </a:r>
                      <a:endParaRPr lang="en-IN" sz="1200" dirty="0"/>
                    </a:p>
                  </a:txBody>
                  <a:tcPr/>
                </a:tc>
                <a:tc>
                  <a:txBody>
                    <a:bodyPr/>
                    <a:lstStyle/>
                    <a:p>
                      <a:r>
                        <a:rPr lang="en-US" sz="1200" b="0" i="0" dirty="0">
                          <a:solidFill>
                            <a:schemeClr val="dk1"/>
                          </a:solidFill>
                          <a:effectLst/>
                          <a:latin typeface="+mn-lt"/>
                          <a:ea typeface="+mn-ea"/>
                          <a:cs typeface="+mn-cs"/>
                        </a:rPr>
                        <a:t>it highlights the advantages of the MERN stack for web development, such as using a single language (JavaScript) for both front-end and back-end development, cost-effectiveness due to open-source technologies</a:t>
                      </a:r>
                      <a:endParaRPr lang="en-IN" sz="1200" dirty="0"/>
                    </a:p>
                  </a:txBody>
                  <a:tcPr/>
                </a:tc>
                <a:tc>
                  <a:txBody>
                    <a:bodyPr/>
                    <a:lstStyle/>
                    <a:p>
                      <a:r>
                        <a:rPr lang="en-US" sz="1200" dirty="0"/>
                        <a:t>It focuses on</a:t>
                      </a:r>
                      <a:r>
                        <a:rPr lang="en-IN" sz="1200" b="0" i="0" dirty="0">
                          <a:solidFill>
                            <a:schemeClr val="dk1"/>
                          </a:solidFill>
                          <a:effectLst/>
                          <a:latin typeface="+mn-lt"/>
                          <a:ea typeface="+mn-ea"/>
                          <a:cs typeface="+mn-cs"/>
                        </a:rPr>
                        <a:t>React vs. HTML/CSS</a:t>
                      </a:r>
                    </a:p>
                    <a:p>
                      <a:r>
                        <a:rPr lang="en-IN" sz="1200" b="0" i="0" dirty="0">
                          <a:solidFill>
                            <a:schemeClr val="dk1"/>
                          </a:solidFill>
                          <a:effectLst/>
                          <a:latin typeface="+mn-lt"/>
                          <a:ea typeface="+mn-ea"/>
                          <a:cs typeface="+mn-cs"/>
                        </a:rPr>
                        <a:t>SQL vs. MongoDB and NoSQL Databases</a:t>
                      </a:r>
                    </a:p>
                    <a:p>
                      <a:r>
                        <a:rPr lang="en-IN" sz="1200" b="0" i="0" dirty="0">
                          <a:solidFill>
                            <a:schemeClr val="dk1"/>
                          </a:solidFill>
                          <a:effectLst/>
                          <a:latin typeface="+mn-lt"/>
                          <a:ea typeface="+mn-ea"/>
                          <a:cs typeface="+mn-cs"/>
                        </a:rPr>
                        <a:t>MongoDB vs. Other NoSQL Databases</a:t>
                      </a:r>
                    </a:p>
                    <a:p>
                      <a:endParaRPr lang="en-IN" dirty="0"/>
                    </a:p>
                  </a:txBody>
                  <a:tcPr/>
                </a:tc>
                <a:extLst>
                  <a:ext uri="{0D108BD9-81ED-4DB2-BD59-A6C34878D82A}">
                    <a16:rowId xmlns:a16="http://schemas.microsoft.com/office/drawing/2014/main" val="3097843794"/>
                  </a:ext>
                </a:extLst>
              </a:tr>
              <a:tr h="2446063">
                <a:tc>
                  <a:txBody>
                    <a:bodyPr/>
                    <a:lstStyle/>
                    <a:p>
                      <a:r>
                        <a:rPr lang="en-US" dirty="0"/>
                        <a:t>4</a:t>
                      </a:r>
                      <a:endParaRPr lang="en-IN" dirty="0"/>
                    </a:p>
                    <a:p>
                      <a:endParaRPr lang="en-IN" dirty="0"/>
                    </a:p>
                    <a:p>
                      <a:endParaRPr lang="en-IN" dirty="0"/>
                    </a:p>
                  </a:txBody>
                  <a:tcPr/>
                </a:tc>
                <a:tc>
                  <a:txBody>
                    <a:bodyPr/>
                    <a:lstStyle/>
                    <a:p>
                      <a:r>
                        <a:rPr lang="en-US" sz="1200" dirty="0"/>
                        <a:t>College ERP Using MERN Stack - A Comprehensive Review*</a:t>
                      </a:r>
                    </a:p>
                    <a:p>
                      <a:r>
                        <a:rPr lang="en-US" sz="1200" dirty="0"/>
                        <a:t>Authors:</a:t>
                      </a:r>
                      <a:r>
                        <a:rPr lang="en-IN" sz="1200" dirty="0"/>
                        <a:t>Shubham Patil, Saurav Daware </a:t>
                      </a:r>
                      <a:r>
                        <a:rPr lang="en-US" sz="1200" b="0" dirty="0"/>
                        <a:t>(IJERT may 2021)</a:t>
                      </a:r>
                      <a:endParaRPr lang="en-IN" sz="1200" dirty="0"/>
                    </a:p>
                  </a:txBody>
                  <a:tcPr/>
                </a:tc>
                <a:tc>
                  <a:txBody>
                    <a:bodyPr/>
                    <a:lstStyle/>
                    <a:p>
                      <a:r>
                        <a:rPr lang="en-US" sz="1100" dirty="0"/>
                        <a:t>Traditional college management systems are manual, time-consuming, and error-prone. With the increasing number of student.</a:t>
                      </a:r>
                      <a:endParaRPr lang="en-IN" sz="1100" dirty="0"/>
                    </a:p>
                  </a:txBody>
                  <a:tcPr/>
                </a:tc>
                <a:tc>
                  <a:txBody>
                    <a:bodyPr/>
                    <a:lstStyle/>
                    <a:p>
                      <a:r>
                        <a:rPr lang="en-US" sz="1100" dirty="0"/>
                        <a:t>This system leverages the MERN stack, which comprises MongoDB, Express.js, React.js, and Node.js, to create, a scalable platform for managing various activities within a college to access, upload, and download information securely.</a:t>
                      </a:r>
                      <a:endParaRPr lang="en-IN" sz="1100" dirty="0"/>
                    </a:p>
                  </a:txBody>
                  <a:tcPr/>
                </a:tc>
                <a:tc>
                  <a:txBody>
                    <a:bodyPr/>
                    <a:lstStyle/>
                    <a:p>
                      <a:r>
                        <a:rPr lang="en-US" sz="1100" dirty="0"/>
                        <a:t>it suggest to develop the </a:t>
                      </a:r>
                      <a:r>
                        <a:rPr lang="en-US" sz="1200" dirty="0"/>
                        <a:t>mern stack website on college ERP and it comprises of frontend using React and express and backend using node and mango dB database</a:t>
                      </a:r>
                    </a:p>
                    <a:p>
                      <a:endParaRPr lang="en-IN" sz="1100" dirty="0"/>
                    </a:p>
                  </a:txBody>
                  <a:tcPr/>
                </a:tc>
                <a:tc>
                  <a:txBody>
                    <a:bodyPr/>
                    <a:lstStyle/>
                    <a:p>
                      <a:r>
                        <a:rPr lang="en-US" sz="1200" dirty="0"/>
                        <a:t>The proposed College ERP using MERN stack addresses the limitations of manual systems by offering an integrated, cloud-based solution JavaScript-based development environment from the front-end to the back-end. This approach ensures seamless communication, quick data processing and updates</a:t>
                      </a:r>
                      <a:endParaRPr lang="en-IN" sz="1200" dirty="0"/>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942888"/>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endParaRPr sz="2800" b="1" dirty="0"/>
          </a:p>
        </p:txBody>
      </p:sp>
      <p:sp>
        <p:nvSpPr>
          <p:cNvPr id="84" name="CustomShape 3"/>
          <p:cNvSpPr/>
          <p:nvPr/>
        </p:nvSpPr>
        <p:spPr>
          <a:xfrm>
            <a:off x="304800" y="1404553"/>
            <a:ext cx="7619400" cy="775800"/>
          </a:xfrm>
          <a:prstGeom prst="rect">
            <a:avLst/>
          </a:prstGeom>
        </p:spPr>
        <p:txBody>
          <a:bodyPr lIns="90000" tIns="45000" rIns="90000" bIns="45000"/>
          <a:lstStyle/>
          <a:p>
            <a:pPr>
              <a:lnSpc>
                <a:spcPct val="150000"/>
              </a:lnSpc>
            </a:pPr>
            <a:br>
              <a:rPr lang="en-IN" dirty="0"/>
            </a:br>
            <a:br>
              <a:rPr lang="en-IN" dirty="0"/>
            </a:br>
            <a:endParaRPr dirty="0"/>
          </a:p>
          <a:p>
            <a:pPr>
              <a:lnSpc>
                <a:spcPct val="100000"/>
              </a:lnSpc>
            </a:pPr>
            <a:endParaRPr dirty="0"/>
          </a:p>
        </p:txBody>
      </p:sp>
      <p:sp>
        <p:nvSpPr>
          <p:cNvPr id="2" name="TextBox 1">
            <a:extLst>
              <a:ext uri="{FF2B5EF4-FFF2-40B4-BE49-F238E27FC236}">
                <a16:creationId xmlns:a16="http://schemas.microsoft.com/office/drawing/2014/main" id="{5708260B-FFAD-7B20-E761-858A22F8E52E}"/>
              </a:ext>
            </a:extLst>
          </p:cNvPr>
          <p:cNvSpPr txBox="1"/>
          <p:nvPr/>
        </p:nvSpPr>
        <p:spPr>
          <a:xfrm>
            <a:off x="37680" y="556823"/>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96C6040-77A8-AAFD-035F-64871C53886B}"/>
              </a:ext>
            </a:extLst>
          </p:cNvPr>
          <p:cNvSpPr>
            <a:spLocks noGrp="1"/>
          </p:cNvSpPr>
          <p:nvPr>
            <p:ph type="body"/>
          </p:nvPr>
        </p:nvSpPr>
        <p:spPr>
          <a:xfrm>
            <a:off x="269240" y="1592940"/>
            <a:ext cx="8046360" cy="3976920"/>
          </a:xfrm>
        </p:spPr>
        <p:txBody>
          <a:bodyPr/>
          <a:lstStyle/>
          <a:p>
            <a:pPr marL="285750" indent="-285750">
              <a:buFont typeface="Wingdings" panose="05000000000000000000" pitchFamily="2" charset="2"/>
              <a:buChar char="Ø"/>
            </a:pPr>
            <a:r>
              <a:rPr lang="en-IN" dirty="0"/>
              <a:t>There are websites like Hacker rank, Hackerearth(coding platform) doesn’t</a:t>
            </a:r>
          </a:p>
          <a:p>
            <a:r>
              <a:rPr lang="en-IN" dirty="0"/>
              <a:t>     show the performance in terms of graphical analysis and there performance </a:t>
            </a:r>
          </a:p>
          <a:p>
            <a:r>
              <a:rPr lang="en-IN" dirty="0"/>
              <a:t>     in each level of exam</a:t>
            </a:r>
          </a:p>
          <a:p>
            <a:endParaRPr lang="en-IN" dirty="0"/>
          </a:p>
          <a:p>
            <a:pPr marL="285750" indent="-285750">
              <a:buFont typeface="Wingdings" panose="05000000000000000000" pitchFamily="2" charset="2"/>
              <a:buChar char="Ø"/>
            </a:pPr>
            <a:r>
              <a:rPr lang="en-IN" dirty="0"/>
              <a:t>Our website is dedicated to a organization which each performance of student</a:t>
            </a:r>
          </a:p>
          <a:p>
            <a:r>
              <a:rPr lang="en-IN" dirty="0"/>
              <a:t>     is analysed in trainings and it represented through analysis graphs</a:t>
            </a:r>
          </a:p>
          <a:p>
            <a:r>
              <a:rPr lang="en-IN" dirty="0"/>
              <a:t> </a:t>
            </a:r>
          </a:p>
          <a:p>
            <a:pPr marL="285750" indent="-285750">
              <a:buFont typeface="Wingdings" panose="05000000000000000000" pitchFamily="2" charset="2"/>
              <a:buChar char="Ø"/>
            </a:pPr>
            <a:r>
              <a:rPr lang="en-IN" dirty="0"/>
              <a:t>These website can even show details like no of students attended the student </a:t>
            </a:r>
          </a:p>
          <a:p>
            <a:r>
              <a:rPr lang="en-IN" dirty="0"/>
              <a:t>    and his/her attendance percentage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endParaRPr lang="en-IN" dirty="0"/>
          </a:p>
          <a:p>
            <a:r>
              <a:rPr lang="en-IN" dirty="0"/>
              <a:t> </a:t>
            </a:r>
          </a:p>
        </p:txBody>
      </p:sp>
    </p:spTree>
    <p:extLst>
      <p:ext uri="{BB962C8B-B14F-4D97-AF65-F5344CB8AC3E}">
        <p14:creationId xmlns:p14="http://schemas.microsoft.com/office/powerpoint/2010/main" val="258476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534038"/>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D36D98E0-F00E-4FB3-4C2C-46CB6EA1C5C4}"/>
              </a:ext>
            </a:extLst>
          </p:cNvPr>
          <p:cNvSpPr txBox="1"/>
          <p:nvPr/>
        </p:nvSpPr>
        <p:spPr>
          <a:xfrm>
            <a:off x="533400" y="1310670"/>
            <a:ext cx="7771560" cy="170816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Existing System Hacker Rank Platform Implemented by MERN Stack and it is developed for gaining knowledge by practicing coding problems</a:t>
            </a:r>
          </a:p>
          <a:p>
            <a:pPr marL="285750" indent="-285750">
              <a:buFont typeface="Arial" panose="020B0604020202020204" pitchFamily="34" charset="0"/>
              <a:buChar char="•"/>
            </a:pPr>
            <a:endParaRPr lang="en-US" sz="700" dirty="0">
              <a:latin typeface="Söhne"/>
            </a:endParaRPr>
          </a:p>
          <a:p>
            <a:pPr marL="285750" indent="-285750">
              <a:buFont typeface="Arial" panose="020B0604020202020204" pitchFamily="34" charset="0"/>
              <a:buChar char="•"/>
            </a:pPr>
            <a:r>
              <a:rPr lang="en-US" dirty="0">
                <a:latin typeface="Söhne"/>
              </a:rPr>
              <a:t>The Projects focuses and gives the information how he good at coding and it’s</a:t>
            </a:r>
          </a:p>
          <a:p>
            <a:r>
              <a:rPr lang="en-US" dirty="0">
                <a:latin typeface="Söhne"/>
              </a:rPr>
              <a:t>      frontend is developed by react and backend by NodeJS , ExpressJs , Mango DB</a:t>
            </a:r>
          </a:p>
          <a:p>
            <a:endParaRPr lang="en-US" sz="600" dirty="0">
              <a:latin typeface="Söhne"/>
            </a:endParaRPr>
          </a:p>
          <a:p>
            <a:pPr marL="285750" indent="-285750">
              <a:buFont typeface="Arial" panose="020B0604020202020204" pitchFamily="34" charset="0"/>
              <a:buChar char="•"/>
            </a:pPr>
            <a:r>
              <a:rPr lang="en-IN" dirty="0">
                <a:latin typeface="Söhne"/>
              </a:rPr>
              <a:t>React is frontend Technology it contains components and props and Hooks</a:t>
            </a:r>
          </a:p>
        </p:txBody>
      </p:sp>
      <p:pic>
        <p:nvPicPr>
          <p:cNvPr id="10" name="Picture 9">
            <a:extLst>
              <a:ext uri="{FF2B5EF4-FFF2-40B4-BE49-F238E27FC236}">
                <a16:creationId xmlns:a16="http://schemas.microsoft.com/office/drawing/2014/main" id="{A5225C60-3160-568D-1A6D-36E340D33D4D}"/>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11103" r="10454" b="10072"/>
          <a:stretch/>
        </p:blipFill>
        <p:spPr>
          <a:xfrm>
            <a:off x="823800" y="3018830"/>
            <a:ext cx="6705600" cy="3646535"/>
          </a:xfrm>
          <a:prstGeom prst="rect">
            <a:avLst/>
          </a:prstGeom>
        </p:spPr>
      </p:pic>
    </p:spTree>
    <p:extLst>
      <p:ext uri="{BB962C8B-B14F-4D97-AF65-F5344CB8AC3E}">
        <p14:creationId xmlns:p14="http://schemas.microsoft.com/office/powerpoint/2010/main" val="103846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534038"/>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39786"/>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D36D98E0-F00E-4FB3-4C2C-46CB6EA1C5C4}"/>
              </a:ext>
            </a:extLst>
          </p:cNvPr>
          <p:cNvSpPr txBox="1"/>
          <p:nvPr/>
        </p:nvSpPr>
        <p:spPr>
          <a:xfrm>
            <a:off x="457200" y="1447800"/>
            <a:ext cx="7771560" cy="25776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Components are Reusable by using ReactJs and props are Parameter (props) is used to pass the information from one page to another</a:t>
            </a:r>
          </a:p>
          <a:p>
            <a:pPr marL="285750" indent="-285750">
              <a:buFont typeface="Arial" panose="020B0604020202020204" pitchFamily="34" charset="0"/>
              <a:buChar char="•"/>
            </a:pPr>
            <a:endParaRPr lang="en-US" sz="700" dirty="0">
              <a:latin typeface="Söhne"/>
            </a:endParaRPr>
          </a:p>
          <a:p>
            <a:pPr marL="285750" indent="-285750">
              <a:buFont typeface="Arial" panose="020B0604020202020204" pitchFamily="34" charset="0"/>
              <a:buChar char="•"/>
            </a:pPr>
            <a:r>
              <a:rPr lang="en-US" dirty="0">
                <a:latin typeface="Söhne"/>
              </a:rPr>
              <a:t>Backend Like Node.js is used to create a backend environment to run the server helpful in creating Http request and response from the server and also developing API</a:t>
            </a:r>
          </a:p>
          <a:p>
            <a:endParaRPr lang="en-US" sz="1050" dirty="0">
              <a:latin typeface="Söhne"/>
            </a:endParaRPr>
          </a:p>
          <a:p>
            <a:pPr marL="285750" indent="-285750">
              <a:buFont typeface="Arial" panose="020B0604020202020204" pitchFamily="34" charset="0"/>
              <a:buChar char="•"/>
            </a:pPr>
            <a:r>
              <a:rPr lang="en-US" dirty="0">
                <a:latin typeface="Söhne"/>
              </a:rPr>
              <a:t>The  Existing System uses Mango DB for data access  like Authentication, features like problem solving and express is a framework helps Nodejs to Work on API(Application Programming Interface)</a:t>
            </a:r>
          </a:p>
        </p:txBody>
      </p:sp>
    </p:spTree>
    <p:extLst>
      <p:ext uri="{BB962C8B-B14F-4D97-AF65-F5344CB8AC3E}">
        <p14:creationId xmlns:p14="http://schemas.microsoft.com/office/powerpoint/2010/main" val="105030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Indexing Algorithm(Mango DB)</a:t>
            </a:r>
            <a:endParaRPr sz="3200" dirty="0">
              <a:solidFill>
                <a:srgbClr val="C00000"/>
              </a:solidFill>
            </a:endParaRPr>
          </a:p>
        </p:txBody>
      </p:sp>
      <p:sp>
        <p:nvSpPr>
          <p:cNvPr id="6" name="Subtitle 5">
            <a:extLst>
              <a:ext uri="{FF2B5EF4-FFF2-40B4-BE49-F238E27FC236}">
                <a16:creationId xmlns:a16="http://schemas.microsoft.com/office/drawing/2014/main" id="{FC98242C-14E2-B41B-0419-C96E78975A2E}"/>
              </a:ext>
            </a:extLst>
          </p:cNvPr>
          <p:cNvSpPr>
            <a:spLocks noGrp="1"/>
          </p:cNvSpPr>
          <p:nvPr>
            <p:ph type="subTitle"/>
          </p:nvPr>
        </p:nvSpPr>
        <p:spPr>
          <a:xfrm>
            <a:off x="457200" y="1828800"/>
            <a:ext cx="8381160" cy="1905000"/>
          </a:xfrm>
        </p:spPr>
        <p:txBody>
          <a:bodyPr/>
          <a:lstStyle/>
          <a:p>
            <a:pPr marL="285750" indent="-285750">
              <a:buFont typeface="Wingdings" panose="05000000000000000000" pitchFamily="2" charset="2"/>
              <a:buChar char="Ø"/>
            </a:pPr>
            <a:r>
              <a:rPr lang="en-IN" dirty="0"/>
              <a:t>B</a:t>
            </a:r>
            <a:r>
              <a:rPr lang="en-US" dirty="0"/>
              <a:t>-tree (Balanced Tree) indexing is a widely used indexing structure in databases,</a:t>
            </a:r>
          </a:p>
          <a:p>
            <a:r>
              <a:rPr lang="en-US" dirty="0"/>
              <a:t>     including MongoDB, to improve the efficiency of data retrieval and queries.</a:t>
            </a:r>
          </a:p>
          <a:p>
            <a:pPr marL="285750" indent="-285750">
              <a:buFont typeface="Wingdings" panose="05000000000000000000" pitchFamily="2" charset="2"/>
              <a:buChar char="Ø"/>
            </a:pPr>
            <a:r>
              <a:rPr lang="en-US" dirty="0"/>
              <a:t>It provides a balanced and hierarchical structure that allows for efficient insertion,</a:t>
            </a:r>
          </a:p>
          <a:p>
            <a:r>
              <a:rPr lang="en-US" dirty="0"/>
              <a:t>      deletion, and searching of data</a:t>
            </a:r>
          </a:p>
          <a:p>
            <a:pPr marL="285750" indent="-285750">
              <a:buFont typeface="Wingdings" panose="05000000000000000000" pitchFamily="2" charset="2"/>
              <a:buChar char="Ø"/>
            </a:pPr>
            <a:r>
              <a:rPr lang="en-US" dirty="0"/>
              <a:t> In MongoDB, B-tree indexing is the default indexing algorithm and is commonly </a:t>
            </a:r>
          </a:p>
          <a:p>
            <a:r>
              <a:rPr lang="en-US" dirty="0"/>
              <a:t>      used for fields where you need to support range queries, sorting, and equality</a:t>
            </a:r>
          </a:p>
          <a:p>
            <a:r>
              <a:rPr lang="en-US" dirty="0"/>
              <a:t>     checks</a:t>
            </a:r>
            <a:endParaRPr lang="en-IN" dirty="0"/>
          </a:p>
          <a:p>
            <a:endParaRPr lang="en-IN" dirty="0"/>
          </a:p>
        </p:txBody>
      </p:sp>
      <p:pic>
        <p:nvPicPr>
          <p:cNvPr id="1026" name="Picture 2">
            <a:extLst>
              <a:ext uri="{FF2B5EF4-FFF2-40B4-BE49-F238E27FC236}">
                <a16:creationId xmlns:a16="http://schemas.microsoft.com/office/drawing/2014/main" id="{6E159A9C-C323-AB4D-8745-7C3ED6642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57600"/>
            <a:ext cx="6410325" cy="296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7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C0B0779-A920-EEA6-AD2A-1E4389E1ADAC}"/>
              </a:ext>
            </a:extLst>
          </p:cNvPr>
          <p:cNvSpPr>
            <a:spLocks noGrp="1"/>
          </p:cNvSpPr>
          <p:nvPr>
            <p:ph type="subTitle"/>
          </p:nvPr>
        </p:nvSpPr>
        <p:spPr/>
        <p:txBody>
          <a:bodyPr/>
          <a:lstStyle/>
          <a:p>
            <a:endParaRPr lang="en-IN" dirty="0"/>
          </a:p>
        </p:txBody>
      </p:sp>
      <p:pic>
        <p:nvPicPr>
          <p:cNvPr id="3" name="Picture 2">
            <a:extLst>
              <a:ext uri="{FF2B5EF4-FFF2-40B4-BE49-F238E27FC236}">
                <a16:creationId xmlns:a16="http://schemas.microsoft.com/office/drawing/2014/main" id="{16D72EC8-CD38-2A11-2B28-B25B946D728E}"/>
              </a:ext>
            </a:extLst>
          </p:cNvPr>
          <p:cNvPicPr>
            <a:picLocks noChangeAspect="1"/>
          </p:cNvPicPr>
          <p:nvPr/>
        </p:nvPicPr>
        <p:blipFill rotWithShape="1">
          <a:blip r:embed="rId2">
            <a:extLst>
              <a:ext uri="{28A0092B-C50C-407E-A947-70E740481C1C}">
                <a14:useLocalDpi xmlns:a14="http://schemas.microsoft.com/office/drawing/2010/main" val="0"/>
              </a:ext>
            </a:extLst>
          </a:blip>
          <a:srcRect l="18089" t="21340" r="48361" b="7328"/>
          <a:stretch/>
        </p:blipFill>
        <p:spPr bwMode="auto">
          <a:xfrm>
            <a:off x="533400" y="1388957"/>
            <a:ext cx="3411576" cy="4080085"/>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C3B586C-4337-B231-AD64-8E3FADE5A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501" t="21634" r="2971" b="11421"/>
          <a:stretch/>
        </p:blipFill>
        <p:spPr bwMode="auto">
          <a:xfrm>
            <a:off x="3944976" y="1524000"/>
            <a:ext cx="4512504" cy="3945042"/>
          </a:xfrm>
          <a:prstGeom prst="rect">
            <a:avLst/>
          </a:prstGeom>
          <a:ln>
            <a:noFill/>
          </a:ln>
          <a:extLst>
            <a:ext uri="{53640926-AAD7-44D8-BBD7-CCE9431645EC}">
              <a14:shadowObscured xmlns:a14="http://schemas.microsoft.com/office/drawing/2010/main"/>
            </a:ext>
          </a:extLst>
        </p:spPr>
      </p:pic>
      <p:sp>
        <p:nvSpPr>
          <p:cNvPr id="5" name="CustomShape 1">
            <a:extLst>
              <a:ext uri="{FF2B5EF4-FFF2-40B4-BE49-F238E27FC236}">
                <a16:creationId xmlns:a16="http://schemas.microsoft.com/office/drawing/2014/main" id="{F10002E0-9F29-CDC8-75E7-DAC0789A1B6F}"/>
              </a:ext>
            </a:extLst>
          </p:cNvPr>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7" name="TextBox 6">
            <a:extLst>
              <a:ext uri="{FF2B5EF4-FFF2-40B4-BE49-F238E27FC236}">
                <a16:creationId xmlns:a16="http://schemas.microsoft.com/office/drawing/2014/main" id="{BA0CF5B5-316A-9092-2BED-C512164FC1F5}"/>
              </a:ext>
            </a:extLst>
          </p:cNvPr>
          <p:cNvSpPr txBox="1"/>
          <p:nvPr/>
        </p:nvSpPr>
        <p:spPr>
          <a:xfrm>
            <a:off x="381000" y="623779"/>
            <a:ext cx="4572000" cy="461665"/>
          </a:xfrm>
          <a:prstGeom prst="rect">
            <a:avLst/>
          </a:prstGeom>
          <a:noFill/>
        </p:spPr>
        <p:txBody>
          <a:bodyPr wrap="square">
            <a:spAutoFit/>
          </a:bodyPr>
          <a:lstStyle/>
          <a:p>
            <a:pPr>
              <a:lnSpc>
                <a:spcPct val="100000"/>
              </a:lnSpc>
            </a:pPr>
            <a:r>
              <a:rPr lang="en-US" sz="2400" b="1" dirty="0">
                <a:solidFill>
                  <a:srgbClr val="C00000"/>
                </a:solidFill>
              </a:rPr>
              <a:t>UML Diagram</a:t>
            </a:r>
            <a:endParaRPr lang="en-IN" sz="2400" b="1" dirty="0">
              <a:solidFill>
                <a:srgbClr val="C00000"/>
              </a:solidFill>
            </a:endParaRPr>
          </a:p>
        </p:txBody>
      </p:sp>
    </p:spTree>
    <p:extLst>
      <p:ext uri="{BB962C8B-B14F-4D97-AF65-F5344CB8AC3E}">
        <p14:creationId xmlns:p14="http://schemas.microsoft.com/office/powerpoint/2010/main" val="4107410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5" name="TextBox 4">
            <a:extLst>
              <a:ext uri="{FF2B5EF4-FFF2-40B4-BE49-F238E27FC236}">
                <a16:creationId xmlns:a16="http://schemas.microsoft.com/office/drawing/2014/main" id="{BA164A37-392B-A878-6251-27AB9C9E694B}"/>
              </a:ext>
            </a:extLst>
          </p:cNvPr>
          <p:cNvSpPr txBox="1"/>
          <p:nvPr/>
        </p:nvSpPr>
        <p:spPr>
          <a:xfrm>
            <a:off x="609180" y="1905000"/>
            <a:ext cx="8077200" cy="2800767"/>
          </a:xfrm>
          <a:prstGeom prst="rect">
            <a:avLst/>
          </a:prstGeom>
          <a:noFill/>
        </p:spPr>
        <p:txBody>
          <a:bodyPr wrap="square">
            <a:spAutoFit/>
          </a:bodyPr>
          <a:lstStyle/>
          <a:p>
            <a:pPr marL="285750" indent="-285750">
              <a:buFont typeface="Arial" panose="020B0604020202020204" pitchFamily="34" charset="0"/>
              <a:buChar char="•"/>
            </a:pPr>
            <a:r>
              <a:rPr lang="en-US" dirty="0"/>
              <a:t>Students now have the ability to track their progress in training and as a result </a:t>
            </a:r>
            <a:r>
              <a:rPr lang="en-US" i="0" dirty="0">
                <a:effectLst/>
                <a:latin typeface="+mj-lt"/>
              </a:rPr>
              <a:t>The system provides a clear overview of their performance, enabling them to identify areas for improvement</a:t>
            </a:r>
          </a:p>
          <a:p>
            <a:endParaRPr lang="en-US" sz="1400" i="0" dirty="0">
              <a:effectLst/>
              <a:latin typeface="+mj-lt"/>
            </a:endParaRPr>
          </a:p>
          <a:p>
            <a:pPr marL="285750" indent="-285750">
              <a:buFont typeface="Arial" panose="020B0604020202020204" pitchFamily="34" charset="0"/>
              <a:buChar char="•"/>
            </a:pPr>
            <a:r>
              <a:rPr lang="en-US" dirty="0">
                <a:latin typeface="+mj-lt"/>
              </a:rPr>
              <a:t>MongoDB's flexibility for storing and analyzing user data, the project has facilitated graphical analysis of user behavior ,this has provided data-driven insights that can be used for making informed decisions</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dirty="0">
                <a:latin typeface="+mj-lt"/>
              </a:rPr>
              <a:t>The student training portal successfully implemented a feedback mechanism allowing students to assess their trainers</a:t>
            </a:r>
            <a:endParaRPr lang="en-IN"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7" name="TextBox 6">
            <a:extLst>
              <a:ext uri="{FF2B5EF4-FFF2-40B4-BE49-F238E27FC236}">
                <a16:creationId xmlns:a16="http://schemas.microsoft.com/office/drawing/2014/main" id="{0FD2D638-28C2-2792-B75C-4526B3B7A20D}"/>
              </a:ext>
            </a:extLst>
          </p:cNvPr>
          <p:cNvSpPr txBox="1"/>
          <p:nvPr/>
        </p:nvSpPr>
        <p:spPr>
          <a:xfrm>
            <a:off x="457200" y="1752600"/>
            <a:ext cx="7848600" cy="1704569"/>
          </a:xfrm>
          <a:prstGeom prst="rect">
            <a:avLst/>
          </a:prstGeom>
          <a:noFill/>
        </p:spPr>
        <p:txBody>
          <a:bodyPr wrap="square">
            <a:spAutoFit/>
          </a:bodyPr>
          <a:lstStyle/>
          <a:p>
            <a:pPr>
              <a:lnSpc>
                <a:spcPct val="150000"/>
              </a:lnSpc>
            </a:pPr>
            <a:r>
              <a:rPr lang="en-US" dirty="0">
                <a:latin typeface="+mj-lt"/>
                <a:cs typeface="Times New Roman" panose="02020603050405020304" pitchFamily="18" charset="0"/>
              </a:rPr>
              <a:t>In this project it analyses the performance of students in training based on the tests attended ,classes attended and also helps In separation of students according to the different batches. Using mern stack and technologies used are mongoDB , Express ,React ,Node js.</a:t>
            </a:r>
            <a:endParaRPr lang="en-IN" dirty="0">
              <a:latin typeface="+mj-lt"/>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6CB143A9-AA1F-1FB3-C4DD-7DD4C590DA07}"/>
              </a:ext>
            </a:extLst>
          </p:cNvPr>
          <p:cNvSpPr txBox="1"/>
          <p:nvPr/>
        </p:nvSpPr>
        <p:spPr>
          <a:xfrm>
            <a:off x="457200" y="1382018"/>
            <a:ext cx="8381160" cy="923330"/>
          </a:xfrm>
          <a:prstGeom prst="rect">
            <a:avLst/>
          </a:prstGeom>
          <a:noFill/>
        </p:spPr>
        <p:txBody>
          <a:bodyPr wrap="square">
            <a:spAutoFit/>
          </a:bodyPr>
          <a:lstStyle/>
          <a:p>
            <a:pPr algn="l"/>
            <a:r>
              <a:rPr lang="en-IN" dirty="0">
                <a:solidFill>
                  <a:srgbClr val="000000"/>
                </a:solidFill>
                <a:latin typeface="ff4"/>
                <a:hlinkClick r:id="rId2"/>
              </a:rPr>
              <a:t>https://www.hackerrank.com/dashboard</a:t>
            </a:r>
            <a:endParaRPr lang="en-IN" dirty="0">
              <a:solidFill>
                <a:srgbClr val="000000"/>
              </a:solidFill>
              <a:latin typeface="ff4"/>
            </a:endParaRPr>
          </a:p>
          <a:p>
            <a:pPr algn="l"/>
            <a:r>
              <a:rPr lang="en-IN" dirty="0">
                <a:solidFill>
                  <a:srgbClr val="000000"/>
                </a:solidFill>
                <a:latin typeface="ff4"/>
                <a:hlinkClick r:id="rId3"/>
              </a:rPr>
              <a:t>https://www.w3schools.com/whatis/whatis_fullstack_js.asp</a:t>
            </a:r>
            <a:endParaRPr lang="en-IN" dirty="0">
              <a:solidFill>
                <a:srgbClr val="000000"/>
              </a:solidFill>
              <a:latin typeface="ff4"/>
            </a:endParaRPr>
          </a:p>
          <a:p>
            <a:pPr algn="l"/>
            <a:endParaRPr lang="en-IN" b="0" i="0" dirty="0">
              <a:solidFill>
                <a:srgbClr val="000000"/>
              </a:solidFill>
              <a:effectLst/>
              <a:latin typeface="ff4"/>
            </a:endParaRPr>
          </a:p>
        </p:txBody>
      </p:sp>
      <p:sp>
        <p:nvSpPr>
          <p:cNvPr id="6" name="TextBox 5">
            <a:extLst>
              <a:ext uri="{FF2B5EF4-FFF2-40B4-BE49-F238E27FC236}">
                <a16:creationId xmlns:a16="http://schemas.microsoft.com/office/drawing/2014/main" id="{E3E5B0F1-D075-3B0F-D854-AEE40DC18C8E}"/>
              </a:ext>
            </a:extLst>
          </p:cNvPr>
          <p:cNvSpPr txBox="1"/>
          <p:nvPr/>
        </p:nvSpPr>
        <p:spPr>
          <a:xfrm>
            <a:off x="457200" y="1961138"/>
            <a:ext cx="4572000" cy="1200329"/>
          </a:xfrm>
          <a:prstGeom prst="rect">
            <a:avLst/>
          </a:prstGeom>
          <a:noFill/>
        </p:spPr>
        <p:txBody>
          <a:bodyPr wrap="square">
            <a:spAutoFit/>
          </a:bodyPr>
          <a:lstStyle/>
          <a:p>
            <a:r>
              <a:rPr lang="en-IN" dirty="0">
                <a:hlinkClick r:id="rId4"/>
              </a:rPr>
              <a:t>https://www.geeksforgeeks.org/mern-stack/</a:t>
            </a:r>
            <a:endParaRPr lang="en-IN" dirty="0"/>
          </a:p>
          <a:p>
            <a:r>
              <a:rPr lang="en-IN" dirty="0">
                <a:hlinkClick r:id="rId5"/>
              </a:rPr>
              <a:t>https://www.w3schools.com/nodejs/</a:t>
            </a:r>
            <a:endParaRPr lang="en-IN" dirty="0"/>
          </a:p>
          <a:p>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itle 2">
            <a:extLst>
              <a:ext uri="{FF2B5EF4-FFF2-40B4-BE49-F238E27FC236}">
                <a16:creationId xmlns:a16="http://schemas.microsoft.com/office/drawing/2014/main" id="{DBFBDE46-73B2-8EA1-0ACA-AC4D5B600B02}"/>
              </a:ext>
            </a:extLst>
          </p:cNvPr>
          <p:cNvSpPr>
            <a:spLocks noGrp="1"/>
          </p:cNvSpPr>
          <p:nvPr>
            <p:ph type="body"/>
          </p:nvPr>
        </p:nvSpPr>
        <p:spPr>
          <a:xfrm>
            <a:off x="228600" y="575548"/>
            <a:ext cx="8645320" cy="6053852"/>
          </a:xfrm>
        </p:spPr>
        <p:txBody>
          <a:bodyPr/>
          <a:lstStyle/>
          <a:p>
            <a:r>
              <a:rPr lang="en-US" dirty="0"/>
              <a:t>   •   </a:t>
            </a:r>
            <a:r>
              <a:rPr lang="en-US" dirty="0">
                <a:latin typeface="+mj-lt"/>
              </a:rPr>
              <a:t>The project aims to analyses the performance of the student in training that include</a:t>
            </a:r>
          </a:p>
          <a:p>
            <a:r>
              <a:rPr lang="en-US" dirty="0">
                <a:latin typeface="+mj-lt"/>
              </a:rPr>
              <a:t>       the no of trainings he/she attended, filtering and separation of students based on </a:t>
            </a:r>
          </a:p>
          <a:p>
            <a:r>
              <a:rPr lang="en-US" dirty="0">
                <a:latin typeface="+mj-lt"/>
              </a:rPr>
              <a:t>       their performance</a:t>
            </a:r>
          </a:p>
          <a:p>
            <a:endParaRPr lang="en-US" sz="1100" dirty="0"/>
          </a:p>
          <a:p>
            <a:r>
              <a:rPr lang="en-US" dirty="0"/>
              <a:t>   •   We can able to understand  training performance of students  or particular his/her</a:t>
            </a:r>
          </a:p>
          <a:p>
            <a:r>
              <a:rPr lang="en-US" dirty="0"/>
              <a:t>       training and the particular data is analyzed represented in the form graphs</a:t>
            </a:r>
          </a:p>
          <a:p>
            <a:endParaRPr lang="en-US" sz="1000" dirty="0"/>
          </a:p>
          <a:p>
            <a:r>
              <a:rPr lang="en-US" dirty="0"/>
              <a:t>   •   In these project the particular student can also gave feedback to the trainings</a:t>
            </a:r>
          </a:p>
          <a:p>
            <a:r>
              <a:rPr lang="en-US" dirty="0"/>
              <a:t>       that he/she attended and can able to know the type of trainings, when it starts </a:t>
            </a:r>
          </a:p>
          <a:p>
            <a:r>
              <a:rPr lang="en-US" dirty="0"/>
              <a:t>      and the training and placement  department can share the materials through these </a:t>
            </a:r>
          </a:p>
          <a:p>
            <a:r>
              <a:rPr lang="en-US" dirty="0"/>
              <a:t>       website</a:t>
            </a:r>
          </a:p>
          <a:p>
            <a:endParaRPr lang="en-US" sz="1400" dirty="0"/>
          </a:p>
          <a:p>
            <a:r>
              <a:rPr lang="en-US" dirty="0"/>
              <a:t>  •     It is web application constitute on MERN stack </a:t>
            </a:r>
            <a:r>
              <a:rPr lang="en-IN" dirty="0"/>
              <a:t>These technologies include</a:t>
            </a:r>
          </a:p>
          <a:p>
            <a:r>
              <a:rPr lang="en-IN" dirty="0"/>
              <a:t>       Mongo dB, Express’s, Reacts, Nodejs. MongoDB is a cross-platform program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10520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3" name="Text Placeholder 2">
            <a:extLst>
              <a:ext uri="{FF2B5EF4-FFF2-40B4-BE49-F238E27FC236}">
                <a16:creationId xmlns:a16="http://schemas.microsoft.com/office/drawing/2014/main" id="{07384D45-DD3C-8B9A-4759-064E4F88381E}"/>
              </a:ext>
            </a:extLst>
          </p:cNvPr>
          <p:cNvSpPr>
            <a:spLocks noGrp="1"/>
          </p:cNvSpPr>
          <p:nvPr>
            <p:ph type="body"/>
          </p:nvPr>
        </p:nvSpPr>
        <p:spPr>
          <a:xfrm>
            <a:off x="457200" y="2513400"/>
            <a:ext cx="8153400" cy="2136000"/>
          </a:xfrm>
        </p:spPr>
        <p:txBody>
          <a:bodyPr/>
          <a:lstStyle/>
          <a:p>
            <a:pPr marL="285750" indent="-285750">
              <a:buFont typeface="Wingdings" panose="05000000000000000000" pitchFamily="2" charset="2"/>
              <a:buChar char="Ø"/>
            </a:pPr>
            <a:r>
              <a:rPr lang="en-US" dirty="0"/>
              <a:t>The project's primary objective is to analyze student performance in technical</a:t>
            </a:r>
          </a:p>
          <a:p>
            <a:r>
              <a:rPr lang="en-US" dirty="0"/>
              <a:t>     and  non-technical training, enabling students to track their progress, identify  </a:t>
            </a:r>
          </a:p>
          <a:p>
            <a:r>
              <a:rPr lang="en-US" dirty="0"/>
              <a:t>     areas for improvement</a:t>
            </a:r>
          </a:p>
          <a:p>
            <a:endParaRPr lang="en-US" sz="900" dirty="0"/>
          </a:p>
          <a:p>
            <a:pPr marL="285750" indent="-285750">
              <a:buFont typeface="Wingdings" panose="05000000000000000000" pitchFamily="2" charset="2"/>
              <a:buChar char="Ø"/>
            </a:pPr>
            <a:r>
              <a:rPr lang="en-US" dirty="0"/>
              <a:t>It enhances engagement by providing access to performance data analysis,</a:t>
            </a:r>
          </a:p>
          <a:p>
            <a:r>
              <a:rPr lang="en-US" dirty="0"/>
              <a:t>     and feedback, promoting a collaborative learning environment between students</a:t>
            </a:r>
          </a:p>
          <a:p>
            <a:r>
              <a:rPr lang="en-US" dirty="0"/>
              <a:t>     HOD’s of respective Departments and Principal etc.</a:t>
            </a:r>
          </a:p>
          <a:p>
            <a:endParaRPr lang="en-US" sz="1200" dirty="0"/>
          </a:p>
          <a:p>
            <a:pPr marL="285750" indent="-285750">
              <a:buFont typeface="Wingdings" panose="05000000000000000000" pitchFamily="2" charset="2"/>
              <a:buChar char="Ø"/>
            </a:pPr>
            <a:r>
              <a:rPr lang="en-US" dirty="0"/>
              <a:t>It involves two types of trainings Generally Technical and non Technical  and </a:t>
            </a:r>
          </a:p>
          <a:p>
            <a:r>
              <a:rPr lang="en-US" dirty="0"/>
              <a:t>    Technical Training involves  It involves a structured three-phase technical</a:t>
            </a:r>
          </a:p>
          <a:p>
            <a:r>
              <a:rPr lang="en-US" dirty="0"/>
              <a:t>    training program, where students progress based on performance, ensuring a</a:t>
            </a:r>
          </a:p>
          <a:p>
            <a:r>
              <a:rPr lang="en-US" dirty="0"/>
              <a:t>     strong foundation in programming and data structures.</a:t>
            </a:r>
          </a:p>
          <a:p>
            <a:endParaRPr lang="en-US" sz="1200" dirty="0"/>
          </a:p>
          <a:p>
            <a:pPr marL="285750" indent="-285750">
              <a:buFont typeface="Wingdings" panose="05000000000000000000" pitchFamily="2" charset="2"/>
              <a:buChar char="Ø"/>
            </a:pPr>
            <a:r>
              <a:rPr lang="en-US" dirty="0"/>
              <a:t>Non Technical involves The system evaluates non-technical skills like quant,</a:t>
            </a:r>
          </a:p>
          <a:p>
            <a:r>
              <a:rPr lang="en-US" dirty="0"/>
              <a:t>     verbal, and reasoning through daily tests</a:t>
            </a:r>
          </a:p>
          <a:p>
            <a:endParaRPr lang="en-US" dirty="0"/>
          </a:p>
        </p:txBody>
      </p:sp>
      <p:sp>
        <p:nvSpPr>
          <p:cNvPr id="2" name="TextBox 1">
            <a:extLst>
              <a:ext uri="{FF2B5EF4-FFF2-40B4-BE49-F238E27FC236}">
                <a16:creationId xmlns:a16="http://schemas.microsoft.com/office/drawing/2014/main" id="{DBA1F3D7-B720-D7D8-17DA-6F99EA4E8EAA}"/>
              </a:ext>
            </a:extLst>
          </p:cNvPr>
          <p:cNvSpPr txBox="1"/>
          <p:nvPr/>
        </p:nvSpPr>
        <p:spPr>
          <a:xfrm>
            <a:off x="5029200" y="3200400"/>
            <a:ext cx="381000" cy="381000"/>
          </a:xfrm>
          <a:prstGeom prst="rect">
            <a:avLst/>
          </a:prstGeom>
          <a:no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Graphs Analysis</a:t>
            </a:r>
            <a:endParaRPr sz="3200" dirty="0">
              <a:solidFill>
                <a:srgbClr val="C00000"/>
              </a:solidFill>
            </a:endParaRPr>
          </a:p>
        </p:txBody>
      </p:sp>
      <p:pic>
        <p:nvPicPr>
          <p:cNvPr id="3" name="Picture 2">
            <a:extLst>
              <a:ext uri="{FF2B5EF4-FFF2-40B4-BE49-F238E27FC236}">
                <a16:creationId xmlns:a16="http://schemas.microsoft.com/office/drawing/2014/main" id="{1675C095-9094-4F28-57B3-C1FA87AAA3C9}"/>
              </a:ext>
            </a:extLst>
          </p:cNvPr>
          <p:cNvPicPr>
            <a:picLocks noChangeAspect="1"/>
          </p:cNvPicPr>
          <p:nvPr/>
        </p:nvPicPr>
        <p:blipFill rotWithShape="1">
          <a:blip r:embed="rId2"/>
          <a:srcRect l="13333" t="18309" r="33653" b="24815"/>
          <a:stretch/>
        </p:blipFill>
        <p:spPr>
          <a:xfrm>
            <a:off x="4964530" y="4172605"/>
            <a:ext cx="4209950" cy="2540630"/>
          </a:xfrm>
          <a:prstGeom prst="rect">
            <a:avLst/>
          </a:prstGeom>
        </p:spPr>
      </p:pic>
      <p:sp>
        <p:nvSpPr>
          <p:cNvPr id="6" name="Subtitle 5">
            <a:extLst>
              <a:ext uri="{FF2B5EF4-FFF2-40B4-BE49-F238E27FC236}">
                <a16:creationId xmlns:a16="http://schemas.microsoft.com/office/drawing/2014/main" id="{FC98242C-14E2-B41B-0419-C96E78975A2E}"/>
              </a:ext>
            </a:extLst>
          </p:cNvPr>
          <p:cNvSpPr>
            <a:spLocks noGrp="1"/>
          </p:cNvSpPr>
          <p:nvPr>
            <p:ph type="subTitle"/>
          </p:nvPr>
        </p:nvSpPr>
        <p:spPr>
          <a:xfrm>
            <a:off x="538485" y="1905000"/>
            <a:ext cx="8381160" cy="1676400"/>
          </a:xfrm>
        </p:spPr>
        <p:txBody>
          <a:bodyPr/>
          <a:lstStyle/>
          <a:p>
            <a:pPr marL="285750" indent="-285750">
              <a:buFont typeface="Wingdings" panose="05000000000000000000" pitchFamily="2" charset="2"/>
              <a:buChar char="Ø"/>
            </a:pPr>
            <a:r>
              <a:rPr lang="en-IN" dirty="0"/>
              <a:t>Here we are going to represent in a cumulative way In which we know about  </a:t>
            </a:r>
          </a:p>
          <a:p>
            <a:r>
              <a:rPr lang="en-IN" dirty="0"/>
              <a:t>     growth of student in a particular stage and his/her overall analysis in the tests</a:t>
            </a:r>
          </a:p>
          <a:p>
            <a:r>
              <a:rPr lang="en-IN" dirty="0"/>
              <a:t>     conducted overall training</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the second graph we are going to explain the students performance in overall</a:t>
            </a:r>
          </a:p>
          <a:p>
            <a:r>
              <a:rPr lang="en-IN" dirty="0"/>
              <a:t>     training here it can be accessed by  Higher authorities like Hods ,Deans ,Principal</a:t>
            </a:r>
          </a:p>
          <a:p>
            <a:r>
              <a:rPr lang="en-IN" dirty="0"/>
              <a:t>      of the respective institutes</a:t>
            </a:r>
          </a:p>
          <a:p>
            <a:r>
              <a:rPr lang="en-IN" dirty="0"/>
              <a:t> </a:t>
            </a:r>
          </a:p>
        </p:txBody>
      </p:sp>
      <p:pic>
        <p:nvPicPr>
          <p:cNvPr id="8" name="Picture 7">
            <a:extLst>
              <a:ext uri="{FF2B5EF4-FFF2-40B4-BE49-F238E27FC236}">
                <a16:creationId xmlns:a16="http://schemas.microsoft.com/office/drawing/2014/main" id="{8C7B5ED9-CAA3-5F3B-1D1C-E4B91314313D}"/>
              </a:ext>
            </a:extLst>
          </p:cNvPr>
          <p:cNvPicPr>
            <a:picLocks noChangeAspect="1"/>
          </p:cNvPicPr>
          <p:nvPr/>
        </p:nvPicPr>
        <p:blipFill rotWithShape="1">
          <a:blip r:embed="rId3"/>
          <a:srcRect l="4790" t="28049" r="33335" b="8246"/>
          <a:stretch/>
        </p:blipFill>
        <p:spPr>
          <a:xfrm>
            <a:off x="0" y="4027840"/>
            <a:ext cx="4886960" cy="2830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Subtitle 1">
            <a:extLst>
              <a:ext uri="{FF2B5EF4-FFF2-40B4-BE49-F238E27FC236}">
                <a16:creationId xmlns:a16="http://schemas.microsoft.com/office/drawing/2014/main" id="{D4C66102-E272-136F-1AF2-AC669C27C3C1}"/>
              </a:ext>
            </a:extLst>
          </p:cNvPr>
          <p:cNvSpPr>
            <a:spLocks noGrp="1"/>
          </p:cNvSpPr>
          <p:nvPr>
            <p:ph type="subTitle"/>
          </p:nvPr>
        </p:nvSpPr>
        <p:spPr>
          <a:xfrm>
            <a:off x="686160" y="1905000"/>
            <a:ext cx="7771680" cy="3450960"/>
          </a:xfrm>
        </p:spPr>
        <p:txBody>
          <a:bodyPr/>
          <a:lstStyle/>
          <a:p>
            <a:pPr marL="285750" indent="-285750">
              <a:buFont typeface="Arial" panose="020B0604020202020204" pitchFamily="34" charset="0"/>
              <a:buChar char="•"/>
            </a:pPr>
            <a:r>
              <a:rPr lang="en-US" dirty="0">
                <a:latin typeface="+mj-lt"/>
              </a:rPr>
              <a:t>The main objective is to find or Analyze the performance of the Student   </a:t>
            </a:r>
          </a:p>
          <a:p>
            <a:r>
              <a:rPr lang="en-US" dirty="0">
                <a:latin typeface="+mj-lt"/>
              </a:rPr>
              <a:t>     in the trainings conducted by the institute </a:t>
            </a:r>
          </a:p>
          <a:p>
            <a:endParaRPr lang="en-US" sz="1400" dirty="0">
              <a:latin typeface="+mj-lt"/>
            </a:endParaRPr>
          </a:p>
          <a:p>
            <a:pPr marL="285750" indent="-285750">
              <a:buFont typeface="Arial" panose="020B0604020202020204" pitchFamily="34" charset="0"/>
              <a:buChar char="•"/>
            </a:pPr>
            <a:r>
              <a:rPr lang="en-US" dirty="0">
                <a:latin typeface="+mj-lt"/>
              </a:rPr>
              <a:t>The  performance of the each Student is analyzed through the graphs in</a:t>
            </a:r>
          </a:p>
          <a:p>
            <a:r>
              <a:rPr lang="en-US" dirty="0">
                <a:latin typeface="+mj-lt"/>
              </a:rPr>
              <a:t>     each graph we can able to understand the growth and fall of the each </a:t>
            </a:r>
          </a:p>
          <a:p>
            <a:r>
              <a:rPr lang="en-US" dirty="0">
                <a:latin typeface="+mj-lt"/>
              </a:rPr>
              <a:t>     student though these graphs</a:t>
            </a:r>
          </a:p>
          <a:p>
            <a:r>
              <a:rPr lang="en-US" sz="1600" dirty="0">
                <a:latin typeface="+mj-lt"/>
              </a:rPr>
              <a:t> </a:t>
            </a:r>
          </a:p>
          <a:p>
            <a:pPr marL="285750" indent="-285750">
              <a:buFont typeface="Arial" panose="020B0604020202020204" pitchFamily="34" charset="0"/>
              <a:buChar char="•"/>
            </a:pPr>
            <a:r>
              <a:rPr lang="en-US" dirty="0">
                <a:latin typeface="+mj-lt"/>
              </a:rPr>
              <a:t>The students can able to send the feedback of the trainers and rate them </a:t>
            </a:r>
          </a:p>
          <a:p>
            <a:r>
              <a:rPr lang="en-US" dirty="0">
                <a:latin typeface="+mj-lt"/>
              </a:rPr>
              <a:t>      according their understanding on the topics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IN"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10691</TotalTime>
  <Words>1936</Words>
  <Application>Microsoft Office PowerPoint</Application>
  <PresentationFormat>On-screen Show (4:3)</PresentationFormat>
  <Paragraphs>210</Paragraphs>
  <Slides>25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Black</vt:lpstr>
      <vt:lpstr>Bookman Old Style</vt:lpstr>
      <vt:lpstr>Calibri</vt:lpstr>
      <vt:lpstr>ff4</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Devunuri Saikiran</cp:lastModifiedBy>
  <cp:revision>733</cp:revision>
  <dcterms:modified xsi:type="dcterms:W3CDTF">2023-10-26T10:46:40Z</dcterms:modified>
</cp:coreProperties>
</file>