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1" r:id="rId3"/>
    <p:sldId id="294" r:id="rId4"/>
    <p:sldId id="300" r:id="rId5"/>
    <p:sldId id="295" r:id="rId6"/>
    <p:sldId id="301" r:id="rId7"/>
    <p:sldId id="302" r:id="rId8"/>
    <p:sldId id="305" r:id="rId9"/>
    <p:sldId id="306" r:id="rId10"/>
    <p:sldId id="307" r:id="rId11"/>
    <p:sldId id="310" r:id="rId12"/>
    <p:sldId id="311" r:id="rId13"/>
    <p:sldId id="312" r:id="rId14"/>
    <p:sldId id="313" r:id="rId15"/>
    <p:sldId id="317" r:id="rId16"/>
    <p:sldId id="326" r:id="rId17"/>
    <p:sldId id="330" r:id="rId18"/>
    <p:sldId id="390" r:id="rId19"/>
    <p:sldId id="262" r:id="rId20"/>
    <p:sldId id="263" r:id="rId21"/>
    <p:sldId id="264" r:id="rId22"/>
    <p:sldId id="265" r:id="rId23"/>
    <p:sldId id="267" r:id="rId24"/>
    <p:sldId id="268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391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343" r:id="rId59"/>
    <p:sldId id="344" r:id="rId60"/>
    <p:sldId id="397" r:id="rId61"/>
    <p:sldId id="367" r:id="rId62"/>
    <p:sldId id="368" r:id="rId63"/>
    <p:sldId id="369" r:id="rId64"/>
    <p:sldId id="370" r:id="rId65"/>
    <p:sldId id="371" r:id="rId66"/>
    <p:sldId id="398" r:id="rId67"/>
    <p:sldId id="345" r:id="rId68"/>
    <p:sldId id="357" r:id="rId69"/>
    <p:sldId id="358" r:id="rId70"/>
    <p:sldId id="359" r:id="rId71"/>
    <p:sldId id="396" r:id="rId72"/>
    <p:sldId id="400" r:id="rId73"/>
    <p:sldId id="260" r:id="rId74"/>
    <p:sldId id="401" r:id="rId75"/>
    <p:sldId id="402" r:id="rId76"/>
    <p:sldId id="403" r:id="rId77"/>
    <p:sldId id="404" r:id="rId78"/>
    <p:sldId id="405" r:id="rId79"/>
    <p:sldId id="270" r:id="rId80"/>
    <p:sldId id="363" r:id="rId81"/>
    <p:sldId id="272" r:id="rId82"/>
    <p:sldId id="407" r:id="rId83"/>
    <p:sldId id="408" r:id="rId84"/>
    <p:sldId id="361" r:id="rId85"/>
    <p:sldId id="364" r:id="rId86"/>
    <p:sldId id="409" r:id="rId87"/>
  </p:sldIdLst>
  <p:sldSz cx="12192000" cy="6858000"/>
  <p:notesSz cx="12192000" cy="685800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STRUCTURE TAGS (4)" id="{14816C95-2A12-43B4-A80D-B44F467F4847}">
          <p14:sldIdLst>
            <p14:sldId id="259"/>
            <p14:sldId id="261"/>
            <p14:sldId id="294"/>
            <p14:sldId id="300"/>
            <p14:sldId id="295"/>
            <p14:sldId id="301"/>
            <p14:sldId id="302"/>
            <p14:sldId id="305"/>
            <p14:sldId id="306"/>
            <p14:sldId id="307"/>
            <p14:sldId id="310"/>
            <p14:sldId id="311"/>
            <p14:sldId id="312"/>
            <p14:sldId id="313"/>
            <p14:sldId id="317"/>
            <p14:sldId id="326"/>
            <p14:sldId id="330"/>
          </p14:sldIdLst>
        </p14:section>
        <p14:section name="TABLES" id="{AEEEFE21-D132-402C-98FB-6AFB08D69427}">
          <p14:sldIdLst>
            <p14:sldId id="390"/>
            <p14:sldId id="262"/>
            <p14:sldId id="263"/>
            <p14:sldId id="264"/>
            <p14:sldId id="265"/>
            <p14:sldId id="267"/>
            <p14:sldId id="268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LISTS" id="{B0D55379-5FCE-4D0F-955B-34405F90796A}">
          <p14:sldIdLst>
            <p14:sldId id="39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  <p14:section name="Hidden Inputs" id="{451630C8-A016-40F0-95FA-19C52037171D}">
          <p14:sldIdLst>
            <p14:sldId id="397"/>
            <p14:sldId id="367"/>
            <p14:sldId id="368"/>
            <p14:sldId id="369"/>
            <p14:sldId id="370"/>
            <p14:sldId id="371"/>
            <p14:sldId id="398"/>
          </p14:sldIdLst>
        </p14:section>
        <p14:section name="Sections" id="{96FDB79B-F975-45AE-874C-EFD01B0BC237}">
          <p14:sldIdLst>
            <p14:sldId id="345"/>
            <p14:sldId id="357"/>
            <p14:sldId id="358"/>
            <p14:sldId id="359"/>
            <p14:sldId id="396"/>
          </p14:sldIdLst>
        </p14:section>
        <p14:section name="Anchor Tags" id="{0861F364-4B08-41A8-B8B1-F8B6B80BE090}">
          <p14:sldIdLst>
            <p14:sldId id="400"/>
            <p14:sldId id="260"/>
            <p14:sldId id="401"/>
            <p14:sldId id="402"/>
            <p14:sldId id="403"/>
            <p14:sldId id="404"/>
            <p14:sldId id="405"/>
            <p14:sldId id="270"/>
            <p14:sldId id="363"/>
            <p14:sldId id="272"/>
            <p14:sldId id="407"/>
            <p14:sldId id="408"/>
            <p14:sldId id="361"/>
            <p14:sldId id="364"/>
            <p14:sldId id="4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381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91440"/>
          </a:xfrm>
          <a:custGeom>
            <a:avLst/>
            <a:gdLst/>
            <a:ahLst/>
            <a:cxnLst/>
            <a:rect l="l" t="t" r="r" b="b"/>
            <a:pathLst>
              <a:path w="12192000" h="91440">
                <a:moveTo>
                  <a:pt x="12192000" y="0"/>
                </a:moveTo>
                <a:lnTo>
                  <a:pt x="0" y="0"/>
                </a:lnTo>
                <a:lnTo>
                  <a:pt x="0" y="91440"/>
                </a:lnTo>
                <a:lnTo>
                  <a:pt x="12192000" y="9144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792686"/>
            <a:ext cx="12192000" cy="65405"/>
          </a:xfrm>
          <a:custGeom>
            <a:avLst/>
            <a:gdLst/>
            <a:ahLst/>
            <a:cxnLst/>
            <a:rect l="l" t="t" r="r" b="b"/>
            <a:pathLst>
              <a:path w="12192000" h="65404">
                <a:moveTo>
                  <a:pt x="12192000" y="0"/>
                </a:moveTo>
                <a:lnTo>
                  <a:pt x="0" y="0"/>
                </a:lnTo>
                <a:lnTo>
                  <a:pt x="0" y="65313"/>
                </a:lnTo>
                <a:lnTo>
                  <a:pt x="12192000" y="65313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7795" y="0"/>
            <a:ext cx="2394203" cy="139522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5072" y="17939"/>
            <a:ext cx="7429500" cy="1260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" y="0"/>
            <a:ext cx="8642350" cy="6858000"/>
          </a:xfrm>
          <a:custGeom>
            <a:avLst/>
            <a:gdLst/>
            <a:ahLst/>
            <a:cxnLst/>
            <a:rect l="l" t="t" r="r" b="b"/>
            <a:pathLst>
              <a:path w="8642350" h="6858000">
                <a:moveTo>
                  <a:pt x="6012940" y="0"/>
                </a:moveTo>
                <a:lnTo>
                  <a:pt x="0" y="0"/>
                </a:lnTo>
                <a:lnTo>
                  <a:pt x="0" y="6858000"/>
                </a:lnTo>
                <a:lnTo>
                  <a:pt x="8641840" y="6858000"/>
                </a:lnTo>
                <a:lnTo>
                  <a:pt x="6012940" y="0"/>
                </a:lnTo>
                <a:close/>
              </a:path>
            </a:pathLst>
          </a:custGeom>
          <a:solidFill>
            <a:srgbClr val="3182BD">
              <a:alpha val="4196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081014" y="0"/>
            <a:ext cx="5010150" cy="6858000"/>
          </a:xfrm>
          <a:custGeom>
            <a:avLst/>
            <a:gdLst/>
            <a:ahLst/>
            <a:cxnLst/>
            <a:rect l="l" t="t" r="r" b="b"/>
            <a:pathLst>
              <a:path w="5010150" h="6858000">
                <a:moveTo>
                  <a:pt x="2660523" y="2470277"/>
                </a:moveTo>
                <a:lnTo>
                  <a:pt x="1704594" y="0"/>
                </a:lnTo>
                <a:lnTo>
                  <a:pt x="1452753" y="0"/>
                </a:lnTo>
                <a:lnTo>
                  <a:pt x="2408682" y="2470277"/>
                </a:lnTo>
                <a:lnTo>
                  <a:pt x="2660523" y="2470277"/>
                </a:lnTo>
                <a:close/>
              </a:path>
              <a:path w="5010150" h="6858000">
                <a:moveTo>
                  <a:pt x="2905633" y="6858000"/>
                </a:moveTo>
                <a:lnTo>
                  <a:pt x="251841" y="0"/>
                </a:lnTo>
                <a:lnTo>
                  <a:pt x="0" y="0"/>
                </a:lnTo>
                <a:lnTo>
                  <a:pt x="2653792" y="6858000"/>
                </a:lnTo>
                <a:lnTo>
                  <a:pt x="2905633" y="6858000"/>
                </a:lnTo>
                <a:close/>
              </a:path>
              <a:path w="5010150" h="6858000">
                <a:moveTo>
                  <a:pt x="5010150" y="6858000"/>
                </a:moveTo>
                <a:lnTo>
                  <a:pt x="4054348" y="4387723"/>
                </a:lnTo>
                <a:lnTo>
                  <a:pt x="3802507" y="4387723"/>
                </a:lnTo>
                <a:lnTo>
                  <a:pt x="4758436" y="6858000"/>
                </a:lnTo>
                <a:lnTo>
                  <a:pt x="5010150" y="685800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91440"/>
          </a:xfrm>
          <a:custGeom>
            <a:avLst/>
            <a:gdLst/>
            <a:ahLst/>
            <a:cxnLst/>
            <a:rect l="l" t="t" r="r" b="b"/>
            <a:pathLst>
              <a:path w="12192000" h="91440">
                <a:moveTo>
                  <a:pt x="12192000" y="0"/>
                </a:moveTo>
                <a:lnTo>
                  <a:pt x="0" y="0"/>
                </a:lnTo>
                <a:lnTo>
                  <a:pt x="0" y="91440"/>
                </a:lnTo>
                <a:lnTo>
                  <a:pt x="12192000" y="9144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792686"/>
            <a:ext cx="12192000" cy="65405"/>
          </a:xfrm>
          <a:custGeom>
            <a:avLst/>
            <a:gdLst/>
            <a:ahLst/>
            <a:cxnLst/>
            <a:rect l="l" t="t" r="r" b="b"/>
            <a:pathLst>
              <a:path w="12192000" h="65404">
                <a:moveTo>
                  <a:pt x="12192000" y="0"/>
                </a:moveTo>
                <a:lnTo>
                  <a:pt x="0" y="0"/>
                </a:lnTo>
                <a:lnTo>
                  <a:pt x="0" y="65313"/>
                </a:lnTo>
                <a:lnTo>
                  <a:pt x="12192000" y="65313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3326" y="218008"/>
            <a:ext cx="11185347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704" y="1854453"/>
            <a:ext cx="6925309" cy="2861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4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hyperlink" Target="mailto:someone@example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jp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jp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1106" y="2672080"/>
            <a:ext cx="414083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40180" algn="ctr">
              <a:lnSpc>
                <a:spcPct val="100000"/>
              </a:lnSpc>
              <a:spcBef>
                <a:spcPts val="100"/>
              </a:spcBef>
            </a:pPr>
            <a:endParaRPr lang="en-US" sz="3600" dirty="0">
              <a:latin typeface="Arial"/>
              <a:cs typeface="Arial"/>
            </a:endParaRPr>
          </a:p>
          <a:p>
            <a:pPr marL="906144" algn="ctr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Structure </a:t>
            </a:r>
            <a:r>
              <a:rPr sz="3600" b="1" spc="-20" dirty="0">
                <a:solidFill>
                  <a:srgbClr val="FFFFFF"/>
                </a:solidFill>
                <a:latin typeface="Arial"/>
                <a:cs typeface="Arial"/>
              </a:rPr>
              <a:t>Tags</a:t>
            </a:r>
            <a:endParaRPr sz="3600" dirty="0">
              <a:latin typeface="Arial"/>
              <a:cs typeface="Arial"/>
            </a:endParaRPr>
          </a:p>
          <a:p>
            <a:pPr marL="2324100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0ED0F8-F2B3-A979-EF0D-3213B02D062B}"/>
              </a:ext>
            </a:extLst>
          </p:cNvPr>
          <p:cNvSpPr/>
          <p:nvPr/>
        </p:nvSpPr>
        <p:spPr>
          <a:xfrm>
            <a:off x="9982835" y="65072"/>
            <a:ext cx="2133600" cy="838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166" y="322579"/>
            <a:ext cx="4854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Break&lt;br&gt;</a:t>
            </a:r>
            <a:r>
              <a:rPr sz="4000" spc="-165" dirty="0"/>
              <a:t> </a:t>
            </a:r>
            <a:r>
              <a:rPr sz="4000" spc="-45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701040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Example</a:t>
            </a:r>
            <a:r>
              <a:rPr sz="1800" b="1" spc="-4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1: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&lt;!DOCTYPE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&lt;head&gt;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&lt;title&gt;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Microsoft Sans Serif"/>
                <a:cs typeface="Microsoft Sans Serif"/>
              </a:rPr>
              <a:t>Example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BR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tag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&lt;/title&gt;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&lt;/head&gt;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&lt;p&gt;If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you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want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break a line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&lt;br/&gt; in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paragraph,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&lt;br/&gt;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BR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element in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&lt;br/&gt;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your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document.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&lt;/p&gt;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&lt;/body&gt;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tabLst>
                <a:tab pos="4584700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&lt;/html&gt;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Output: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3822" y="2853535"/>
            <a:ext cx="2857645" cy="286179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422889" y="5198323"/>
            <a:ext cx="5133340" cy="1494155"/>
            <a:chOff x="3422889" y="5198323"/>
            <a:chExt cx="5133340" cy="149415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2889" y="5198323"/>
              <a:ext cx="5132853" cy="14935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68572" y="5353164"/>
              <a:ext cx="4617592" cy="986383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C2C1BF0-6247-A874-D473-A7059B73D0EC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166" y="322579"/>
            <a:ext cx="3526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185" dirty="0"/>
              <a:t> </a:t>
            </a:r>
            <a:r>
              <a:rPr sz="4000" dirty="0"/>
              <a:t>&lt;hr&gt;</a:t>
            </a:r>
            <a:r>
              <a:rPr sz="4000" spc="-130" dirty="0"/>
              <a:t> </a:t>
            </a:r>
            <a:r>
              <a:rPr sz="4000" spc="-75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451229"/>
            <a:ext cx="6887209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299085" algn="l"/>
              </a:tabLst>
            </a:pP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&lt;hr&gt; tag in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HTML</a:t>
            </a:r>
            <a:r>
              <a:rPr sz="1600" spc="-5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stands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for horizontal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rule and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used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insert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a </a:t>
            </a:r>
            <a:r>
              <a:rPr sz="1600" dirty="0">
                <a:latin typeface="Microsoft Sans Serif"/>
                <a:cs typeface="Microsoft Sans Serif"/>
              </a:rPr>
              <a:t>horizontal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rule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thematic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break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HTML</a:t>
            </a:r>
            <a:r>
              <a:rPr sz="1600" spc="-5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page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divide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separate </a:t>
            </a:r>
            <a:r>
              <a:rPr sz="1600" dirty="0">
                <a:latin typeface="Microsoft Sans Serif"/>
                <a:cs typeface="Microsoft Sans Serif"/>
              </a:rPr>
              <a:t>document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sections.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buFont typeface="Wingdings"/>
              <a:buChar char=""/>
            </a:pPr>
            <a:endParaRPr sz="1600">
              <a:latin typeface="Microsoft Sans Serif"/>
              <a:cs typeface="Microsoft Sans Serif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"/>
              <a:tabLst>
                <a:tab pos="298450" algn="l"/>
              </a:tabLst>
            </a:pPr>
            <a:r>
              <a:rPr sz="1600" dirty="0">
                <a:latin typeface="Microsoft Sans Serif"/>
                <a:cs typeface="Microsoft Sans Serif"/>
              </a:rPr>
              <a:t>The &lt;hr&gt;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 is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 empty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does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not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require an end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tag.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Syntax</a:t>
            </a: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&lt;hr&gt;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...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spc="-45" dirty="0">
                <a:latin typeface="Arial"/>
                <a:cs typeface="Arial"/>
              </a:rPr>
              <a:t>Tag</a:t>
            </a:r>
            <a:r>
              <a:rPr sz="1600" b="1" spc="-7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Attributes: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table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given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below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describe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&lt;hr&gt;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attributes:</a:t>
            </a:r>
            <a:endParaRPr sz="160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286398"/>
              </p:ext>
            </p:extLst>
          </p:nvPr>
        </p:nvGraphicFramePr>
        <p:xfrm>
          <a:off x="685800" y="4038600"/>
          <a:ext cx="10747374" cy="2376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2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790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Attribute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03350">
                        <a:lnSpc>
                          <a:spcPts val="1989"/>
                        </a:lnSpc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Value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2730">
                        <a:lnSpc>
                          <a:spcPts val="1989"/>
                        </a:lnSpc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Description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Align</a:t>
                      </a:r>
                      <a:endParaRPr sz="125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89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07160" marR="168275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50" spc="-20" dirty="0">
                          <a:latin typeface="Microsoft Sans Serif"/>
                          <a:cs typeface="Microsoft Sans Serif"/>
                        </a:rPr>
                        <a:t>left </a:t>
                      </a: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center right</a:t>
                      </a:r>
                      <a:endParaRPr sz="125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064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5905" marR="12255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sz="12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2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specify</a:t>
                      </a:r>
                      <a:r>
                        <a:rPr sz="12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alignment</a:t>
                      </a:r>
                      <a:r>
                        <a:rPr sz="12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2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horizontal rule.</a:t>
                      </a:r>
                      <a:endParaRPr sz="125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65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noshade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0716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noshade</a:t>
                      </a:r>
                      <a:endParaRPr sz="125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590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sz="125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25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specify</a:t>
                      </a:r>
                      <a:r>
                        <a:rPr sz="125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25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bar</a:t>
                      </a:r>
                      <a:r>
                        <a:rPr sz="125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without</a:t>
                      </a:r>
                      <a:r>
                        <a:rPr sz="12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shading</a:t>
                      </a:r>
                      <a:r>
                        <a:rPr sz="125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effect.</a:t>
                      </a:r>
                      <a:endParaRPr sz="125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spc="-20" dirty="0">
                          <a:latin typeface="Microsoft Sans Serif"/>
                          <a:cs typeface="Microsoft Sans Serif"/>
                        </a:rPr>
                        <a:t>size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0716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pixels</a:t>
                      </a:r>
                      <a:endParaRPr sz="125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590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sz="12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2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specify</a:t>
                      </a: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2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height</a:t>
                      </a: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2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horizontal</a:t>
                      </a: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 rule.</a:t>
                      </a:r>
                      <a:endParaRPr sz="125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L="35560">
                        <a:lnSpc>
                          <a:spcPts val="1415"/>
                        </a:lnSpc>
                        <a:spcBef>
                          <a:spcPts val="980"/>
                        </a:spcBef>
                      </a:pP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width</a:t>
                      </a:r>
                      <a:endParaRPr sz="125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07160">
                        <a:lnSpc>
                          <a:spcPts val="1415"/>
                        </a:lnSpc>
                        <a:spcBef>
                          <a:spcPts val="980"/>
                        </a:spcBef>
                      </a:pP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pixels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5905">
                        <a:lnSpc>
                          <a:spcPts val="1415"/>
                        </a:lnSpc>
                        <a:spcBef>
                          <a:spcPts val="980"/>
                        </a:spcBef>
                      </a:pP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sz="12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specify</a:t>
                      </a:r>
                      <a:r>
                        <a:rPr sz="12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width</a:t>
                      </a: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25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2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horizontal </a:t>
                      </a:r>
                      <a:r>
                        <a:rPr sz="1250" spc="-20" dirty="0">
                          <a:latin typeface="Microsoft Sans Serif"/>
                          <a:cs typeface="Microsoft Sans Serif"/>
                        </a:rPr>
                        <a:t>rule.</a:t>
                      </a:r>
                      <a:endParaRPr sz="125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E17F909-14D2-C460-BFBB-9338B1488419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166" y="322579"/>
            <a:ext cx="3526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185" dirty="0"/>
              <a:t> </a:t>
            </a:r>
            <a:r>
              <a:rPr sz="4000" dirty="0"/>
              <a:t>&lt;hr&gt;</a:t>
            </a:r>
            <a:r>
              <a:rPr sz="4000" spc="-130" dirty="0"/>
              <a:t> </a:t>
            </a:r>
            <a:r>
              <a:rPr sz="4000" spc="-75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451229"/>
            <a:ext cx="6842759" cy="3927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Example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1: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Let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illustrate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&lt;hr&gt;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tag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&lt;!DOCTYPE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&lt;html&gt;</a:t>
            </a:r>
            <a:endParaRPr sz="1600">
              <a:latin typeface="Microsoft Sans Serif"/>
              <a:cs typeface="Microsoft Sans Serif"/>
            </a:endParaRPr>
          </a:p>
          <a:p>
            <a:pPr marL="926465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&lt;head&gt;</a:t>
            </a:r>
            <a:endParaRPr sz="1600">
              <a:latin typeface="Microsoft Sans Serif"/>
              <a:cs typeface="Microsoft Sans Serif"/>
            </a:endParaRPr>
          </a:p>
          <a:p>
            <a:pPr marL="18415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&lt;title&gt;HTML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hr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tag&lt;/title&gt;</a:t>
            </a:r>
            <a:endParaRPr sz="1600">
              <a:latin typeface="Microsoft Sans Serif"/>
              <a:cs typeface="Microsoft Sans Serif"/>
            </a:endParaRPr>
          </a:p>
          <a:p>
            <a:pPr marL="926465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&lt;/head&gt;</a:t>
            </a:r>
            <a:endParaRPr sz="1600">
              <a:latin typeface="Microsoft Sans Serif"/>
              <a:cs typeface="Microsoft Sans Serif"/>
            </a:endParaRPr>
          </a:p>
          <a:p>
            <a:pPr marL="926465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>
              <a:latin typeface="Microsoft Sans Serif"/>
              <a:cs typeface="Microsoft Sans Serif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Microsoft Sans Serif"/>
                <a:cs typeface="Microsoft Sans Serif"/>
              </a:rPr>
              <a:t>&lt;p&gt;There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horizontal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rule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below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this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paragraph.&lt;/p&gt;</a:t>
            </a:r>
            <a:endParaRPr sz="1600">
              <a:latin typeface="Microsoft Sans Serif"/>
              <a:cs typeface="Microsoft Sans Serif"/>
            </a:endParaRPr>
          </a:p>
          <a:p>
            <a:pPr marL="1841500">
              <a:lnSpc>
                <a:spcPct val="100000"/>
              </a:lnSpc>
            </a:pPr>
            <a:r>
              <a:rPr sz="1600" spc="-20" dirty="0">
                <a:latin typeface="Microsoft Sans Serif"/>
                <a:cs typeface="Microsoft Sans Serif"/>
              </a:rPr>
              <a:t>&lt;hr&gt;</a:t>
            </a:r>
            <a:endParaRPr sz="1600">
              <a:latin typeface="Microsoft Sans Serif"/>
              <a:cs typeface="Microsoft Sans Serif"/>
            </a:endParaRPr>
          </a:p>
          <a:p>
            <a:pPr marL="18415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&lt;p&gt;This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horizontal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rule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above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this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paragraph.&lt;/p&gt;</a:t>
            </a:r>
            <a:endParaRPr sz="1600">
              <a:latin typeface="Microsoft Sans Serif"/>
              <a:cs typeface="Microsoft Sans Serif"/>
            </a:endParaRPr>
          </a:p>
          <a:p>
            <a:pPr marL="926465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&lt;/body&gt;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&lt;/html&gt;</a:t>
            </a:r>
            <a:endParaRPr sz="1600">
              <a:latin typeface="Microsoft Sans Serif"/>
              <a:cs typeface="Microsoft Sans Serif"/>
            </a:endParaRPr>
          </a:p>
          <a:p>
            <a:pPr marR="660400" algn="ctr">
              <a:lnSpc>
                <a:spcPct val="100000"/>
              </a:lnSpc>
            </a:pP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Output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9872" y="2853535"/>
            <a:ext cx="11212195" cy="3903979"/>
            <a:chOff x="499872" y="2853535"/>
            <a:chExt cx="11212195" cy="39039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3822" y="2853535"/>
              <a:ext cx="2857645" cy="286179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872" y="5333998"/>
              <a:ext cx="8766048" cy="14234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5439" y="5529351"/>
              <a:ext cx="8178165" cy="834859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B0EC1F1-6B9D-E07E-23BE-941A3A3E047F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166" y="322579"/>
            <a:ext cx="3526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185" dirty="0"/>
              <a:t> </a:t>
            </a:r>
            <a:r>
              <a:rPr sz="4000" dirty="0"/>
              <a:t>&lt;hr&gt;</a:t>
            </a:r>
            <a:r>
              <a:rPr sz="4000" spc="-130" dirty="0"/>
              <a:t> </a:t>
            </a:r>
            <a:r>
              <a:rPr sz="4000" spc="-75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451229"/>
            <a:ext cx="7040880" cy="3769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Example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2: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Let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illustrate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&lt;hr&gt;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 size,align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noshade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with </a:t>
            </a:r>
            <a:r>
              <a:rPr sz="1600" spc="-10" dirty="0">
                <a:latin typeface="Microsoft Sans Serif"/>
                <a:cs typeface="Microsoft Sans Serif"/>
              </a:rPr>
              <a:t>attributes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ts val="1920"/>
              </a:lnSpc>
            </a:pPr>
            <a:r>
              <a:rPr sz="1600" b="1" spc="-10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ts val="1680"/>
              </a:lnSpc>
            </a:pPr>
            <a:r>
              <a:rPr sz="1400" dirty="0">
                <a:latin typeface="Microsoft Sans Serif"/>
                <a:cs typeface="Microsoft Sans Serif"/>
              </a:rPr>
              <a:t>&lt;!DOCTYPE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html&gt;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&lt;html&gt;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Microsoft Sans Serif"/>
                <a:cs typeface="Microsoft Sans Serif"/>
              </a:rPr>
              <a:t>&lt;head&gt;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&lt;title&gt;hr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with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attributes&lt;/title&gt;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&lt;/head&gt;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&lt;body&gt;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&lt;p&gt;Normal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horizontal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line.&lt;/p&gt;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&lt;hr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align="centre"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width="50%"&gt;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&lt;p&gt;Horizontal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line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with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height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30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pixels&lt;/p&gt;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&lt;hr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size="30"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&gt;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&lt;p&gt;Horizontal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line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with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height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30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pixels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noshade.&lt;/p&gt;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&lt;hr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size="30"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noshade&gt;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&lt;/body&gt;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400" spc="-10" dirty="0">
                <a:latin typeface="Microsoft Sans Serif"/>
                <a:cs typeface="Microsoft Sans Serif"/>
              </a:rPr>
              <a:t>&lt;/html&gt;</a:t>
            </a:r>
            <a:endParaRPr sz="14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3822" y="2853535"/>
            <a:ext cx="2857645" cy="286179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38200" y="5165205"/>
            <a:ext cx="7940040" cy="1694814"/>
            <a:chOff x="790955" y="5163310"/>
            <a:chExt cx="7940040" cy="1694814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955" y="5163310"/>
              <a:ext cx="7940040" cy="16946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167" y="5358803"/>
              <a:ext cx="7352283" cy="1233043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B45BE8A-085B-6FF7-3699-142749D519E6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166" y="322579"/>
            <a:ext cx="5642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00" dirty="0"/>
              <a:t> </a:t>
            </a:r>
            <a:r>
              <a:rPr sz="4000" dirty="0"/>
              <a:t>Division</a:t>
            </a:r>
            <a:r>
              <a:rPr sz="4000" spc="-100" dirty="0"/>
              <a:t> </a:t>
            </a:r>
            <a:r>
              <a:rPr sz="4000" dirty="0"/>
              <a:t>&lt;div&gt;</a:t>
            </a:r>
            <a:r>
              <a:rPr sz="4000" spc="-140" dirty="0"/>
              <a:t> </a:t>
            </a:r>
            <a:r>
              <a:rPr sz="4000" spc="-50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451229"/>
            <a:ext cx="7248525" cy="4415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299085" algn="l"/>
              </a:tabLst>
            </a:pP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div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 is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known as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Division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tag.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buFont typeface="Wingdings"/>
              <a:buChar char=""/>
            </a:pPr>
            <a:endParaRPr sz="1600">
              <a:latin typeface="Microsoft Sans Serif"/>
              <a:cs typeface="Microsoft Sans Serif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div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 is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used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HTML</a:t>
            </a:r>
            <a:r>
              <a:rPr sz="1600" spc="-5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 make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divisions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content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web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page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like </a:t>
            </a:r>
            <a:r>
              <a:rPr sz="1600" dirty="0">
                <a:latin typeface="Microsoft Sans Serif"/>
                <a:cs typeface="Microsoft Sans Serif"/>
              </a:rPr>
              <a:t>(text,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images,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header,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footer,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navigation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bar,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etc).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buFont typeface="Wingdings"/>
              <a:buChar char=""/>
            </a:pPr>
            <a:endParaRPr sz="1600">
              <a:latin typeface="Microsoft Sans Serif"/>
              <a:cs typeface="Microsoft Sans Serif"/>
            </a:endParaRPr>
          </a:p>
          <a:p>
            <a:pPr marL="299085" marR="16319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sz="1600" dirty="0">
                <a:latin typeface="Microsoft Sans Serif"/>
                <a:cs typeface="Microsoft Sans Serif"/>
              </a:rPr>
              <a:t>Div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has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both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open(&lt;div&gt;)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closing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(&lt;/div&gt;)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mandatory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to </a:t>
            </a:r>
            <a:r>
              <a:rPr sz="1600" dirty="0">
                <a:latin typeface="Microsoft Sans Serif"/>
                <a:cs typeface="Microsoft Sans Serif"/>
              </a:rPr>
              <a:t>close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tag.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buFont typeface="Wingdings"/>
              <a:buChar char=""/>
            </a:pPr>
            <a:endParaRPr sz="1600">
              <a:latin typeface="Microsoft Sans Serif"/>
              <a:cs typeface="Microsoft Sans Serif"/>
            </a:endParaRPr>
          </a:p>
          <a:p>
            <a:pPr marL="299085" marR="9715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Div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most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usable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web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development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because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helps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to </a:t>
            </a:r>
            <a:r>
              <a:rPr sz="1600" dirty="0">
                <a:latin typeface="Microsoft Sans Serif"/>
                <a:cs typeface="Microsoft Sans Serif"/>
              </a:rPr>
              <a:t>separate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out data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web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page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can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create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particular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section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for </a:t>
            </a:r>
            <a:r>
              <a:rPr sz="1600" dirty="0">
                <a:latin typeface="Microsoft Sans Serif"/>
                <a:cs typeface="Microsoft Sans Serif"/>
              </a:rPr>
              <a:t>particular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data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function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web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pages.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600" dirty="0">
                <a:latin typeface="Microsoft Sans Serif"/>
                <a:cs typeface="Microsoft Sans Serif"/>
              </a:rPr>
              <a:t>Div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Block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level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tag</a:t>
            </a:r>
            <a:endParaRPr sz="1600">
              <a:latin typeface="Microsoft Sans Serif"/>
              <a:cs typeface="Microsoft Sans Serif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600" dirty="0">
                <a:latin typeface="Microsoft Sans Serif"/>
                <a:cs typeface="Microsoft Sans Serif"/>
              </a:rPr>
              <a:t>It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generic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container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tag</a:t>
            </a:r>
            <a:endParaRPr sz="1600">
              <a:latin typeface="Microsoft Sans Serif"/>
              <a:cs typeface="Microsoft Sans Serif"/>
            </a:endParaRPr>
          </a:p>
          <a:p>
            <a:pPr marL="299085" marR="6419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600" dirty="0">
                <a:latin typeface="Microsoft Sans Serif"/>
                <a:cs typeface="Microsoft Sans Serif"/>
              </a:rPr>
              <a:t>It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used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 the group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 various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tags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 HTML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so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that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sections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can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be </a:t>
            </a:r>
            <a:r>
              <a:rPr sz="1600" dirty="0">
                <a:latin typeface="Microsoft Sans Serif"/>
                <a:cs typeface="Microsoft Sans Serif"/>
              </a:rPr>
              <a:t>created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style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can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applied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10" dirty="0">
                <a:latin typeface="Microsoft Sans Serif"/>
                <a:cs typeface="Microsoft Sans Serif"/>
              </a:rPr>
              <a:t> them.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600" b="1" spc="-10" dirty="0">
                <a:latin typeface="Arial"/>
                <a:cs typeface="Arial"/>
              </a:rPr>
              <a:t>&lt;div&gt;…..&lt;/div&gt;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3822" y="2853535"/>
            <a:ext cx="2857645" cy="28617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B7AD549-C081-C0BF-952B-1B9098031AD3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166" y="322579"/>
            <a:ext cx="5642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00" dirty="0"/>
              <a:t> </a:t>
            </a:r>
            <a:r>
              <a:rPr sz="4000" dirty="0"/>
              <a:t>Division</a:t>
            </a:r>
            <a:r>
              <a:rPr sz="4000" spc="-100" dirty="0"/>
              <a:t> </a:t>
            </a:r>
            <a:r>
              <a:rPr sz="4000" dirty="0"/>
              <a:t>&lt;div&gt;</a:t>
            </a:r>
            <a:r>
              <a:rPr sz="4000" spc="-140" dirty="0"/>
              <a:t> </a:t>
            </a:r>
            <a:r>
              <a:rPr sz="4000" spc="-50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448181"/>
            <a:ext cx="7630159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259454"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Creating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Web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Layout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using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Div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Tag:</a:t>
            </a:r>
            <a:endParaRPr sz="2000">
              <a:latin typeface="Arial"/>
              <a:cs typeface="Arial"/>
            </a:endParaRPr>
          </a:p>
          <a:p>
            <a:pPr marL="297815" marR="5080" indent="-285750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div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container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inside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div tag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can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put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more</a:t>
            </a:r>
            <a:r>
              <a:rPr sz="2000" spc="-20" dirty="0">
                <a:latin typeface="Microsoft Sans Serif"/>
                <a:cs typeface="Microsoft Sans Serif"/>
              </a:rPr>
              <a:t> than 	</a:t>
            </a:r>
            <a:r>
              <a:rPr sz="2000" dirty="0">
                <a:latin typeface="Microsoft Sans Serif"/>
                <a:cs typeface="Microsoft Sans Serif"/>
              </a:rPr>
              <a:t>one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</a:t>
            </a:r>
            <a:r>
              <a:rPr sz="2000" spc="-6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element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group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together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can apply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CSS 	</a:t>
            </a:r>
            <a:r>
              <a:rPr sz="2000" dirty="0">
                <a:latin typeface="Microsoft Sans Serif"/>
                <a:cs typeface="Microsoft Sans Serif"/>
              </a:rPr>
              <a:t>for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them.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buFont typeface="Wingdings"/>
              <a:buChar char=""/>
            </a:pPr>
            <a:endParaRPr sz="2000">
              <a:latin typeface="Microsoft Sans Serif"/>
              <a:cs typeface="Microsoft Sans Serif"/>
            </a:endParaRPr>
          </a:p>
          <a:p>
            <a:pPr marL="291465" marR="556895" indent="-279400">
              <a:lnSpc>
                <a:spcPct val="100000"/>
              </a:lnSpc>
              <a:buFont typeface="Wingdings"/>
              <a:buChar char=""/>
              <a:tabLst>
                <a:tab pos="291465" algn="l"/>
                <a:tab pos="297815" algn="l"/>
              </a:tabLst>
            </a:pPr>
            <a:r>
              <a:rPr sz="2000" dirty="0">
                <a:latin typeface="Microsoft Sans Serif"/>
                <a:cs typeface="Microsoft Sans Serif"/>
              </a:rPr>
              <a:t>	div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 used for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creating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 layout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web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pages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next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examples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shows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creating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web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layout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40"/>
              </a:spcBef>
              <a:buFont typeface="Wingdings"/>
              <a:buChar char=""/>
            </a:pPr>
            <a:endParaRPr sz="2000">
              <a:latin typeface="Microsoft Sans Serif"/>
              <a:cs typeface="Microsoft Sans Serif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latin typeface="Microsoft Sans Serif"/>
                <a:cs typeface="Microsoft Sans Serif"/>
              </a:rPr>
              <a:t>we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can also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create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web layout using tables tag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but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table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are</a:t>
            </a:r>
            <a:endParaRPr sz="2000">
              <a:latin typeface="Microsoft Sans Serif"/>
              <a:cs typeface="Microsoft Sans Serif"/>
            </a:endParaRPr>
          </a:p>
          <a:p>
            <a:pPr marR="3257550" algn="ctr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very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complex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modify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layout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297815" marR="367665" indent="-285750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div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very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flexible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creating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web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layouts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easy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to 	</a:t>
            </a:r>
            <a:r>
              <a:rPr sz="2000" spc="-10" dirty="0">
                <a:latin typeface="Microsoft Sans Serif"/>
                <a:cs typeface="Microsoft Sans Serif"/>
              </a:rPr>
              <a:t>modify.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next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example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will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show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grouping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</a:t>
            </a:r>
            <a:r>
              <a:rPr sz="2000" spc="-8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element 	</a:t>
            </a:r>
            <a:r>
              <a:rPr sz="2000" dirty="0">
                <a:latin typeface="Microsoft Sans Serif"/>
                <a:cs typeface="Microsoft Sans Serif"/>
              </a:rPr>
              <a:t>using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div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 and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create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block-wise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web </a:t>
            </a:r>
            <a:r>
              <a:rPr sz="2000" spc="-10" dirty="0">
                <a:latin typeface="Microsoft Sans Serif"/>
                <a:cs typeface="Microsoft Sans Serif"/>
              </a:rPr>
              <a:t>layout.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5659" y="2459520"/>
            <a:ext cx="3695446" cy="36954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BEDC2FF-078B-68E9-02A7-CC307ACFC2AE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166" y="322579"/>
            <a:ext cx="5503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190" dirty="0"/>
              <a:t> </a:t>
            </a:r>
            <a:r>
              <a:rPr sz="4000" dirty="0"/>
              <a:t>Span</a:t>
            </a:r>
            <a:r>
              <a:rPr sz="4000" spc="-90" dirty="0"/>
              <a:t> </a:t>
            </a:r>
            <a:r>
              <a:rPr sz="4000" dirty="0"/>
              <a:t>&lt;span&gt;</a:t>
            </a:r>
            <a:r>
              <a:rPr sz="4000" spc="-125" dirty="0"/>
              <a:t> </a:t>
            </a:r>
            <a:r>
              <a:rPr sz="4000" spc="-30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45286" y="1026930"/>
            <a:ext cx="7388859" cy="468058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70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2000" b="1" spc="-6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182BD"/>
                </a:solidFill>
                <a:latin typeface="Arial"/>
                <a:cs typeface="Arial"/>
              </a:rPr>
              <a:t>&lt;span&gt;Tag:</a:t>
            </a:r>
            <a:endParaRPr sz="2000">
              <a:latin typeface="Arial"/>
              <a:cs typeface="Arial"/>
            </a:endParaRPr>
          </a:p>
          <a:p>
            <a:pPr marL="113030" marR="5080" algn="just">
              <a:lnSpc>
                <a:spcPct val="100000"/>
              </a:lnSpc>
              <a:spcBef>
                <a:spcPts val="875"/>
              </a:spcBef>
            </a:pPr>
            <a:r>
              <a:rPr sz="1800" dirty="0">
                <a:latin typeface="Microsoft Sans Serif"/>
                <a:cs typeface="Microsoft Sans Serif"/>
              </a:rPr>
              <a:t>HTML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&lt;span&gt; tag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used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as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generic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container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inline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elements.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It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is </a:t>
            </a:r>
            <a:r>
              <a:rPr sz="1800" dirty="0">
                <a:latin typeface="Microsoft Sans Serif"/>
                <a:cs typeface="Microsoft Sans Serif"/>
              </a:rPr>
              <a:t>used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styling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purpose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grouped inline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elements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(using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class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and </a:t>
            </a:r>
            <a:r>
              <a:rPr sz="1800" dirty="0">
                <a:latin typeface="Microsoft Sans Serif"/>
                <a:cs typeface="Microsoft Sans Serif"/>
              </a:rPr>
              <a:t>id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attribute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or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inline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style).</a:t>
            </a:r>
            <a:endParaRPr sz="1800">
              <a:latin typeface="Microsoft Sans Serif"/>
              <a:cs typeface="Microsoft Sans Serif"/>
            </a:endParaRPr>
          </a:p>
          <a:p>
            <a:pPr marL="113030" marR="690245" algn="just">
              <a:lnSpc>
                <a:spcPct val="200000"/>
              </a:lnSpc>
            </a:pP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&lt;span&gt;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does not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have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any default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meaning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or </a:t>
            </a:r>
            <a:r>
              <a:rPr sz="1800" spc="-10" dirty="0">
                <a:latin typeface="Microsoft Sans Serif"/>
                <a:cs typeface="Microsoft Sans Serif"/>
              </a:rPr>
              <a:t>rendering.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&lt;span&gt; tag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can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useful for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following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task:</a:t>
            </a:r>
            <a:endParaRPr sz="1800">
              <a:latin typeface="Microsoft Sans Serif"/>
              <a:cs typeface="Microsoft Sans Serif"/>
            </a:endParaRPr>
          </a:p>
          <a:p>
            <a:pPr marL="400050" indent="-287020">
              <a:lnSpc>
                <a:spcPct val="100000"/>
              </a:lnSpc>
              <a:buFont typeface="Wingdings"/>
              <a:buChar char=""/>
              <a:tabLst>
                <a:tab pos="400050" algn="l"/>
              </a:tabLst>
            </a:pPr>
            <a:r>
              <a:rPr sz="1800" spc="-85" dirty="0">
                <a:latin typeface="Microsoft Sans Serif"/>
                <a:cs typeface="Microsoft Sans Serif"/>
              </a:rPr>
              <a:t>To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change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language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 part of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text.</a:t>
            </a:r>
            <a:endParaRPr sz="1800">
              <a:latin typeface="Microsoft Sans Serif"/>
              <a:cs typeface="Microsoft Sans Serif"/>
            </a:endParaRPr>
          </a:p>
          <a:p>
            <a:pPr marL="400050" indent="-287020">
              <a:lnSpc>
                <a:spcPct val="100000"/>
              </a:lnSpc>
              <a:buFont typeface="Wingdings"/>
              <a:buChar char=""/>
              <a:tabLst>
                <a:tab pos="400050" algn="l"/>
              </a:tabLst>
            </a:pPr>
            <a:r>
              <a:rPr sz="1800" spc="-85" dirty="0">
                <a:latin typeface="Microsoft Sans Serif"/>
                <a:cs typeface="Microsoft Sans Serif"/>
              </a:rPr>
              <a:t>To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change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color,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font, background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part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text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using </a:t>
            </a:r>
            <a:r>
              <a:rPr sz="1800" spc="-25" dirty="0">
                <a:latin typeface="Microsoft Sans Serif"/>
                <a:cs typeface="Microsoft Sans Serif"/>
              </a:rPr>
              <a:t>CSS</a:t>
            </a:r>
            <a:endParaRPr sz="1800">
              <a:latin typeface="Microsoft Sans Serif"/>
              <a:cs typeface="Microsoft Sans Serif"/>
            </a:endParaRPr>
          </a:p>
          <a:p>
            <a:pPr marL="400050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400050" algn="l"/>
              </a:tabLst>
            </a:pPr>
            <a:r>
              <a:rPr sz="1800" spc="-75" dirty="0">
                <a:latin typeface="Microsoft Sans Serif"/>
                <a:cs typeface="Microsoft Sans Serif"/>
              </a:rPr>
              <a:t>To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apply the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scripts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particular part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text.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113030" algn="just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&lt;span&gt;</a:t>
            </a:r>
            <a:r>
              <a:rPr sz="1800" dirty="0">
                <a:latin typeface="Microsoft Sans Serif"/>
                <a:cs typeface="Microsoft Sans Serif"/>
              </a:rPr>
              <a:t>Write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your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content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here......</a:t>
            </a:r>
            <a:r>
              <a:rPr sz="1800" b="1" spc="-10" dirty="0">
                <a:latin typeface="Arial"/>
                <a:cs typeface="Arial"/>
              </a:rPr>
              <a:t>&lt;/span&gt;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13030" marR="114300" algn="just">
              <a:lnSpc>
                <a:spcPct val="100000"/>
              </a:lnSpc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Note: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&lt;span&gt;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much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similar as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&lt;div&gt;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tag,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but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&lt;div&gt; is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used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for </a:t>
            </a:r>
            <a:r>
              <a:rPr sz="1800" spc="-10" dirty="0">
                <a:latin typeface="Microsoft Sans Serif"/>
                <a:cs typeface="Microsoft Sans Serif"/>
              </a:rPr>
              <a:t>block-</a:t>
            </a:r>
            <a:r>
              <a:rPr sz="1800" dirty="0">
                <a:latin typeface="Microsoft Sans Serif"/>
                <a:cs typeface="Microsoft Sans Serif"/>
              </a:rPr>
              <a:t>level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elements and &lt;span&gt;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used for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inline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elements.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3822" y="2853535"/>
            <a:ext cx="2857645" cy="28617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7ADF631-599E-DBEF-D7E2-E22EB1E446F2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166" y="322579"/>
            <a:ext cx="5503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190" dirty="0"/>
              <a:t> </a:t>
            </a:r>
            <a:r>
              <a:rPr sz="4000" dirty="0"/>
              <a:t>Span</a:t>
            </a:r>
            <a:r>
              <a:rPr sz="4000" spc="-90" dirty="0"/>
              <a:t> </a:t>
            </a:r>
            <a:r>
              <a:rPr sz="4000" dirty="0"/>
              <a:t>&lt;span&gt;</a:t>
            </a:r>
            <a:r>
              <a:rPr sz="4000" spc="-125" dirty="0"/>
              <a:t> </a:t>
            </a:r>
            <a:r>
              <a:rPr sz="4000" spc="-30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45286" y="1153160"/>
            <a:ext cx="40227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Difference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Between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Div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tag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and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span</a:t>
            </a:r>
            <a:r>
              <a:rPr sz="1600" b="1" spc="-20" dirty="0">
                <a:latin typeface="Arial"/>
                <a:cs typeface="Arial"/>
              </a:rPr>
              <a:t> tag: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38314" y="1862073"/>
          <a:ext cx="10972800" cy="2514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0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4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37655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Properties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0485" marB="0">
                    <a:solidFill>
                      <a:srgbClr val="4BB86B"/>
                    </a:solidFill>
                  </a:tcPr>
                </a:tc>
                <a:tc>
                  <a:txBody>
                    <a:bodyPr/>
                    <a:lstStyle/>
                    <a:p>
                      <a:pPr marL="37719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Div</a:t>
                      </a:r>
                      <a:r>
                        <a:rPr sz="14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Tag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0485" marB="0">
                    <a:solidFill>
                      <a:srgbClr val="4BB86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Span</a:t>
                      </a:r>
                      <a:r>
                        <a:rPr sz="14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Tag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0485" marB="0">
                    <a:solidFill>
                      <a:srgbClr val="4BB8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marL="375285"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Elements</a:t>
                      </a:r>
                      <a:r>
                        <a:rPr sz="1250" spc="-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spc="-20" dirty="0">
                          <a:latin typeface="Microsoft Sans Serif"/>
                          <a:cs typeface="Microsoft Sans Serif"/>
                        </a:rPr>
                        <a:t>Types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8905" marB="0"/>
                </a:tc>
                <a:tc>
                  <a:txBody>
                    <a:bodyPr/>
                    <a:lstStyle/>
                    <a:p>
                      <a:pPr marL="377825"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Block-Level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890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Inline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89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76555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Space/Width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tc>
                  <a:txBody>
                    <a:bodyPr/>
                    <a:lstStyle/>
                    <a:p>
                      <a:pPr marL="375285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Contain</a:t>
                      </a:r>
                      <a:r>
                        <a:rPr sz="12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Whole</a:t>
                      </a:r>
                      <a:r>
                        <a:rPr sz="12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Width</a:t>
                      </a:r>
                      <a:r>
                        <a:rPr sz="1250" spc="-7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Available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spc="-20" dirty="0">
                          <a:latin typeface="Microsoft Sans Serif"/>
                          <a:cs typeface="Microsoft Sans Serif"/>
                        </a:rPr>
                        <a:t>Takes</a:t>
                      </a:r>
                      <a:r>
                        <a:rPr sz="125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only</a:t>
                      </a:r>
                      <a:r>
                        <a:rPr sz="12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required</a:t>
                      </a:r>
                      <a:r>
                        <a:rPr sz="1250" spc="-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spc="-20" dirty="0">
                          <a:latin typeface="Microsoft Sans Serif"/>
                          <a:cs typeface="Microsoft Sans Serif"/>
                        </a:rPr>
                        <a:t>Width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75285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Examples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5095" marB="0"/>
                </a:tc>
                <a:tc>
                  <a:txBody>
                    <a:bodyPr/>
                    <a:lstStyle/>
                    <a:p>
                      <a:pPr marL="374650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Headings,</a:t>
                      </a:r>
                      <a:r>
                        <a:rPr sz="12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Paragraph,</a:t>
                      </a:r>
                      <a:r>
                        <a:rPr sz="12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spc="-20" dirty="0">
                          <a:latin typeface="Microsoft Sans Serif"/>
                          <a:cs typeface="Microsoft Sans Serif"/>
                        </a:rPr>
                        <a:t>form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50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Attribute,</a:t>
                      </a:r>
                      <a:r>
                        <a:rPr sz="125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image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50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77190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spc="-20" dirty="0">
                          <a:latin typeface="Microsoft Sans Serif"/>
                          <a:cs typeface="Microsoft Sans Serif"/>
                        </a:rPr>
                        <a:t>Uses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tc>
                  <a:txBody>
                    <a:bodyPr/>
                    <a:lstStyle/>
                    <a:p>
                      <a:pPr marL="377825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Web-layout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container</a:t>
                      </a:r>
                      <a:r>
                        <a:rPr sz="125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125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some</a:t>
                      </a:r>
                      <a:r>
                        <a:rPr sz="1250" spc="-20" dirty="0">
                          <a:latin typeface="Microsoft Sans Serif"/>
                          <a:cs typeface="Microsoft Sans Serif"/>
                        </a:rPr>
                        <a:t> text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L="375285" algn="ctr">
                        <a:lnSpc>
                          <a:spcPts val="1415"/>
                        </a:lnSpc>
                        <a:spcBef>
                          <a:spcPts val="980"/>
                        </a:spcBef>
                      </a:pP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Attributes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tc>
                  <a:txBody>
                    <a:bodyPr/>
                    <a:lstStyle/>
                    <a:p>
                      <a:pPr marL="376555" algn="ctr">
                        <a:lnSpc>
                          <a:spcPts val="1415"/>
                        </a:lnSpc>
                        <a:spcBef>
                          <a:spcPts val="980"/>
                        </a:spcBef>
                      </a:pP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Not</a:t>
                      </a: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required,</a:t>
                      </a:r>
                      <a:r>
                        <a:rPr sz="125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with</a:t>
                      </a: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common</a:t>
                      </a:r>
                      <a:r>
                        <a:rPr sz="125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css,</a:t>
                      </a: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 class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415"/>
                        </a:lnSpc>
                        <a:spcBef>
                          <a:spcPts val="980"/>
                        </a:spcBef>
                      </a:pP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Not</a:t>
                      </a: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required,</a:t>
                      </a:r>
                      <a:r>
                        <a:rPr sz="125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with</a:t>
                      </a: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common</a:t>
                      </a:r>
                      <a:r>
                        <a:rPr sz="125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css,</a:t>
                      </a: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 class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63295" y="4613909"/>
            <a:ext cx="10113010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223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Div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Tag:</a:t>
            </a:r>
            <a:r>
              <a:rPr sz="1400" spc="-10" dirty="0">
                <a:latin typeface="Microsoft Sans Serif"/>
                <a:cs typeface="Microsoft Sans Serif"/>
              </a:rPr>
              <a:t>Div</a:t>
            </a:r>
            <a:r>
              <a:rPr sz="1400" dirty="0">
                <a:latin typeface="Microsoft Sans Serif"/>
                <a:cs typeface="Microsoft Sans Serif"/>
              </a:rPr>
              <a:t> tag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is a </a:t>
            </a:r>
            <a:r>
              <a:rPr sz="1400" b="1" dirty="0">
                <a:latin typeface="Arial"/>
                <a:cs typeface="Arial"/>
              </a:rPr>
              <a:t>block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level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element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span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b="1" dirty="0">
                <a:latin typeface="Arial"/>
                <a:cs typeface="Arial"/>
              </a:rPr>
              <a:t>inline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element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 div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creates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line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break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by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default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creates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a </a:t>
            </a:r>
            <a:r>
              <a:rPr sz="1400" dirty="0">
                <a:latin typeface="Microsoft Sans Serif"/>
                <a:cs typeface="Microsoft Sans Serif"/>
              </a:rPr>
              <a:t>division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between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text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that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comes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after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as begun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until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ends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with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&lt;/div&gt;.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div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creates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separate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boxes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or </a:t>
            </a:r>
            <a:r>
              <a:rPr sz="1400" dirty="0">
                <a:latin typeface="Microsoft Sans Serif"/>
                <a:cs typeface="Microsoft Sans Serif"/>
              </a:rPr>
              <a:t>containers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for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all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elements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inside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this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like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text,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images,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paragraphs.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Span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Tag</a:t>
            </a:r>
            <a:r>
              <a:rPr sz="1400" spc="-20" dirty="0">
                <a:latin typeface="Microsoft Sans Serif"/>
                <a:cs typeface="Microsoft Sans Serif"/>
              </a:rPr>
              <a:t>: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span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does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not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create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b="1" dirty="0">
                <a:latin typeface="Arial"/>
                <a:cs typeface="Arial"/>
              </a:rPr>
              <a:t>line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break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similar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 div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tag,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but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rather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allows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user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separate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things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from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other </a:t>
            </a:r>
            <a:r>
              <a:rPr sz="1400" dirty="0">
                <a:latin typeface="Microsoft Sans Serif"/>
                <a:cs typeface="Microsoft Sans Serif"/>
              </a:rPr>
              <a:t>elements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around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them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on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page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within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same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line.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avoiding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line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break,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results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only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that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selected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text to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change, </a:t>
            </a:r>
            <a:r>
              <a:rPr sz="1400" dirty="0">
                <a:latin typeface="Microsoft Sans Serif"/>
                <a:cs typeface="Microsoft Sans Serif"/>
              </a:rPr>
              <a:t>keeping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all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other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elements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around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them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same.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0E6E74-B087-11C8-CF48-EA2FDB928701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1106" y="2672080"/>
            <a:ext cx="414083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40180" algn="ctr">
              <a:lnSpc>
                <a:spcPct val="100000"/>
              </a:lnSpc>
              <a:spcBef>
                <a:spcPts val="100"/>
              </a:spcBef>
            </a:pPr>
            <a:endParaRPr sz="3600" dirty="0">
              <a:latin typeface="Arial"/>
              <a:cs typeface="Arial"/>
            </a:endParaRPr>
          </a:p>
          <a:p>
            <a:pPr marL="906144" algn="ctr">
              <a:lnSpc>
                <a:spcPct val="100000"/>
              </a:lnSpc>
            </a:pPr>
            <a:r>
              <a:rPr lang="en-GB" sz="3600" b="1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0ED0F8-F2B3-A979-EF0D-3213B02D062B}"/>
              </a:ext>
            </a:extLst>
          </p:cNvPr>
          <p:cNvSpPr/>
          <p:nvPr/>
        </p:nvSpPr>
        <p:spPr>
          <a:xfrm>
            <a:off x="9982835" y="65072"/>
            <a:ext cx="2133600" cy="838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53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7570" y="322579"/>
            <a:ext cx="41763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04" dirty="0"/>
              <a:t> </a:t>
            </a:r>
            <a:r>
              <a:rPr sz="4000" dirty="0"/>
              <a:t>&lt;table&gt;</a:t>
            </a:r>
            <a:r>
              <a:rPr sz="4000" spc="-145" dirty="0"/>
              <a:t> </a:t>
            </a:r>
            <a:r>
              <a:rPr sz="4000" spc="-70" dirty="0"/>
              <a:t>Tag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15454"/>
            <a:ext cx="3264713" cy="32314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01241" y="1271473"/>
            <a:ext cx="6591300" cy="4658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066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9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table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arrangement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data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rows and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columns,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possibly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a </a:t>
            </a:r>
            <a:r>
              <a:rPr sz="1600" dirty="0">
                <a:latin typeface="Microsoft Sans Serif"/>
                <a:cs typeface="Microsoft Sans Serif"/>
              </a:rPr>
              <a:t>more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complex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structure.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Tables </a:t>
            </a:r>
            <a:r>
              <a:rPr sz="1600" dirty="0">
                <a:latin typeface="Microsoft Sans Serif"/>
                <a:cs typeface="Microsoft Sans Serif"/>
              </a:rPr>
              <a:t>are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widely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used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communication, </a:t>
            </a:r>
            <a:r>
              <a:rPr sz="1600" dirty="0">
                <a:latin typeface="Microsoft Sans Serif"/>
                <a:cs typeface="Microsoft Sans Serif"/>
              </a:rPr>
              <a:t>research,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data</a:t>
            </a:r>
            <a:r>
              <a:rPr sz="1600" spc="-10" dirty="0">
                <a:latin typeface="Microsoft Sans Serif"/>
                <a:cs typeface="Microsoft Sans Serif"/>
              </a:rPr>
              <a:t> analysis.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600" spc="-25" dirty="0">
                <a:latin typeface="Microsoft Sans Serif"/>
                <a:cs typeface="Microsoft Sans Serif"/>
              </a:rPr>
              <a:t>Tables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are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useful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for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various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tasks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such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as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presenting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text</a:t>
            </a:r>
            <a:r>
              <a:rPr sz="1600" spc="-10" dirty="0">
                <a:latin typeface="Microsoft Sans Serif"/>
                <a:cs typeface="Microsoft Sans Serif"/>
              </a:rPr>
              <a:t> information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numerical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data.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buFont typeface="Wingdings"/>
              <a:buChar char=""/>
            </a:pPr>
            <a:endParaRPr sz="1600">
              <a:latin typeface="Microsoft Sans Serif"/>
              <a:cs typeface="Microsoft Sans Serif"/>
            </a:endParaRPr>
          </a:p>
          <a:p>
            <a:pPr marL="299085" marR="432434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600" spc="-25" dirty="0">
                <a:latin typeface="Microsoft Sans Serif"/>
                <a:cs typeface="Microsoft Sans Serif"/>
              </a:rPr>
              <a:t>Tables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can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used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compare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two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more items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tabular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form </a:t>
            </a:r>
            <a:r>
              <a:rPr sz="1600" spc="-10" dirty="0">
                <a:latin typeface="Microsoft Sans Serif"/>
                <a:cs typeface="Microsoft Sans Serif"/>
              </a:rPr>
              <a:t>layout.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buFont typeface="Wingdings"/>
              <a:buChar char=""/>
            </a:pPr>
            <a:endParaRPr sz="1600">
              <a:latin typeface="Microsoft Sans Serif"/>
              <a:cs typeface="Microsoft Sans Serif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600" spc="-25" dirty="0">
                <a:latin typeface="Microsoft Sans Serif"/>
                <a:cs typeface="Microsoft Sans Serif"/>
              </a:rPr>
              <a:t>Tables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are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used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create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databases.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Defining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Tables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in</a:t>
            </a:r>
            <a:r>
              <a:rPr sz="1600" b="1" spc="-20" dirty="0">
                <a:latin typeface="Arial"/>
                <a:cs typeface="Arial"/>
              </a:rPr>
              <a:t> HTML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Courier New"/>
              <a:buChar char="o"/>
              <a:tabLst>
                <a:tab pos="299085" algn="l"/>
              </a:tabLst>
            </a:pPr>
            <a:r>
              <a:rPr sz="1600" dirty="0">
                <a:latin typeface="Microsoft Sans Serif"/>
                <a:cs typeface="Microsoft Sans Serif"/>
              </a:rPr>
              <a:t>An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HTML</a:t>
            </a:r>
            <a:r>
              <a:rPr sz="1600" spc="-7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table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defined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“table</a:t>
            </a:r>
            <a:r>
              <a:rPr sz="1600" b="1" dirty="0">
                <a:latin typeface="Arial"/>
                <a:cs typeface="Arial"/>
              </a:rPr>
              <a:t>”(&lt;table&gt;)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tag.</a:t>
            </a:r>
            <a:endParaRPr sz="1600">
              <a:latin typeface="Microsoft Sans Serif"/>
              <a:cs typeface="Microsoft Sans Serif"/>
            </a:endParaRPr>
          </a:p>
          <a:p>
            <a:pPr marL="299085" indent="-286385">
              <a:lnSpc>
                <a:spcPct val="100000"/>
              </a:lnSpc>
              <a:buFont typeface="Courier New"/>
              <a:buChar char="o"/>
              <a:tabLst>
                <a:tab pos="299085" algn="l"/>
              </a:tabLst>
            </a:pPr>
            <a:r>
              <a:rPr sz="1600" dirty="0">
                <a:latin typeface="Microsoft Sans Serif"/>
                <a:cs typeface="Microsoft Sans Serif"/>
              </a:rPr>
              <a:t>Each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table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row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defined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 “tr”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b="1" spc="-10" dirty="0">
                <a:latin typeface="Arial"/>
                <a:cs typeface="Arial"/>
              </a:rPr>
              <a:t>(&lt;tr&gt;)</a:t>
            </a:r>
            <a:r>
              <a:rPr sz="1600" spc="-10" dirty="0">
                <a:latin typeface="Microsoft Sans Serif"/>
                <a:cs typeface="Microsoft Sans Serif"/>
              </a:rPr>
              <a:t>tag.</a:t>
            </a:r>
            <a:endParaRPr sz="1600">
              <a:latin typeface="Microsoft Sans Serif"/>
              <a:cs typeface="Microsoft Sans Serif"/>
            </a:endParaRPr>
          </a:p>
          <a:p>
            <a:pPr marL="299085" marR="449580" indent="-287020">
              <a:lnSpc>
                <a:spcPct val="100000"/>
              </a:lnSpc>
              <a:buFont typeface="Courier New"/>
              <a:buChar char="o"/>
              <a:tabLst>
                <a:tab pos="299085" algn="l"/>
              </a:tabLst>
            </a:pP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9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table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header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defined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“th”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tag.</a:t>
            </a:r>
            <a:r>
              <a:rPr sz="1600" b="1" dirty="0">
                <a:latin typeface="Arial"/>
                <a:cs typeface="Arial"/>
              </a:rPr>
              <a:t>(&lt;th&gt;)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default,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table </a:t>
            </a:r>
            <a:r>
              <a:rPr sz="1600" dirty="0">
                <a:latin typeface="Microsoft Sans Serif"/>
                <a:cs typeface="Microsoft Sans Serif"/>
              </a:rPr>
              <a:t>headings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are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bold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centered.</a:t>
            </a:r>
            <a:endParaRPr sz="1600">
              <a:latin typeface="Microsoft Sans Serif"/>
              <a:cs typeface="Microsoft Sans Serif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299085" algn="l"/>
              </a:tabLst>
            </a:pP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9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table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data/cell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defined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“td”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b="1" spc="-10" dirty="0">
                <a:latin typeface="Arial"/>
                <a:cs typeface="Arial"/>
              </a:rPr>
              <a:t>(&lt;td&gt;)</a:t>
            </a:r>
            <a:r>
              <a:rPr sz="1600" spc="-10" dirty="0">
                <a:latin typeface="Microsoft Sans Serif"/>
                <a:cs typeface="Microsoft Sans Serif"/>
              </a:rPr>
              <a:t>tag.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E6777B-02D3-4BAE-A815-A11A919021C0}"/>
              </a:ext>
            </a:extLst>
          </p:cNvPr>
          <p:cNvSpPr/>
          <p:nvPr/>
        </p:nvSpPr>
        <p:spPr>
          <a:xfrm>
            <a:off x="9982835" y="65072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8" y="228600"/>
            <a:ext cx="11185347" cy="848994"/>
          </a:xfrm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165544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Structure</a:t>
            </a:r>
            <a:r>
              <a:rPr sz="4000" spc="-114" dirty="0"/>
              <a:t> </a:t>
            </a:r>
            <a:r>
              <a:rPr sz="4000" dirty="0"/>
              <a:t>Content</a:t>
            </a:r>
            <a:r>
              <a:rPr sz="4000" spc="-150" dirty="0"/>
              <a:t> </a:t>
            </a:r>
            <a:r>
              <a:rPr sz="4000" dirty="0"/>
              <a:t>Through</a:t>
            </a:r>
            <a:r>
              <a:rPr sz="4000" spc="-110" dirty="0"/>
              <a:t> </a:t>
            </a:r>
            <a:r>
              <a:rPr sz="4000" spc="-10" dirty="0"/>
              <a:t>Markup</a:t>
            </a:r>
            <a:endParaRPr sz="40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15454"/>
            <a:ext cx="3264713" cy="3231442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036945"/>
              </p:ext>
            </p:extLst>
          </p:nvPr>
        </p:nvGraphicFramePr>
        <p:xfrm>
          <a:off x="1327658" y="1451228"/>
          <a:ext cx="6283960" cy="43552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1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1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Table</a:t>
                      </a:r>
                      <a:r>
                        <a:rPr sz="1800" b="1" spc="-6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b="1" spc="-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common</a:t>
                      </a:r>
                      <a:r>
                        <a:rPr sz="1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structural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tags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905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Usage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Element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h1,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h2,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h3,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h3,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h5,</a:t>
                      </a:r>
                      <a:r>
                        <a:rPr sz="1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h6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T w="9525">
                      <a:solidFill>
                        <a:srgbClr val="BABABA"/>
                      </a:solidFill>
                      <a:prstDash val="soli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Headings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T w="9525">
                      <a:solidFill>
                        <a:srgbClr val="BABABA"/>
                      </a:solidFill>
                      <a:prstDash val="soli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p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T w="9525">
                      <a:solidFill>
                        <a:srgbClr val="BABABA"/>
                      </a:solidFill>
                      <a:prstDash val="soli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Paragraphs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T w="9525">
                      <a:solidFill>
                        <a:srgbClr val="BABABA"/>
                      </a:solidFill>
                      <a:prstDash val="soli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blockquote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T w="9525">
                      <a:solidFill>
                        <a:srgbClr val="BABABA"/>
                      </a:solidFill>
                      <a:prstDash val="soli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Quoted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text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T w="9525">
                      <a:solidFill>
                        <a:srgbClr val="BABABA"/>
                      </a:solidFill>
                      <a:prstDash val="soli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ul, 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ol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T w="9525">
                      <a:solidFill>
                        <a:srgbClr val="BABABA"/>
                      </a:solidFill>
                      <a:prstDash val="soli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Unordered and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ordered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lists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T w="9525">
                      <a:solidFill>
                        <a:srgbClr val="BABABA"/>
                      </a:solidFill>
                      <a:prstDash val="soli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082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table,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th,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tr,</a:t>
                      </a: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td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T w="9525">
                      <a:solidFill>
                        <a:srgbClr val="BABABA"/>
                      </a:solidFill>
                      <a:prstDash val="soli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Tabular</a:t>
                      </a:r>
                      <a:r>
                        <a:rPr sz="1800" spc="-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information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T w="9525">
                      <a:solidFill>
                        <a:srgbClr val="BABABA"/>
                      </a:solidFill>
                      <a:prstDash val="soli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strong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69545" marB="0">
                    <a:lnT w="9525">
                      <a:solidFill>
                        <a:srgbClr val="BABABA"/>
                      </a:solidFill>
                      <a:prstDash val="soli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7416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phrases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T w="9525">
                      <a:solidFill>
                        <a:srgbClr val="BABABA"/>
                      </a:solidFill>
                      <a:prstDash val="soli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div,span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Block</a:t>
                      </a:r>
                      <a:r>
                        <a:rPr sz="18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inline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 display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 err="1">
                          <a:latin typeface="Microsoft Sans Serif"/>
                          <a:cs typeface="Microsoft Sans Serif"/>
                        </a:rPr>
                        <a:t>abbr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020" marB="0">
                    <a:lnT w="9525">
                      <a:solidFill>
                        <a:srgbClr val="BABABA"/>
                      </a:solidFill>
                      <a:prstDash val="soli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Abbreviations</a:t>
                      </a:r>
                    </a:p>
                  </a:txBody>
                  <a:tcPr marL="0" marR="0" marT="33020" marB="0">
                    <a:lnT w="9525">
                      <a:solidFill>
                        <a:srgbClr val="BABABA"/>
                      </a:solidFill>
                      <a:prstDash val="soli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hr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020" marB="0">
                    <a:lnT w="9525">
                      <a:solidFill>
                        <a:srgbClr val="BABABA"/>
                      </a:solidFill>
                      <a:prstDash val="soli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Horizontal</a:t>
                      </a:r>
                      <a:r>
                        <a:rPr sz="1800" spc="-7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line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020" marB="0">
                    <a:lnT w="9525">
                      <a:solidFill>
                        <a:srgbClr val="BABABA"/>
                      </a:solidFill>
                      <a:prstDash val="soli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br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020" marB="0">
                    <a:lnT w="9525">
                      <a:solidFill>
                        <a:srgbClr val="BABABA"/>
                      </a:solidFill>
                      <a:prstDash val="soli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Break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the </a:t>
                      </a: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line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020" marB="0">
                    <a:lnT w="9525">
                      <a:solidFill>
                        <a:srgbClr val="BABABA"/>
                      </a:solidFill>
                      <a:prstDash val="soli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DB2759F-DD1E-B441-07C0-889EA920CB81}"/>
              </a:ext>
            </a:extLst>
          </p:cNvPr>
          <p:cNvSpPr/>
          <p:nvPr/>
        </p:nvSpPr>
        <p:spPr>
          <a:xfrm>
            <a:off x="9982835" y="65072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7570" y="322579"/>
            <a:ext cx="41763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04" dirty="0"/>
              <a:t> </a:t>
            </a:r>
            <a:r>
              <a:rPr sz="4000" dirty="0"/>
              <a:t>&lt;table&gt;</a:t>
            </a:r>
            <a:r>
              <a:rPr sz="4000" spc="-145" dirty="0"/>
              <a:t> </a:t>
            </a:r>
            <a:r>
              <a:rPr sz="4000" spc="-70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71473"/>
            <a:ext cx="7465695" cy="843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Microsoft Sans Serif"/>
                <a:cs typeface="Microsoft Sans Serif"/>
              </a:rPr>
              <a:t>In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Each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table,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table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row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defined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&lt;tr&gt;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tag,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table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header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defined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&lt;th&gt;, </a:t>
            </a:r>
            <a:r>
              <a:rPr sz="1600" spc="-25" dirty="0">
                <a:latin typeface="Microsoft Sans Serif"/>
                <a:cs typeface="Microsoft Sans Serif"/>
              </a:rPr>
              <a:t>and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table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data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defined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&lt;td&gt;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tags.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2000" b="1" spc="-1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182BD"/>
                </a:solidFill>
                <a:latin typeface="Arial"/>
                <a:cs typeface="Arial"/>
              </a:rPr>
              <a:t>Table</a:t>
            </a:r>
            <a:r>
              <a:rPr sz="2000" b="1" spc="-7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182BD"/>
                </a:solidFill>
                <a:latin typeface="Arial"/>
                <a:cs typeface="Arial"/>
              </a:rPr>
              <a:t>Tags: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35304" y="2242756"/>
          <a:ext cx="10568940" cy="4441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Tag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1594" marB="0">
                    <a:lnL w="9525">
                      <a:solidFill>
                        <a:srgbClr val="D07033"/>
                      </a:solidFill>
                      <a:prstDash val="solid"/>
                    </a:lnL>
                    <a:lnR w="9525">
                      <a:solidFill>
                        <a:srgbClr val="D07033"/>
                      </a:solidFill>
                      <a:prstDash val="solid"/>
                    </a:lnR>
                    <a:lnT w="9525">
                      <a:solidFill>
                        <a:srgbClr val="D07033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1594" marB="0">
                    <a:lnL w="9525">
                      <a:solidFill>
                        <a:srgbClr val="D07033"/>
                      </a:solidFill>
                      <a:prstDash val="solid"/>
                    </a:lnL>
                    <a:lnR w="9525">
                      <a:solidFill>
                        <a:srgbClr val="D07033"/>
                      </a:solidFill>
                      <a:prstDash val="solid"/>
                    </a:lnR>
                    <a:lnT w="9525">
                      <a:solidFill>
                        <a:srgbClr val="D07033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&lt;table&gt;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651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defines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table.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651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spc="-20" dirty="0">
                          <a:latin typeface="Verdana"/>
                          <a:cs typeface="Verdana"/>
                        </a:rPr>
                        <a:t>&lt;tr&gt;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defines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row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 table.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20" dirty="0">
                          <a:latin typeface="Verdana"/>
                          <a:cs typeface="Verdana"/>
                        </a:rPr>
                        <a:t>&lt;th&gt;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defines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header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cell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table.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20" dirty="0">
                          <a:latin typeface="Verdana"/>
                          <a:cs typeface="Verdana"/>
                        </a:rPr>
                        <a:t>&lt;td&gt;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defines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cell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table.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&lt;caption&gt;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4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defines</a:t>
                      </a:r>
                      <a:r>
                        <a:rPr sz="14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table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caption.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&lt;colgroup&gt;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9055" marR="10477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specifies</a:t>
                      </a:r>
                      <a:r>
                        <a:rPr sz="14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group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one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or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more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columns</a:t>
                      </a:r>
                      <a:r>
                        <a:rPr sz="14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table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for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formatting.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&lt;col&gt;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 marR="41148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4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used</a:t>
                      </a:r>
                      <a:r>
                        <a:rPr sz="14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with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&lt;colgroup&gt;</a:t>
                      </a:r>
                      <a:r>
                        <a:rPr sz="14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element</a:t>
                      </a:r>
                      <a:r>
                        <a:rPr sz="14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specify</a:t>
                      </a:r>
                      <a:r>
                        <a:rPr sz="14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column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properties</a:t>
                      </a:r>
                      <a:r>
                        <a:rPr sz="14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for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each</a:t>
                      </a:r>
                      <a:r>
                        <a:rPr sz="14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column.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&lt;tbody&gt;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used</a:t>
                      </a:r>
                      <a:r>
                        <a:rPr sz="14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group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body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content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4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 table.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&lt;thead&gt;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used</a:t>
                      </a:r>
                      <a:r>
                        <a:rPr sz="14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group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header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content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 table.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&lt;tfooter&gt;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used</a:t>
                      </a:r>
                      <a:r>
                        <a:rPr sz="14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group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footer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content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table.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F3DE61E-4226-DBE0-7622-B66A7F3DD88F}"/>
              </a:ext>
            </a:extLst>
          </p:cNvPr>
          <p:cNvSpPr/>
          <p:nvPr/>
        </p:nvSpPr>
        <p:spPr>
          <a:xfrm>
            <a:off x="9982835" y="65072"/>
            <a:ext cx="2133600" cy="838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7570" y="322579"/>
            <a:ext cx="41763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04" dirty="0"/>
              <a:t> </a:t>
            </a:r>
            <a:r>
              <a:rPr sz="4000" dirty="0"/>
              <a:t>&lt;table&gt;</a:t>
            </a:r>
            <a:r>
              <a:rPr sz="4000" spc="-145" dirty="0"/>
              <a:t> </a:t>
            </a:r>
            <a:r>
              <a:rPr sz="4000" spc="-70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6814184" cy="4872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400" b="1" spc="-7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182BD"/>
                </a:solidFill>
                <a:latin typeface="Arial"/>
                <a:cs typeface="Arial"/>
              </a:rPr>
              <a:t>Table</a:t>
            </a:r>
            <a:r>
              <a:rPr sz="14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182BD"/>
                </a:solidFill>
                <a:latin typeface="Arial"/>
                <a:cs typeface="Arial"/>
              </a:rPr>
              <a:t>Example:</a:t>
            </a:r>
            <a:r>
              <a:rPr sz="1400" b="1" spc="-4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Let's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see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example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HTML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table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tag.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Microsoft Sans Serif"/>
                <a:cs typeface="Microsoft Sans Serif"/>
              </a:rPr>
              <a:t>&lt;!DOCTYPE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&lt;head&gt;</a:t>
            </a:r>
            <a:endParaRPr sz="1800">
              <a:latin typeface="Microsoft Sans Serif"/>
              <a:cs typeface="Microsoft Sans Serif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latin typeface="Microsoft Sans Serif"/>
                <a:cs typeface="Microsoft Sans Serif"/>
              </a:rPr>
              <a:t>&lt;title&gt;Table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example&lt;/title&gt;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&lt;/head&gt;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&lt;table&gt;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&lt;tr&gt;&lt;th&gt;First_Name&lt;/th&gt;&lt;th&gt;Last_Name&lt;/th&gt;&lt;th&gt;Marks&lt;/th&gt;&lt;/tr&gt;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&lt;tr&gt;&lt;td&gt;Sonoo&lt;/td&gt;&lt;td&gt;Jaiswal&lt;/td&gt;&lt;td&gt;60&lt;/td&gt;&lt;/tr&gt;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&lt;tr&gt;&lt;td&gt;James&lt;/td&gt;&lt;td&gt;William&lt;/td&gt;&lt;td&gt;80&lt;/td&gt;&lt;/tr&gt;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&lt;tr&gt;&lt;td&gt;Swati&lt;/td&gt;&lt;td&gt;Sironi&lt;/td&gt;&lt;td&gt;82&lt;/td&gt;&lt;/tr&gt;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&lt;tr&gt;&lt;td&gt;Chetna&lt;/td&gt;&lt;td&gt;Singh&lt;/td&gt;&lt;td&gt;72&lt;/td&gt;&lt;/tr&gt;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&lt;/table&gt;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&lt;/body&gt;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Microsoft Sans Serif"/>
                <a:cs typeface="Microsoft Sans Serif"/>
              </a:rPr>
              <a:t>&lt;/html&gt;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15454"/>
            <a:ext cx="3264713" cy="32314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C60F8FB-06E0-7A7E-B8E5-D444463AB535}"/>
              </a:ext>
            </a:extLst>
          </p:cNvPr>
          <p:cNvSpPr/>
          <p:nvPr/>
        </p:nvSpPr>
        <p:spPr>
          <a:xfrm>
            <a:off x="9982835" y="65072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7570" y="322579"/>
            <a:ext cx="41763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04" dirty="0"/>
              <a:t> </a:t>
            </a:r>
            <a:r>
              <a:rPr sz="4000" dirty="0"/>
              <a:t>&lt;table&gt;</a:t>
            </a:r>
            <a:r>
              <a:rPr sz="4000" spc="-145" dirty="0"/>
              <a:t> </a:t>
            </a:r>
            <a:r>
              <a:rPr sz="4000" spc="-70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5120640" cy="756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400" b="1" spc="-7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182BD"/>
                </a:solidFill>
                <a:latin typeface="Arial"/>
                <a:cs typeface="Arial"/>
              </a:rPr>
              <a:t>Table</a:t>
            </a:r>
            <a:r>
              <a:rPr sz="14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182BD"/>
                </a:solidFill>
                <a:latin typeface="Arial"/>
                <a:cs typeface="Arial"/>
              </a:rPr>
              <a:t>Example:</a:t>
            </a:r>
            <a:r>
              <a:rPr sz="1400" b="1" spc="-4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Let's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see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example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HTML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table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tag.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solidFill>
                  <a:srgbClr val="3182BD"/>
                </a:solidFill>
                <a:latin typeface="Arial"/>
                <a:cs typeface="Arial"/>
              </a:rPr>
              <a:t>Output: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15454"/>
            <a:ext cx="3264713" cy="323144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129272" y="2575560"/>
            <a:ext cx="6829425" cy="2254250"/>
            <a:chOff x="1129272" y="2575560"/>
            <a:chExt cx="6829425" cy="22542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9272" y="2575560"/>
              <a:ext cx="6829060" cy="22539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3683" y="2733675"/>
              <a:ext cx="6314567" cy="1739138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9EC868D-B780-D7AD-CCA4-D56AD8AFEE65}"/>
              </a:ext>
            </a:extLst>
          </p:cNvPr>
          <p:cNvSpPr/>
          <p:nvPr/>
        </p:nvSpPr>
        <p:spPr>
          <a:xfrm>
            <a:off x="9982835" y="65072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7484745" cy="5361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1.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	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Table</a:t>
            </a:r>
            <a:r>
              <a:rPr sz="1800" b="1" spc="-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tag</a:t>
            </a:r>
            <a:r>
              <a:rPr sz="18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with</a:t>
            </a:r>
            <a:r>
              <a:rPr sz="1800" b="1" spc="-6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border</a:t>
            </a:r>
            <a:r>
              <a:rPr sz="1800" b="1" spc="-1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Attribute:</a:t>
            </a:r>
            <a:r>
              <a:rPr sz="1800" b="1" spc="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You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can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border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attribute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table</a:t>
            </a:r>
            <a:endParaRPr sz="1800">
              <a:latin typeface="Microsoft Sans Serif"/>
              <a:cs typeface="Microsoft Sans Serif"/>
            </a:endParaRPr>
          </a:p>
          <a:p>
            <a:pPr marL="354965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specify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border.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But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it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not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recommended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now.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&lt;table border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"1"&gt;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illustrate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table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with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border </a:t>
            </a:r>
            <a:r>
              <a:rPr sz="1800" spc="-10" dirty="0">
                <a:latin typeface="Microsoft Sans Serif"/>
                <a:cs typeface="Microsoft Sans Serif"/>
              </a:rPr>
              <a:t>attribute: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Let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us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take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previous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snippet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add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border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syntax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make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changes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as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follows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Microsoft Sans Serif"/>
                <a:cs typeface="Microsoft Sans Serif"/>
              </a:rPr>
              <a:t>&lt;!DOCTYPE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html&gt;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&lt;html&gt;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&lt;head&gt;</a:t>
            </a:r>
            <a:endParaRPr sz="1400">
              <a:latin typeface="Microsoft Sans Serif"/>
              <a:cs typeface="Microsoft Sans Serif"/>
            </a:endParaRPr>
          </a:p>
          <a:p>
            <a:pPr marL="160020">
              <a:lnSpc>
                <a:spcPct val="100000"/>
              </a:lnSpc>
            </a:pPr>
            <a:r>
              <a:rPr sz="1400" spc="-20" dirty="0">
                <a:latin typeface="Microsoft Sans Serif"/>
                <a:cs typeface="Microsoft Sans Serif"/>
              </a:rPr>
              <a:t>&lt;title&gt;Table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example&lt;/title&gt;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&lt;/head&gt;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&lt;body&gt;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&lt;table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border="1"&gt;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&lt;tr&gt;&lt;th&gt;First_Name&lt;/th&gt;&lt;th&gt;Last_Name&lt;/th&gt;&lt;th&gt;Marks&lt;/th&gt;&lt;/tr&gt;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&lt;tr&gt;&lt;td&gt;Sonoo&lt;/td&gt;&lt;td&gt;Jaiswal&lt;/td&gt;&lt;td&gt;60&lt;/td&gt;&lt;/tr&gt;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&lt;tr&gt;&lt;td&gt;James&lt;/td&gt;&lt;td&gt;William&lt;/td&gt;&lt;td&gt;80&lt;/td&gt;&lt;/tr&gt;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&lt;tr&gt;&lt;td&gt;Swati&lt;/td&gt;&lt;td&gt;Sironi&lt;/td&gt;&lt;td&gt;82&lt;/td&gt;&lt;/tr&gt;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&lt;tr&gt;&lt;td&gt;Chetna&lt;/td&gt;&lt;td&gt;Singh&lt;/td&gt;&lt;td&gt;72&lt;/td&gt;&lt;/tr&gt;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Microsoft Sans Serif"/>
                <a:cs typeface="Microsoft Sans Serif"/>
              </a:rPr>
              <a:t>&lt;/table&gt;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&lt;/body&gt;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&lt;/html&gt;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9305" y="2495326"/>
            <a:ext cx="2900170" cy="28987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F8DD826-E3E8-D69C-96B9-BE56B39CD940}"/>
              </a:ext>
            </a:extLst>
          </p:cNvPr>
          <p:cNvSpPr/>
          <p:nvPr/>
        </p:nvSpPr>
        <p:spPr>
          <a:xfrm>
            <a:off x="9982835" y="65072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673417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1.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	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Table</a:t>
            </a:r>
            <a:r>
              <a:rPr sz="1800" b="1" spc="-4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tag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with</a:t>
            </a:r>
            <a:r>
              <a:rPr sz="1800" b="1" spc="-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border</a:t>
            </a:r>
            <a:r>
              <a:rPr sz="1800" b="1" spc="-10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Attribute:</a:t>
            </a:r>
            <a:r>
              <a:rPr sz="1800" b="1" spc="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&lt;table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border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"1"&gt;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illustrate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table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with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border </a:t>
            </a:r>
            <a:r>
              <a:rPr sz="1800" spc="-10" dirty="0">
                <a:latin typeface="Microsoft Sans Serif"/>
                <a:cs typeface="Microsoft Sans Serif"/>
              </a:rPr>
              <a:t>attribute: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Output: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0559" y="2495326"/>
            <a:ext cx="11109325" cy="3293110"/>
            <a:chOff x="670559" y="2495326"/>
            <a:chExt cx="11109325" cy="32931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79305" y="2495326"/>
              <a:ext cx="2900170" cy="289874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559" y="2886456"/>
              <a:ext cx="8386572" cy="29016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6152" y="3082163"/>
              <a:ext cx="7798054" cy="2312543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5FBBC9E-B0A1-F064-E1F5-35FD5E3FAA9C}"/>
              </a:ext>
            </a:extLst>
          </p:cNvPr>
          <p:cNvSpPr/>
          <p:nvPr/>
        </p:nvSpPr>
        <p:spPr>
          <a:xfrm>
            <a:off x="9982835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6478728" cy="5356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Cellpadding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and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Cellspacing</a:t>
            </a:r>
            <a:r>
              <a:rPr sz="1800" b="1" spc="-7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Attributes: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illustrate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cellpadding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cellspacing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attribute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Snippet:</a:t>
            </a:r>
            <a:endParaRPr sz="1800" dirty="0">
              <a:latin typeface="Microsoft Sans Serif"/>
              <a:cs typeface="Microsoft Sans Serif"/>
            </a:endParaRPr>
          </a:p>
          <a:p>
            <a:pPr marL="156845">
              <a:lnSpc>
                <a:spcPct val="100000"/>
              </a:lnSpc>
              <a:spcBef>
                <a:spcPts val="685"/>
              </a:spcBef>
            </a:pPr>
            <a:r>
              <a:rPr sz="1600" dirty="0">
                <a:latin typeface="Microsoft Sans Serif"/>
                <a:cs typeface="Microsoft Sans Serif"/>
              </a:rPr>
              <a:t>&lt;!DOCTYPE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html&gt;</a:t>
            </a:r>
            <a:endParaRPr sz="1600" dirty="0">
              <a:latin typeface="Microsoft Sans Serif"/>
              <a:cs typeface="Microsoft Sans Serif"/>
            </a:endParaRPr>
          </a:p>
          <a:p>
            <a:pPr marL="156845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&lt;html&gt;</a:t>
            </a:r>
            <a:endParaRPr sz="1600" dirty="0">
              <a:latin typeface="Microsoft Sans Serif"/>
              <a:cs typeface="Microsoft Sans Serif"/>
            </a:endParaRPr>
          </a:p>
          <a:p>
            <a:pPr marL="156845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&lt;head&gt;</a:t>
            </a:r>
            <a:endParaRPr sz="1600" dirty="0">
              <a:latin typeface="Microsoft Sans Serif"/>
              <a:cs typeface="Microsoft Sans Serif"/>
            </a:endParaRPr>
          </a:p>
          <a:p>
            <a:pPr marL="327660">
              <a:lnSpc>
                <a:spcPct val="100000"/>
              </a:lnSpc>
            </a:pPr>
            <a:r>
              <a:rPr sz="1600" spc="-20" dirty="0">
                <a:latin typeface="Microsoft Sans Serif"/>
                <a:cs typeface="Microsoft Sans Serif"/>
              </a:rPr>
              <a:t>&lt;title&gt;Table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10" dirty="0">
                <a:latin typeface="Microsoft Sans Serif"/>
                <a:cs typeface="Microsoft Sans Serif"/>
              </a:rPr>
              <a:t> example&lt;/title&gt;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56845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&lt;/head&gt;</a:t>
            </a:r>
            <a:endParaRPr sz="1600" dirty="0">
              <a:latin typeface="Microsoft Sans Serif"/>
              <a:cs typeface="Microsoft Sans Serif"/>
            </a:endParaRPr>
          </a:p>
          <a:p>
            <a:pPr marL="156845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 dirty="0">
              <a:latin typeface="Microsoft Sans Serif"/>
              <a:cs typeface="Microsoft Sans Serif"/>
            </a:endParaRPr>
          </a:p>
          <a:p>
            <a:pPr marL="156845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&lt;table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border="1"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cellpadding="5px"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cellspacing="5px"&gt;</a:t>
            </a:r>
            <a:endParaRPr sz="1600" dirty="0">
              <a:latin typeface="Microsoft Sans Serif"/>
              <a:cs typeface="Microsoft Sans Serif"/>
            </a:endParaRPr>
          </a:p>
          <a:p>
            <a:pPr marL="156845" marR="508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&lt;tr&gt;&lt;th&gt;First_Name&lt;/th&gt;&lt;th&gt;Last_Name&lt;/th&gt;&lt;th&gt;Marks&lt;/th&gt;&lt;/t</a:t>
            </a:r>
            <a:r>
              <a:rPr sz="1600" spc="-25" dirty="0">
                <a:latin typeface="Microsoft Sans Serif"/>
                <a:cs typeface="Microsoft Sans Serif"/>
              </a:rPr>
              <a:t>r&gt;</a:t>
            </a:r>
            <a:endParaRPr sz="1600" dirty="0">
              <a:latin typeface="Microsoft Sans Serif"/>
              <a:cs typeface="Microsoft Sans Serif"/>
            </a:endParaRPr>
          </a:p>
          <a:p>
            <a:pPr marL="156845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&lt;tr&gt;&lt;td&gt;Sonoo&lt;/td&gt;&lt;td&gt;Jaiswal&lt;/td&gt;&lt;td&gt;60&lt;/td&gt;&lt;/tr&gt;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56845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&lt;tr&gt;&lt;td&gt;James&lt;/td&gt;&lt;td&gt;William&lt;/td&gt;&lt;td&gt;80&lt;/td&gt;&lt;/tr&gt;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56845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&lt;tr&gt;&lt;td&gt;Swati&lt;/td&gt;&lt;td&gt;Sironi&lt;/td&gt;&lt;td&gt;82&lt;/td&gt;&lt;/tr&gt;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5684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&lt;tr&gt;&lt;td&gt;Chetna&lt;/td&gt;&lt;td&gt;Singh&lt;/td&gt;&lt;td&gt;72&lt;/td&gt;&lt;/tr&gt;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56845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&lt;/table&gt;</a:t>
            </a:r>
            <a:endParaRPr sz="1600" dirty="0">
              <a:latin typeface="Microsoft Sans Serif"/>
              <a:cs typeface="Microsoft Sans Serif"/>
            </a:endParaRPr>
          </a:p>
          <a:p>
            <a:pPr marL="156845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&lt;/body&gt;</a:t>
            </a:r>
            <a:endParaRPr sz="1600" dirty="0">
              <a:latin typeface="Microsoft Sans Serif"/>
              <a:cs typeface="Microsoft Sans Serif"/>
            </a:endParaRPr>
          </a:p>
          <a:p>
            <a:pPr marL="156845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&lt;/html&gt;</a:t>
            </a:r>
            <a:endParaRPr sz="16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9305" y="2495326"/>
            <a:ext cx="2900170" cy="28987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1DE0925-B9A8-7EF7-CEC7-69F0B4282343}"/>
              </a:ext>
            </a:extLst>
          </p:cNvPr>
          <p:cNvSpPr/>
          <p:nvPr/>
        </p:nvSpPr>
        <p:spPr>
          <a:xfrm>
            <a:off x="9982835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56902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Cellpadding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and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Cellspacing</a:t>
            </a:r>
            <a:r>
              <a:rPr sz="1800" b="1" spc="-7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Attributes: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illustrate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cellpadding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cellspacing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attribute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Output: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9305" y="2495326"/>
            <a:ext cx="2900170" cy="289874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024117" y="2631928"/>
            <a:ext cx="7295515" cy="2774315"/>
            <a:chOff x="1024117" y="2631928"/>
            <a:chExt cx="7295515" cy="27743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4117" y="2631928"/>
              <a:ext cx="7295403" cy="277372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9238" y="2790698"/>
              <a:ext cx="6779641" cy="2262504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862953F-5817-B178-AE99-C1312675C539}"/>
              </a:ext>
            </a:extLst>
          </p:cNvPr>
          <p:cNvSpPr/>
          <p:nvPr/>
        </p:nvSpPr>
        <p:spPr>
          <a:xfrm>
            <a:off x="9982835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7343140" cy="30982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 err="1">
                <a:solidFill>
                  <a:srgbClr val="3182BD"/>
                </a:solidFill>
                <a:latin typeface="Arial"/>
                <a:cs typeface="Arial"/>
              </a:rPr>
              <a:t>Colspan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and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Rowspan</a:t>
            </a:r>
            <a:r>
              <a:rPr sz="1800" b="1" spc="-10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Attributes: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20" dirty="0">
                <a:latin typeface="Microsoft Sans Serif"/>
                <a:cs typeface="Microsoft Sans Serif"/>
              </a:rPr>
              <a:t>You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will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b="1" dirty="0">
                <a:latin typeface="Arial"/>
                <a:cs typeface="Arial"/>
              </a:rPr>
              <a:t>colspan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attribute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if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you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want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merge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two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or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more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columns </a:t>
            </a:r>
            <a:r>
              <a:rPr sz="1800" dirty="0">
                <a:latin typeface="Microsoft Sans Serif"/>
                <a:cs typeface="Microsoft Sans Serif"/>
              </a:rPr>
              <a:t>into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single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column.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Similar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way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you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will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b="1" dirty="0">
                <a:latin typeface="Arial"/>
                <a:cs typeface="Arial"/>
              </a:rPr>
              <a:t>rowspan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you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want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to </a:t>
            </a:r>
            <a:r>
              <a:rPr sz="1800" dirty="0">
                <a:latin typeface="Microsoft Sans Serif"/>
                <a:cs typeface="Microsoft Sans Serif"/>
              </a:rPr>
              <a:t>merge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two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or more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rows.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endParaRPr sz="1800" dirty="0">
              <a:latin typeface="Arial"/>
              <a:cs typeface="Arial"/>
            </a:endParaRPr>
          </a:p>
          <a:p>
            <a:pPr marL="9906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&lt;td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colspan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"3"&gt;Row 3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Cell </a:t>
            </a:r>
            <a:r>
              <a:rPr sz="1800" spc="-10" dirty="0">
                <a:latin typeface="Microsoft Sans Serif"/>
                <a:cs typeface="Microsoft Sans Serif"/>
              </a:rPr>
              <a:t>1&lt;/td&gt;</a:t>
            </a:r>
            <a:endParaRPr sz="1800" dirty="0">
              <a:latin typeface="Microsoft Sans Serif"/>
              <a:cs typeface="Microsoft Sans Serif"/>
            </a:endParaRPr>
          </a:p>
          <a:p>
            <a:pPr marL="9906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&lt;td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rowspan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"2"&gt;Row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1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Cell </a:t>
            </a:r>
            <a:r>
              <a:rPr sz="1800" spc="-10" dirty="0">
                <a:latin typeface="Microsoft Sans Serif"/>
                <a:cs typeface="Microsoft Sans Serif"/>
              </a:rPr>
              <a:t>1&lt;/td&gt;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Let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us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modify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the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example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and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add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the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above</a:t>
            </a:r>
            <a:r>
              <a:rPr sz="1800" b="1" spc="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syntax to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our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snippet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9305" y="2495326"/>
            <a:ext cx="2900170" cy="28987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9120471-BFCA-622E-8E8C-B6736CFBA0F4}"/>
              </a:ext>
            </a:extLst>
          </p:cNvPr>
          <p:cNvSpPr/>
          <p:nvPr/>
        </p:nvSpPr>
        <p:spPr>
          <a:xfrm>
            <a:off x="9982835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6303645" cy="5401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 err="1">
                <a:solidFill>
                  <a:srgbClr val="3182BD"/>
                </a:solidFill>
                <a:latin typeface="Arial"/>
                <a:cs typeface="Arial"/>
              </a:rPr>
              <a:t>Colspan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and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Rowspan</a:t>
            </a:r>
            <a:r>
              <a:rPr sz="1800" b="1" spc="-10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Attributes: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 make 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changes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as shown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snippet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Rowspan</a:t>
            </a:r>
            <a:r>
              <a:rPr sz="1800" b="1" spc="-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r>
              <a:rPr sz="1800" b="1" spc="459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add row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span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 to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10" dirty="0">
                <a:latin typeface="Microsoft Sans Serif"/>
                <a:cs typeface="Microsoft Sans Serif"/>
              </a:rPr>
              <a:t>snippet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&lt;!DOCTYPE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&lt;head&gt;</a:t>
            </a:r>
            <a:endParaRPr sz="1600" dirty="0">
              <a:latin typeface="Microsoft Sans Serif"/>
              <a:cs typeface="Microsoft Sans Serif"/>
            </a:endParaRPr>
          </a:p>
          <a:p>
            <a:pPr marL="182880">
              <a:lnSpc>
                <a:spcPct val="100000"/>
              </a:lnSpc>
            </a:pPr>
            <a:r>
              <a:rPr sz="1600" spc="-20" dirty="0">
                <a:latin typeface="Microsoft Sans Serif"/>
                <a:cs typeface="Microsoft Sans Serif"/>
              </a:rPr>
              <a:t>&lt;title&gt;Table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10" dirty="0">
                <a:latin typeface="Microsoft Sans Serif"/>
                <a:cs typeface="Microsoft Sans Serif"/>
              </a:rPr>
              <a:t> example&lt;/title&gt;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&lt;/head&gt;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&lt;table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border="1"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&lt;tr&gt;&lt;th&gt;First_Name&lt;/th&gt;&lt;th&gt;Last_Name&lt;/th&gt;&lt;th&gt;Marks&lt;/th&gt;&lt;/tr&gt;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&lt;tr&gt;</a:t>
            </a:r>
            <a:r>
              <a:rPr sz="1600" b="1" dirty="0">
                <a:solidFill>
                  <a:srgbClr val="3182BD"/>
                </a:solidFill>
                <a:latin typeface="Arial"/>
                <a:cs typeface="Arial"/>
              </a:rPr>
              <a:t>&lt;td</a:t>
            </a:r>
            <a:r>
              <a:rPr sz="16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3182BD"/>
                </a:solidFill>
                <a:latin typeface="Arial"/>
                <a:cs typeface="Arial"/>
              </a:rPr>
              <a:t>rowspan="2"&gt;Sonoo&lt;/td&gt;&lt;</a:t>
            </a:r>
            <a:r>
              <a:rPr sz="1600" spc="-10" dirty="0">
                <a:latin typeface="Microsoft Sans Serif"/>
                <a:cs typeface="Microsoft Sans Serif"/>
              </a:rPr>
              <a:t>td&gt;Jaiswal&lt;/td&gt;&lt;td&gt;60&lt;/td&gt;&lt;/tr&gt;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&lt;tr&gt;&lt;td&gt;William&lt;/td&gt;&lt;td&gt;80&lt;/td&gt;&lt;/tr&gt;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&lt;tr&gt;&lt;td&gt;Swati&lt;/td&gt;&lt;td&gt;Sironi&lt;/td&gt;&lt;td&gt;82&lt;/td&gt;&lt;/tr&gt;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&lt;tr&gt;&lt;td&gt;Chetna&lt;/td&gt;&lt;td&gt;Singh&lt;/td&gt;&lt;td&gt;72&lt;/td&gt;&lt;/tr&gt;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&lt;/table&gt;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&lt;/body&gt;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&lt;/html&gt;</a:t>
            </a:r>
            <a:endParaRPr sz="16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9305" y="2495326"/>
            <a:ext cx="2900170" cy="28987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C28E406-C62B-AFEE-7D84-1A30311B0AD0}"/>
              </a:ext>
            </a:extLst>
          </p:cNvPr>
          <p:cNvSpPr/>
          <p:nvPr/>
        </p:nvSpPr>
        <p:spPr>
          <a:xfrm>
            <a:off x="9982835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50266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 err="1">
                <a:solidFill>
                  <a:srgbClr val="3182BD"/>
                </a:solidFill>
                <a:latin typeface="Arial"/>
                <a:cs typeface="Arial"/>
              </a:rPr>
              <a:t>Colspan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and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Rowspan</a:t>
            </a:r>
            <a:r>
              <a:rPr sz="1800" b="1" spc="-10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Attributes: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 make 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changes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as shown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snippet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Output: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9305" y="2495326"/>
            <a:ext cx="2900170" cy="289874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1989" y="3072129"/>
            <a:ext cx="7173341" cy="17111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44F2DD7-9F19-2254-2C5C-14012F757542}"/>
              </a:ext>
            </a:extLst>
          </p:cNvPr>
          <p:cNvSpPr/>
          <p:nvPr/>
        </p:nvSpPr>
        <p:spPr>
          <a:xfrm>
            <a:off x="9982835" y="152400"/>
            <a:ext cx="2133600" cy="838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166" y="322579"/>
            <a:ext cx="5503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25" dirty="0"/>
              <a:t> </a:t>
            </a:r>
            <a:r>
              <a:rPr sz="4000" spc="-10" dirty="0"/>
              <a:t>Heading&lt;hx&gt;</a:t>
            </a:r>
            <a:r>
              <a:rPr sz="4000" spc="-150" dirty="0"/>
              <a:t> </a:t>
            </a:r>
            <a:r>
              <a:rPr sz="4000" spc="-25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71473"/>
            <a:ext cx="7511415" cy="3195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298450" algn="l"/>
              </a:tabLst>
            </a:pP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HTML</a:t>
            </a:r>
            <a:r>
              <a:rPr sz="1600" spc="-5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heading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HTML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 tag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can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defined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title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 a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subtitle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which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you</a:t>
            </a:r>
            <a:endParaRPr sz="1600">
              <a:latin typeface="Microsoft Sans Serif"/>
              <a:cs typeface="Microsoft Sans Serif"/>
            </a:endParaRPr>
          </a:p>
          <a:p>
            <a:pPr marL="299085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want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display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on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 </a:t>
            </a:r>
            <a:r>
              <a:rPr sz="1600" spc="-10" dirty="0">
                <a:latin typeface="Microsoft Sans Serif"/>
                <a:cs typeface="Microsoft Sans Serif"/>
              </a:rPr>
              <a:t>webpage.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297815" marR="5080" indent="-285750" algn="just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sz="1600" dirty="0">
                <a:latin typeface="Microsoft Sans Serif"/>
                <a:cs typeface="Microsoft Sans Serif"/>
              </a:rPr>
              <a:t>When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you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place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text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within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heading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&lt;h1&gt;.........&lt;/h1&gt;,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displayed 	</a:t>
            </a:r>
            <a:r>
              <a:rPr sz="1600" dirty="0">
                <a:latin typeface="Microsoft Sans Serif"/>
                <a:cs typeface="Microsoft Sans Serif"/>
              </a:rPr>
              <a:t>on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browser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bold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format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size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 text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depends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on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number </a:t>
            </a:r>
            <a:r>
              <a:rPr sz="1600" spc="-25" dirty="0">
                <a:latin typeface="Microsoft Sans Serif"/>
                <a:cs typeface="Microsoft Sans Serif"/>
              </a:rPr>
              <a:t>of 	</a:t>
            </a:r>
            <a:r>
              <a:rPr sz="1600" spc="-10" dirty="0">
                <a:latin typeface="Microsoft Sans Serif"/>
                <a:cs typeface="Microsoft Sans Serif"/>
              </a:rPr>
              <a:t>heading.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buFont typeface="Wingdings"/>
              <a:buChar char=""/>
            </a:pPr>
            <a:endParaRPr sz="1600">
              <a:latin typeface="Microsoft Sans Serif"/>
              <a:cs typeface="Microsoft Sans Serif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sz="1600" dirty="0">
                <a:latin typeface="Microsoft Sans Serif"/>
                <a:cs typeface="Microsoft Sans Serif"/>
              </a:rPr>
              <a:t>There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are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six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different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HTML</a:t>
            </a:r>
            <a:r>
              <a:rPr sz="1600" spc="-7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headings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which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are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defined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&lt;h1&gt;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to</a:t>
            </a:r>
            <a:endParaRPr sz="1600">
              <a:latin typeface="Microsoft Sans Serif"/>
              <a:cs typeface="Microsoft Sans Serif"/>
            </a:endParaRPr>
          </a:p>
          <a:p>
            <a:pPr marL="299085" marR="59817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&lt;h6&gt;tags,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from highest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level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h1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(main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heading)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least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level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h6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(least </a:t>
            </a:r>
            <a:r>
              <a:rPr sz="1600" dirty="0">
                <a:latin typeface="Microsoft Sans Serif"/>
                <a:cs typeface="Microsoft Sans Serif"/>
              </a:rPr>
              <a:t>important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heading).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297815" marR="99060" indent="-285750" algn="just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sz="1600" dirty="0">
                <a:latin typeface="Microsoft Sans Serif"/>
                <a:cs typeface="Microsoft Sans Serif"/>
              </a:rPr>
              <a:t>h1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largest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heading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h6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 the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smallest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one.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So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h1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used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for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most 	</a:t>
            </a:r>
            <a:r>
              <a:rPr sz="1600" dirty="0">
                <a:latin typeface="Microsoft Sans Serif"/>
                <a:cs typeface="Microsoft Sans Serif"/>
              </a:rPr>
              <a:t>important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heading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h6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used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for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least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important.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5072" y="4682997"/>
            <a:ext cx="94106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3182BD"/>
                </a:solidFill>
                <a:latin typeface="Arial"/>
                <a:cs typeface="Arial"/>
              </a:rPr>
              <a:t>Syntax: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4202" y="4682997"/>
            <a:ext cx="186118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790" indent="-214629">
              <a:lnSpc>
                <a:spcPct val="100000"/>
              </a:lnSpc>
              <a:spcBef>
                <a:spcPts val="100"/>
              </a:spcBef>
              <a:buSzPct val="95000"/>
              <a:buAutoNum type="arabicPeriod"/>
              <a:tabLst>
                <a:tab pos="224790" algn="l"/>
              </a:tabLst>
            </a:pPr>
            <a:r>
              <a:rPr sz="2000" spc="55" dirty="0">
                <a:solidFill>
                  <a:srgbClr val="44536A"/>
                </a:solidFill>
                <a:latin typeface="Microsoft Sans Serif"/>
                <a:cs typeface="Microsoft Sans Serif"/>
              </a:rPr>
              <a:t>&lt;h1&gt;…..&lt;/h1&gt;</a:t>
            </a:r>
            <a:endParaRPr sz="2000">
              <a:latin typeface="Microsoft Sans Serif"/>
              <a:cs typeface="Microsoft Sans Serif"/>
            </a:endParaRPr>
          </a:p>
          <a:p>
            <a:pPr marL="224790" indent="-214629">
              <a:lnSpc>
                <a:spcPct val="100000"/>
              </a:lnSpc>
              <a:buSzPct val="95000"/>
              <a:buAutoNum type="arabicPeriod"/>
              <a:tabLst>
                <a:tab pos="224790" algn="l"/>
              </a:tabLst>
            </a:pPr>
            <a:r>
              <a:rPr sz="2000" spc="55" dirty="0">
                <a:solidFill>
                  <a:srgbClr val="44536A"/>
                </a:solidFill>
                <a:latin typeface="Microsoft Sans Serif"/>
                <a:cs typeface="Microsoft Sans Serif"/>
              </a:rPr>
              <a:t>&lt;h2&gt;…..&lt;/h2&gt;</a:t>
            </a:r>
            <a:endParaRPr sz="2000">
              <a:latin typeface="Microsoft Sans Serif"/>
              <a:cs typeface="Microsoft Sans Serif"/>
            </a:endParaRPr>
          </a:p>
          <a:p>
            <a:pPr marL="224790" indent="-214629">
              <a:lnSpc>
                <a:spcPct val="100000"/>
              </a:lnSpc>
              <a:buSzPct val="95000"/>
              <a:buAutoNum type="arabicPeriod"/>
              <a:tabLst>
                <a:tab pos="224790" algn="l"/>
              </a:tabLst>
            </a:pPr>
            <a:r>
              <a:rPr sz="2000" spc="55" dirty="0">
                <a:solidFill>
                  <a:srgbClr val="44536A"/>
                </a:solidFill>
                <a:latin typeface="Microsoft Sans Serif"/>
                <a:cs typeface="Microsoft Sans Serif"/>
              </a:rPr>
              <a:t>&lt;h3&gt;…..&lt;/h3&gt;</a:t>
            </a:r>
            <a:endParaRPr sz="2000">
              <a:latin typeface="Microsoft Sans Serif"/>
              <a:cs typeface="Microsoft Sans Serif"/>
            </a:endParaRPr>
          </a:p>
          <a:p>
            <a:pPr marL="224790" indent="-214629">
              <a:lnSpc>
                <a:spcPct val="100000"/>
              </a:lnSpc>
              <a:spcBef>
                <a:spcPts val="5"/>
              </a:spcBef>
              <a:buSzPct val="95000"/>
              <a:buAutoNum type="arabicPeriod"/>
              <a:tabLst>
                <a:tab pos="224790" algn="l"/>
              </a:tabLst>
            </a:pPr>
            <a:r>
              <a:rPr sz="2000" spc="55" dirty="0">
                <a:solidFill>
                  <a:srgbClr val="44536A"/>
                </a:solidFill>
                <a:latin typeface="Microsoft Sans Serif"/>
                <a:cs typeface="Microsoft Sans Serif"/>
              </a:rPr>
              <a:t>&lt;h4&gt;…..&lt;/h4&gt;</a:t>
            </a:r>
            <a:endParaRPr sz="2000">
              <a:latin typeface="Microsoft Sans Serif"/>
              <a:cs typeface="Microsoft Sans Serif"/>
            </a:endParaRPr>
          </a:p>
          <a:p>
            <a:pPr marL="224790" indent="-213995">
              <a:lnSpc>
                <a:spcPct val="100000"/>
              </a:lnSpc>
              <a:buSzPct val="95000"/>
              <a:buAutoNum type="arabicPeriod"/>
              <a:tabLst>
                <a:tab pos="224790" algn="l"/>
              </a:tabLst>
            </a:pPr>
            <a:r>
              <a:rPr sz="2000" spc="55" dirty="0">
                <a:solidFill>
                  <a:srgbClr val="44536A"/>
                </a:solidFill>
                <a:latin typeface="Microsoft Sans Serif"/>
                <a:cs typeface="Microsoft Sans Serif"/>
              </a:rPr>
              <a:t>&lt;h5&gt;…..&lt;/h5&gt;</a:t>
            </a:r>
            <a:endParaRPr sz="2000">
              <a:latin typeface="Microsoft Sans Serif"/>
              <a:cs typeface="Microsoft Sans Serif"/>
            </a:endParaRPr>
          </a:p>
          <a:p>
            <a:pPr marL="224790" indent="-214629">
              <a:lnSpc>
                <a:spcPct val="100000"/>
              </a:lnSpc>
              <a:buSzPct val="95000"/>
              <a:buAutoNum type="arabicPeriod"/>
              <a:tabLst>
                <a:tab pos="224790" algn="l"/>
              </a:tabLst>
            </a:pPr>
            <a:r>
              <a:rPr sz="2000" spc="55" dirty="0">
                <a:solidFill>
                  <a:srgbClr val="44536A"/>
                </a:solidFill>
                <a:latin typeface="Microsoft Sans Serif"/>
                <a:cs typeface="Microsoft Sans Serif"/>
              </a:rPr>
              <a:t>&lt;h6&gt;…..&lt;/h6&gt;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5659" y="2459520"/>
            <a:ext cx="3695446" cy="36954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58C6B7-F94E-F642-FCAE-312C28CFA49E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6063615" cy="53758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 err="1">
                <a:solidFill>
                  <a:srgbClr val="3182BD"/>
                </a:solidFill>
                <a:latin typeface="Arial"/>
                <a:cs typeface="Arial"/>
              </a:rPr>
              <a:t>Colspan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and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Rowspan</a:t>
            </a:r>
            <a:r>
              <a:rPr sz="1800" b="1" spc="-10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Attributes: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 make 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changes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as shown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snippet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colspan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r>
              <a:rPr sz="1800" b="1" spc="459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add</a:t>
            </a:r>
            <a:r>
              <a:rPr sz="1800" spc="484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colspan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 to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snippet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&lt;!DOCTYPE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&lt;head&gt;</a:t>
            </a:r>
            <a:endParaRPr sz="1600" dirty="0">
              <a:latin typeface="Microsoft Sans Serif"/>
              <a:cs typeface="Microsoft Sans Serif"/>
            </a:endParaRPr>
          </a:p>
          <a:p>
            <a:pPr marL="182880">
              <a:lnSpc>
                <a:spcPct val="100000"/>
              </a:lnSpc>
            </a:pPr>
            <a:r>
              <a:rPr sz="1600" spc="-20" dirty="0">
                <a:latin typeface="Microsoft Sans Serif"/>
                <a:cs typeface="Microsoft Sans Serif"/>
              </a:rPr>
              <a:t>&lt;title&gt;Table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10" dirty="0">
                <a:latin typeface="Microsoft Sans Serif"/>
                <a:cs typeface="Microsoft Sans Serif"/>
              </a:rPr>
              <a:t> example&lt;/title&gt;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&lt;/head&gt;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&lt;table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border="1"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&lt;tr&gt;&lt;th&gt;First_Name&lt;/th&gt;&lt;th&gt;Last_Name&lt;/th&gt;&lt;th&gt;Marks&lt;/th&gt;&lt;/tr&gt;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&lt;tr&gt;&lt;td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colspan="2"&gt;Sonoo&lt;/td&gt;&lt;td&gt;60&lt;/td&gt;&lt;/tr&gt;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&lt;tr&gt;&lt;td&gt;sonia&lt;/td&gt;&lt;td&gt;William&lt;/td&gt;&lt;td&gt;80&lt;/td&gt;&lt;/tr&gt;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&lt;tr&gt;&lt;td&gt;Swati&lt;/td&gt;&lt;td&gt;Sironi&lt;/td&gt;&lt;td&gt;82&lt;/td&gt;&lt;/tr&gt;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&lt;tr&gt;&lt;td&gt;Chetna&lt;/td&gt;&lt;td&gt;Singh&lt;/td&gt;&lt;td&gt;72&lt;/td&gt;&lt;/tr&gt;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&lt;/table&gt;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&lt;/body&gt;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&lt;/html&gt;</a:t>
            </a:r>
            <a:endParaRPr sz="16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9305" y="2495326"/>
            <a:ext cx="2900170" cy="28987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6380EC7-50B0-9BE9-9C11-224E34203458}"/>
              </a:ext>
            </a:extLst>
          </p:cNvPr>
          <p:cNvSpPr/>
          <p:nvPr/>
        </p:nvSpPr>
        <p:spPr>
          <a:xfrm>
            <a:off x="9982835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50266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 err="1">
                <a:solidFill>
                  <a:srgbClr val="3182BD"/>
                </a:solidFill>
                <a:latin typeface="Arial"/>
                <a:cs typeface="Arial"/>
              </a:rPr>
              <a:t>Colspan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and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Rowspan</a:t>
            </a:r>
            <a:r>
              <a:rPr sz="1800" b="1" spc="-10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Attributes: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 make 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changes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as shown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snippet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colspan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 output: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45819" y="2495326"/>
            <a:ext cx="10934065" cy="3159125"/>
            <a:chOff x="845819" y="2495326"/>
            <a:chExt cx="10934065" cy="31591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79305" y="2495326"/>
              <a:ext cx="2900170" cy="289874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5819" y="3165348"/>
              <a:ext cx="8081772" cy="248869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1349" y="3360547"/>
              <a:ext cx="7493127" cy="1901063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9E1C825-AD0A-C8FF-CB29-2FE2D9CCAAC2}"/>
              </a:ext>
            </a:extLst>
          </p:cNvPr>
          <p:cNvSpPr/>
          <p:nvPr/>
        </p:nvSpPr>
        <p:spPr>
          <a:xfrm>
            <a:off x="9982835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7860665" cy="3639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6065" algn="l"/>
              </a:tabLst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Tables</a:t>
            </a:r>
            <a:r>
              <a:rPr sz="1800" b="1" spc="-10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Backgrounds: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Microsoft Sans Serif"/>
                <a:cs typeface="Microsoft Sans Serif"/>
              </a:rPr>
              <a:t>You </a:t>
            </a:r>
            <a:r>
              <a:rPr sz="1800" dirty="0">
                <a:latin typeface="Microsoft Sans Serif"/>
                <a:cs typeface="Microsoft Sans Serif"/>
              </a:rPr>
              <a:t>can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set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table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background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using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one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following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two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ways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−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297815" marR="5080" lvl="1" indent="-285750">
              <a:lnSpc>
                <a:spcPct val="100000"/>
              </a:lnSpc>
              <a:buFont typeface="Wingdings"/>
              <a:buChar char=""/>
              <a:tabLst>
                <a:tab pos="299085" algn="l"/>
              </a:tabLst>
            </a:pPr>
            <a:r>
              <a:rPr sz="1800" b="1" dirty="0">
                <a:latin typeface="Arial"/>
                <a:cs typeface="Arial"/>
              </a:rPr>
              <a:t>bgcolor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attribute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−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You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can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set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background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color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whole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table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or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just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for 	</a:t>
            </a:r>
            <a:r>
              <a:rPr sz="1800" dirty="0">
                <a:latin typeface="Microsoft Sans Serif"/>
                <a:cs typeface="Microsoft Sans Serif"/>
              </a:rPr>
              <a:t>one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cell.</a:t>
            </a:r>
            <a:endParaRPr sz="1800" dirty="0">
              <a:latin typeface="Microsoft Sans Serif"/>
              <a:cs typeface="Microsoft Sans Serif"/>
            </a:endParaRPr>
          </a:p>
          <a:p>
            <a:pPr marL="298450" lvl="1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1800" b="1" dirty="0">
                <a:latin typeface="Arial"/>
                <a:cs typeface="Arial"/>
              </a:rPr>
              <a:t>background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attribute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−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You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can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set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background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image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whole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table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or</a:t>
            </a:r>
            <a:endParaRPr sz="1800" dirty="0">
              <a:latin typeface="Microsoft Sans Serif"/>
              <a:cs typeface="Microsoft Sans Serif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just for one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cell.</a:t>
            </a:r>
            <a:endParaRPr sz="1800" dirty="0">
              <a:latin typeface="Microsoft Sans Serif"/>
              <a:cs typeface="Microsoft Sans Serif"/>
            </a:endParaRPr>
          </a:p>
          <a:p>
            <a:pPr marL="297815" marR="1655445" lvl="1" indent="-285750">
              <a:lnSpc>
                <a:spcPct val="100000"/>
              </a:lnSpc>
              <a:buFont typeface="Wingdings"/>
              <a:buChar char=""/>
              <a:tabLst>
                <a:tab pos="299085" algn="l"/>
              </a:tabLst>
            </a:pPr>
            <a:r>
              <a:rPr sz="1800" b="1" dirty="0">
                <a:latin typeface="Arial"/>
                <a:cs typeface="Arial"/>
              </a:rPr>
              <a:t>bordercolor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attribute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-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You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can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also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set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border color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also 	</a:t>
            </a:r>
            <a:r>
              <a:rPr sz="1800" dirty="0">
                <a:latin typeface="Microsoft Sans Serif"/>
                <a:cs typeface="Microsoft Sans Serif"/>
              </a:rPr>
              <a:t>using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b="1" dirty="0">
                <a:latin typeface="Arial"/>
                <a:cs typeface="Arial"/>
              </a:rPr>
              <a:t>bordercolor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attribute.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endParaRPr sz="18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&lt;table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border=“1”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bordercolor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"green"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bgcolor =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"yellow"&gt;</a:t>
            </a:r>
            <a:endParaRPr sz="1800" dirty="0">
              <a:latin typeface="Microsoft Sans Serif"/>
              <a:cs typeface="Microsoft Sans Serif"/>
            </a:endParaRPr>
          </a:p>
          <a:p>
            <a:pPr marL="926465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&lt;table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border =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"1"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bordercolor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"green" background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-10" dirty="0">
                <a:latin typeface="Microsoft Sans Serif"/>
                <a:cs typeface="Microsoft Sans Serif"/>
              </a:rPr>
              <a:t> "test.png"&gt;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6456" y="2300122"/>
            <a:ext cx="3386962" cy="33869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33B470-378E-5AF7-CF89-2ECCB4313B9D}"/>
              </a:ext>
            </a:extLst>
          </p:cNvPr>
          <p:cNvSpPr/>
          <p:nvPr/>
        </p:nvSpPr>
        <p:spPr>
          <a:xfrm>
            <a:off x="9982835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7072630" cy="557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Table</a:t>
            </a:r>
            <a:r>
              <a:rPr sz="1800" b="1" spc="-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Bacgrounds</a:t>
            </a:r>
            <a:r>
              <a:rPr sz="1800" b="1" spc="-10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Attributes: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 make 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changes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as shown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snippet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tabLst>
                <a:tab pos="4712970" algn="l"/>
                <a:tab pos="5906135" algn="l"/>
              </a:tabLst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Border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color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&amp;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background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color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	</a:t>
            </a: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add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10" dirty="0">
                <a:latin typeface="Microsoft Sans Serif"/>
                <a:cs typeface="Microsoft Sans Serif"/>
              </a:rPr>
              <a:t>bordercolor </a:t>
            </a: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background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color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10" dirty="0">
                <a:latin typeface="Microsoft Sans Serif"/>
                <a:cs typeface="Microsoft Sans Serif"/>
              </a:rPr>
              <a:t> snippet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&lt;!DOCTYPE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&lt;head&gt;</a:t>
            </a:r>
            <a:endParaRPr sz="1600" dirty="0">
              <a:latin typeface="Microsoft Sans Serif"/>
              <a:cs typeface="Microsoft Sans Serif"/>
            </a:endParaRPr>
          </a:p>
          <a:p>
            <a:pPr marL="182880">
              <a:lnSpc>
                <a:spcPct val="100000"/>
              </a:lnSpc>
            </a:pPr>
            <a:r>
              <a:rPr sz="1600" spc="-20" dirty="0">
                <a:latin typeface="Microsoft Sans Serif"/>
                <a:cs typeface="Microsoft Sans Serif"/>
              </a:rPr>
              <a:t>&lt;title&gt;Table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10" dirty="0">
                <a:latin typeface="Microsoft Sans Serif"/>
                <a:cs typeface="Microsoft Sans Serif"/>
              </a:rPr>
              <a:t> example&lt;/title&gt;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&lt;/head&gt;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&lt;table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border="1"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bordercolor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=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"red"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bgcolor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=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"yellow"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&lt;tr&gt;&lt;th&gt;First_Name&lt;/th&gt;&lt;th&gt;Last_Name&lt;/th&gt;&lt;th&gt;Marks&lt;/th&gt;&lt;/tr&gt;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&lt;tr&gt;&lt;td&gt;Sonoo&lt;/td&gt;&lt;td&gt;singh&lt;/td&gt;&lt;td&gt;60&lt;/td&gt;&lt;/tr&gt;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&lt;tr&gt;&lt;td&gt;sonia&lt;/td&gt;&lt;td&gt;William&lt;/td&gt;&lt;td&gt;80&lt;/td&gt;&lt;/tr&gt;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&lt;tr&gt;&lt;td&gt;Swati&lt;/td&gt;&lt;td&gt;Sironi&lt;/td&gt;&lt;td&gt;82&lt;/td&gt;&lt;/tr&gt;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&lt;tr&gt;&lt;td&gt;Chetna&lt;/td&gt;&lt;td&gt;Singh&lt;/td&gt;&lt;td&gt;72&lt;/td&gt;&lt;/tr&gt;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&lt;/table&gt;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&lt;/body&gt;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&lt;/html&gt;</a:t>
            </a:r>
            <a:endParaRPr sz="16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9305" y="2495326"/>
            <a:ext cx="2900170" cy="28987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0F3BD7D-1998-0E29-3C1F-D4C1D197CDB1}"/>
              </a:ext>
            </a:extLst>
          </p:cNvPr>
          <p:cNvSpPr/>
          <p:nvPr/>
        </p:nvSpPr>
        <p:spPr>
          <a:xfrm>
            <a:off x="9982835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53727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Table</a:t>
            </a:r>
            <a:r>
              <a:rPr sz="1800" b="1" spc="-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Bacgrounds</a:t>
            </a:r>
            <a:r>
              <a:rPr sz="1800" b="1" spc="-10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Attributes: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 make 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changes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as shown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snippet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Border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color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&amp;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background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color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Snippet</a:t>
            </a:r>
            <a:r>
              <a:rPr sz="18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output: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22019" y="2495326"/>
            <a:ext cx="10857865" cy="2898775"/>
            <a:chOff x="922019" y="2495326"/>
            <a:chExt cx="10857865" cy="28987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79305" y="2495326"/>
              <a:ext cx="2900170" cy="289874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2019" y="2791968"/>
              <a:ext cx="8118348" cy="25953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7104" y="2987167"/>
              <a:ext cx="7529957" cy="2007361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B6FCDD4-7836-BA39-51EB-BFB48E6CA2D8}"/>
              </a:ext>
            </a:extLst>
          </p:cNvPr>
          <p:cNvSpPr/>
          <p:nvPr/>
        </p:nvSpPr>
        <p:spPr>
          <a:xfrm>
            <a:off x="9982835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6704965" cy="53758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Table</a:t>
            </a:r>
            <a:r>
              <a:rPr sz="1800" b="1" spc="-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Bacgrounds</a:t>
            </a:r>
            <a:r>
              <a:rPr sz="1800" b="1" spc="-10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Attributes: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 make 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changes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as shown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snippet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tabLst>
                <a:tab pos="2426970" algn="l"/>
                <a:tab pos="3619500" algn="l"/>
              </a:tabLst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background</a:t>
            </a:r>
            <a:r>
              <a:rPr sz="1800" b="1" spc="-8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	</a:t>
            </a: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add</a:t>
            </a:r>
            <a:r>
              <a:rPr sz="1800" dirty="0">
                <a:latin typeface="Microsoft Sans Serif"/>
                <a:cs typeface="Microsoft Sans Serif"/>
              </a:rPr>
              <a:t>	background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image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table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&lt;!DOCTYPE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&lt;head&gt;</a:t>
            </a:r>
            <a:endParaRPr sz="1600" dirty="0">
              <a:latin typeface="Microsoft Sans Serif"/>
              <a:cs typeface="Microsoft Sans Serif"/>
            </a:endParaRPr>
          </a:p>
          <a:p>
            <a:pPr marL="182880">
              <a:lnSpc>
                <a:spcPct val="100000"/>
              </a:lnSpc>
            </a:pPr>
            <a:r>
              <a:rPr sz="1600" spc="-20" dirty="0">
                <a:latin typeface="Microsoft Sans Serif"/>
                <a:cs typeface="Microsoft Sans Serif"/>
              </a:rPr>
              <a:t>&lt;title&gt;Table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10" dirty="0">
                <a:latin typeface="Microsoft Sans Serif"/>
                <a:cs typeface="Microsoft Sans Serif"/>
              </a:rPr>
              <a:t> example&lt;/title&gt;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&lt;/head&gt;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&lt;table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border="1" bordercolor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=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"red"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background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=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"demo.png"&gt;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&lt;tr&gt;&lt;th&gt;First_Name&lt;/th&gt;&lt;th&gt;Last_Name&lt;/th&gt;&lt;th&gt;Marks&lt;/th&gt;&lt;/tr&gt;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&lt;tr&gt;&lt;td&gt;Sonoo&lt;/td&gt;&lt;td&gt;singh&lt;/td&gt;&lt;td&gt;60&lt;/td&gt;&lt;/tr&gt;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&lt;tr&gt;&lt;td&gt;sonia&lt;/td&gt;&lt;td&gt;William&lt;/td&gt;&lt;td&gt;80&lt;/td&gt;&lt;/tr&gt;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&lt;tr&gt;&lt;td&gt;Swati&lt;/td&gt;&lt;td&gt;Sironi&lt;/td&gt;&lt;td&gt;82&lt;/td&gt;&lt;/tr&gt;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&lt;tr&gt;&lt;td&gt;Chetna&lt;/td&gt;&lt;td&gt;Singh&lt;/td&gt;&lt;td&gt;72&lt;/td&gt;&lt;/tr&gt;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&lt;/table&gt;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&lt;/body&gt;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&lt;/html&gt;</a:t>
            </a:r>
            <a:endParaRPr sz="16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9305" y="2495326"/>
            <a:ext cx="2900170" cy="28987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061EBC1-DFA4-5320-8D4C-D60EDFBCACC4}"/>
              </a:ext>
            </a:extLst>
          </p:cNvPr>
          <p:cNvSpPr/>
          <p:nvPr/>
        </p:nvSpPr>
        <p:spPr>
          <a:xfrm>
            <a:off x="9982835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6949440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Table</a:t>
            </a:r>
            <a:r>
              <a:rPr sz="1800" b="1" spc="-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Bacgrounds</a:t>
            </a:r>
            <a:r>
              <a:rPr sz="1800" b="1" spc="-10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Attributes: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 make 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changes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as shown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snippet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background</a:t>
            </a:r>
            <a:r>
              <a:rPr sz="1800" b="1" spc="-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Snippet</a:t>
            </a:r>
            <a:r>
              <a:rPr sz="1800" b="1" spc="-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output:</a:t>
            </a:r>
            <a:r>
              <a:rPr sz="1800" b="1" spc="-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This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will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produce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following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result.</a:t>
            </a:r>
            <a:r>
              <a:rPr sz="1600" spc="-20" dirty="0">
                <a:latin typeface="Microsoft Sans Serif"/>
                <a:cs typeface="Microsoft Sans Serif"/>
              </a:rPr>
              <a:t> Here </a:t>
            </a:r>
            <a:r>
              <a:rPr sz="1600" dirty="0">
                <a:latin typeface="Microsoft Sans Serif"/>
                <a:cs typeface="Microsoft Sans Serif"/>
              </a:rPr>
              <a:t>background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image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did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not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apply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table's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header.</a:t>
            </a:r>
            <a:endParaRPr sz="16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9305" y="2495326"/>
            <a:ext cx="2900170" cy="289874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98230" y="2855997"/>
            <a:ext cx="7550150" cy="2498090"/>
            <a:chOff x="998230" y="2855997"/>
            <a:chExt cx="7550150" cy="24980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8230" y="2855997"/>
              <a:ext cx="7549881" cy="24977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165" y="3014218"/>
              <a:ext cx="7035038" cy="1982977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41F0BE0-D9B6-76AE-B6B1-BA2CF7F320EF}"/>
              </a:ext>
            </a:extLst>
          </p:cNvPr>
          <p:cNvSpPr/>
          <p:nvPr/>
        </p:nvSpPr>
        <p:spPr>
          <a:xfrm>
            <a:off x="9982835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7218045" cy="3400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Table</a:t>
            </a:r>
            <a:r>
              <a:rPr sz="18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Height</a:t>
            </a:r>
            <a:r>
              <a:rPr sz="18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and</a:t>
            </a:r>
            <a:r>
              <a:rPr sz="18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width: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Microsoft Sans Serif"/>
                <a:cs typeface="Microsoft Sans Serif"/>
              </a:rPr>
              <a:t>You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can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set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table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width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and height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using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b="1" dirty="0">
                <a:latin typeface="Arial"/>
                <a:cs typeface="Arial"/>
              </a:rPr>
              <a:t>width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b="1" dirty="0">
                <a:latin typeface="Arial"/>
                <a:cs typeface="Arial"/>
              </a:rPr>
              <a:t>height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attributes.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 marR="323850">
              <a:lnSpc>
                <a:spcPct val="100000"/>
              </a:lnSpc>
            </a:pPr>
            <a:r>
              <a:rPr sz="1800" spc="-20" dirty="0">
                <a:latin typeface="Microsoft Sans Serif"/>
                <a:cs typeface="Microsoft Sans Serif"/>
              </a:rPr>
              <a:t>You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can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specify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table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width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or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height in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terms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pixels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or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terms</a:t>
            </a:r>
            <a:r>
              <a:rPr sz="1800" spc="-25" dirty="0">
                <a:latin typeface="Microsoft Sans Serif"/>
                <a:cs typeface="Microsoft Sans Serif"/>
              </a:rPr>
              <a:t> of </a:t>
            </a:r>
            <a:r>
              <a:rPr sz="1800" dirty="0">
                <a:latin typeface="Microsoft Sans Serif"/>
                <a:cs typeface="Microsoft Sans Serif"/>
              </a:rPr>
              <a:t>percentage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available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screen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area.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Arial"/>
              <a:cs typeface="Arial"/>
            </a:endParaRPr>
          </a:p>
          <a:p>
            <a:pPr marR="431800" algn="ctr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&lt;table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border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"1" width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"400"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height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 </a:t>
            </a:r>
            <a:r>
              <a:rPr sz="1800" spc="-10" dirty="0">
                <a:latin typeface="Microsoft Sans Serif"/>
                <a:cs typeface="Microsoft Sans Serif"/>
              </a:rPr>
              <a:t>"150"&gt;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Let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us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modify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the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example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and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the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above</a:t>
            </a:r>
            <a:r>
              <a:rPr sz="1800" b="1" spc="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syntax</a:t>
            </a:r>
            <a:r>
              <a:rPr sz="1800" b="1" spc="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to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the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 snippet.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9305" y="2495326"/>
            <a:ext cx="2900170" cy="28987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19ACBD1-157D-9F66-B443-BD8DA8D913B4}"/>
              </a:ext>
            </a:extLst>
          </p:cNvPr>
          <p:cNvSpPr/>
          <p:nvPr/>
        </p:nvSpPr>
        <p:spPr>
          <a:xfrm>
            <a:off x="9982835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143000" y="1294207"/>
            <a:ext cx="7022465" cy="53758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Table</a:t>
            </a:r>
            <a:r>
              <a:rPr sz="18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Height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and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width</a:t>
            </a:r>
            <a:r>
              <a:rPr sz="1800" b="1" spc="-1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Attributes: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 make 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changes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as shown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snippet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tabLst>
                <a:tab pos="2960370" algn="l"/>
                <a:tab pos="4152900" algn="l"/>
              </a:tabLst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Height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and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width</a:t>
            </a:r>
            <a:r>
              <a:rPr sz="1800" b="1" spc="-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	</a:t>
            </a: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add</a:t>
            </a:r>
            <a:r>
              <a:rPr sz="1800" dirty="0">
                <a:latin typeface="Microsoft Sans Serif"/>
                <a:cs typeface="Microsoft Sans Serif"/>
              </a:rPr>
              <a:t>	height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width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table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&lt;!DOCTYPE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&lt;head&gt;</a:t>
            </a:r>
            <a:endParaRPr sz="1600" dirty="0">
              <a:latin typeface="Microsoft Sans Serif"/>
              <a:cs typeface="Microsoft Sans Serif"/>
            </a:endParaRPr>
          </a:p>
          <a:p>
            <a:pPr marL="182880">
              <a:lnSpc>
                <a:spcPct val="100000"/>
              </a:lnSpc>
            </a:pPr>
            <a:r>
              <a:rPr sz="1600" spc="-20" dirty="0">
                <a:latin typeface="Microsoft Sans Serif"/>
                <a:cs typeface="Microsoft Sans Serif"/>
              </a:rPr>
              <a:t>&lt;title&gt;Table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10" dirty="0">
                <a:latin typeface="Microsoft Sans Serif"/>
                <a:cs typeface="Microsoft Sans Serif"/>
              </a:rPr>
              <a:t> example&lt;/title&gt;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&lt;/head&gt;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&lt;table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border="1"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width="500"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height="500"&gt;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&lt;tr&gt;&lt;th&gt;First_Name&lt;/th&gt;&lt;th&gt;Last_Name&lt;/th&gt;&lt;th&gt;Marks&lt;/th&gt;&lt;/tr&gt;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&lt;tr&gt;&lt;td&gt;Sonoo&lt;/td&gt;&lt;td&gt;singh&lt;/td&gt;&lt;td&gt;60&lt;/td&gt;&lt;/tr&gt;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&lt;tr&gt;&lt;td&gt;sonia&lt;/td&gt;&lt;td&gt;William&lt;/td&gt;&lt;td&gt;80&lt;/td&gt;&lt;/tr&gt;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&lt;tr&gt;&lt;td&gt;Swati&lt;/td&gt;&lt;td&gt;Sironi&lt;/td&gt;&lt;td&gt;82&lt;/td&gt;&lt;/tr&gt;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&lt;tr&gt;&lt;td&gt;Chetna&lt;/td&gt;&lt;td&gt;Singh&lt;/td&gt;&lt;td&gt;72&lt;/td&gt;&lt;/tr&gt;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&lt;/table&gt;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&lt;/body&gt;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&lt;/html&gt;</a:t>
            </a:r>
            <a:endParaRPr sz="16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9305" y="2495326"/>
            <a:ext cx="2900170" cy="28987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8707B24-64A8-55A9-8857-27E182D77806}"/>
              </a:ext>
            </a:extLst>
          </p:cNvPr>
          <p:cNvSpPr/>
          <p:nvPr/>
        </p:nvSpPr>
        <p:spPr>
          <a:xfrm>
            <a:off x="9982835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50266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Table</a:t>
            </a:r>
            <a:r>
              <a:rPr sz="18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Height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and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width</a:t>
            </a:r>
            <a:r>
              <a:rPr sz="1800" b="1" spc="-1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Attributes: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 make 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changes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as shown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snippet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Height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and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width</a:t>
            </a:r>
            <a:r>
              <a:rPr sz="1800" b="1" spc="-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Snippet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output: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9305" y="2495326"/>
            <a:ext cx="2900170" cy="289874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645906" y="2532901"/>
            <a:ext cx="5480685" cy="4144010"/>
            <a:chOff x="1645906" y="2532901"/>
            <a:chExt cx="5480685" cy="414401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5906" y="2532901"/>
              <a:ext cx="5480324" cy="414372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1588" y="2691129"/>
              <a:ext cx="4964303" cy="3629152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2E8194C-D8CA-EECF-978C-D9E34E370752}"/>
              </a:ext>
            </a:extLst>
          </p:cNvPr>
          <p:cNvSpPr/>
          <p:nvPr/>
        </p:nvSpPr>
        <p:spPr>
          <a:xfrm>
            <a:off x="9982835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166" y="322579"/>
            <a:ext cx="5503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25" dirty="0"/>
              <a:t> </a:t>
            </a:r>
            <a:r>
              <a:rPr sz="4000" spc="-10" dirty="0"/>
              <a:t>Heading&lt;hx&gt;</a:t>
            </a:r>
            <a:r>
              <a:rPr sz="4000" spc="-150" dirty="0"/>
              <a:t> </a:t>
            </a:r>
            <a:r>
              <a:rPr sz="4000" spc="-25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8425"/>
            <a:ext cx="29203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Default</a:t>
            </a:r>
            <a:r>
              <a:rPr sz="2000" b="1" spc="-4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Heading</a:t>
            </a:r>
            <a:r>
              <a:rPr sz="2000" b="1" spc="-10" dirty="0">
                <a:solidFill>
                  <a:srgbClr val="3182BD"/>
                </a:solidFill>
                <a:latin typeface="Arial"/>
                <a:cs typeface="Arial"/>
              </a:rPr>
              <a:t> Values: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63320" y="1935163"/>
          <a:ext cx="10723877" cy="4102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9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7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9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1945">
                <a:tc>
                  <a:txBody>
                    <a:bodyPr/>
                    <a:lstStyle/>
                    <a:p>
                      <a:pPr marL="38100">
                        <a:lnSpc>
                          <a:spcPts val="211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HTML</a:t>
                      </a:r>
                      <a:r>
                        <a:rPr sz="1800" spc="-8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element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ts val="1989"/>
                        </a:lnSpc>
                      </a:pP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rank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265">
                        <a:lnSpc>
                          <a:spcPts val="1989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example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text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0">
                        <a:lnSpc>
                          <a:spcPts val="1989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default</a:t>
                      </a: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stylesheet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1989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pixel</a:t>
                      </a:r>
                      <a:r>
                        <a:rPr sz="18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height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27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&lt;h1&gt;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&lt;/h1&gt;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7005" marB="0"/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67005" marB="0"/>
                </a:tc>
                <a:tc>
                  <a:txBody>
                    <a:bodyPr/>
                    <a:lstStyle/>
                    <a:p>
                      <a:pPr marL="85026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h1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7005" marB="0"/>
                </a:tc>
                <a:tc>
                  <a:txBody>
                    <a:bodyPr/>
                    <a:lstStyle/>
                    <a:p>
                      <a:pPr marL="425450" marR="12573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font-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size: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2em </a:t>
                      </a:r>
                      <a:r>
                        <a:rPr sz="1800" spc="-10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font-</a:t>
                      </a:r>
                      <a:r>
                        <a:rPr sz="1800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weight:</a:t>
                      </a:r>
                      <a:r>
                        <a:rPr sz="1800" spc="5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bolder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9844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32</a:t>
                      </a:r>
                      <a:r>
                        <a:rPr sz="1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px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670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&lt;h2&gt;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&lt;/h2&gt;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0815" marB="0"/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0815" marB="0"/>
                </a:tc>
                <a:tc>
                  <a:txBody>
                    <a:bodyPr/>
                    <a:lstStyle/>
                    <a:p>
                      <a:pPr marL="85026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h2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0815" marB="0"/>
                </a:tc>
                <a:tc>
                  <a:txBody>
                    <a:bodyPr/>
                    <a:lstStyle/>
                    <a:p>
                      <a:pPr marL="4254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font-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size:</a:t>
                      </a:r>
                      <a:r>
                        <a:rPr sz="1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1.5em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42545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font-</a:t>
                      </a:r>
                      <a:r>
                        <a:rPr sz="1800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weight:</a:t>
                      </a:r>
                      <a:r>
                        <a:rPr sz="1800" spc="5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bolder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24</a:t>
                      </a:r>
                      <a:r>
                        <a:rPr sz="1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px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08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09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&lt;h3&gt;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&lt;/h3&gt;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0815" marB="0"/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0815" marB="0"/>
                </a:tc>
                <a:tc>
                  <a:txBody>
                    <a:bodyPr/>
                    <a:lstStyle/>
                    <a:p>
                      <a:pPr marL="85026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h3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0815" marB="0"/>
                </a:tc>
                <a:tc>
                  <a:txBody>
                    <a:bodyPr/>
                    <a:lstStyle/>
                    <a:p>
                      <a:pPr marL="425450" marR="1257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font-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size: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1.17em </a:t>
                      </a:r>
                      <a:r>
                        <a:rPr sz="1800" spc="-10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font-</a:t>
                      </a:r>
                      <a:r>
                        <a:rPr sz="1800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weight:</a:t>
                      </a:r>
                      <a:r>
                        <a:rPr sz="1800" spc="5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bolder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18.72</a:t>
                      </a:r>
                      <a:r>
                        <a:rPr sz="1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px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081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&lt;h4&gt;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&lt;/h4&gt;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7800" marB="0">
                    <a:solidFill>
                      <a:srgbClr val="F5DEB3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7800" marB="0">
                    <a:solidFill>
                      <a:srgbClr val="F5DEB3"/>
                    </a:solidFill>
                  </a:tcPr>
                </a:tc>
                <a:tc>
                  <a:txBody>
                    <a:bodyPr/>
                    <a:lstStyle/>
                    <a:p>
                      <a:pPr marL="85026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h4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7800" marB="0">
                    <a:solidFill>
                      <a:srgbClr val="F5DEB3"/>
                    </a:solidFill>
                  </a:tcPr>
                </a:tc>
                <a:tc>
                  <a:txBody>
                    <a:bodyPr/>
                    <a:lstStyle/>
                    <a:p>
                      <a:pPr marL="4254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font-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size: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1em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4254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font-</a:t>
                      </a:r>
                      <a:r>
                        <a:rPr sz="1800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weight:</a:t>
                      </a:r>
                      <a:r>
                        <a:rPr sz="1800" spc="5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bolder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005" marB="0">
                    <a:solidFill>
                      <a:srgbClr val="F5DEB3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16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px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7800" marB="0">
                    <a:solidFill>
                      <a:srgbClr val="F5DE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06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&lt;h5&gt;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&lt;/h5&gt;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7800" marB="0"/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7800" marB="0"/>
                </a:tc>
                <a:tc>
                  <a:txBody>
                    <a:bodyPr/>
                    <a:lstStyle/>
                    <a:p>
                      <a:pPr marL="85026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h5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7800" marB="0"/>
                </a:tc>
                <a:tc>
                  <a:txBody>
                    <a:bodyPr/>
                    <a:lstStyle/>
                    <a:p>
                      <a:pPr marL="425450" marR="1257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font-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size: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.83em </a:t>
                      </a:r>
                      <a:r>
                        <a:rPr sz="1800" spc="-10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font-</a:t>
                      </a:r>
                      <a:r>
                        <a:rPr sz="1800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weight:</a:t>
                      </a:r>
                      <a:r>
                        <a:rPr sz="1800" spc="5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bolder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13.28</a:t>
                      </a:r>
                      <a:r>
                        <a:rPr sz="1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px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780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483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&lt;h6&gt;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&lt;/h6&gt;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0815" marB="0"/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0815" marB="0"/>
                </a:tc>
                <a:tc>
                  <a:txBody>
                    <a:bodyPr/>
                    <a:lstStyle/>
                    <a:p>
                      <a:pPr marL="85026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h6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0815" marB="0"/>
                </a:tc>
                <a:tc>
                  <a:txBody>
                    <a:bodyPr/>
                    <a:lstStyle/>
                    <a:p>
                      <a:pPr marL="425450" marR="12573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font-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size: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.67em </a:t>
                      </a:r>
                      <a:r>
                        <a:rPr sz="1800" spc="-10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font-</a:t>
                      </a:r>
                      <a:r>
                        <a:rPr sz="1800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weight:</a:t>
                      </a:r>
                      <a:r>
                        <a:rPr sz="1800" spc="5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bolder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10.72</a:t>
                      </a:r>
                      <a:r>
                        <a:rPr sz="1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px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081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111DD9D-A7FF-0147-1C75-972892CC94DF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7110730" cy="31111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Table</a:t>
            </a:r>
            <a:r>
              <a:rPr sz="1800" b="1" spc="-9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Caption: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Arial"/>
              <a:cs typeface="Arial"/>
            </a:endParaRPr>
          </a:p>
          <a:p>
            <a:pPr marL="12700" marR="13081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b="1" dirty="0">
                <a:latin typeface="Arial"/>
                <a:cs typeface="Arial"/>
              </a:rPr>
              <a:t>caption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will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serve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title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or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explanation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table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and </a:t>
            </a:r>
            <a:r>
              <a:rPr sz="1800" spc="-25" dirty="0">
                <a:latin typeface="Microsoft Sans Serif"/>
                <a:cs typeface="Microsoft Sans Serif"/>
              </a:rPr>
              <a:t>it </a:t>
            </a:r>
            <a:r>
              <a:rPr sz="1800" dirty="0">
                <a:latin typeface="Microsoft Sans Serif"/>
                <a:cs typeface="Microsoft Sans Serif"/>
              </a:rPr>
              <a:t>shows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up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at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 top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 the </a:t>
            </a:r>
            <a:r>
              <a:rPr sz="1800" spc="-10" dirty="0">
                <a:latin typeface="Microsoft Sans Serif"/>
                <a:cs typeface="Microsoft Sans Serif"/>
              </a:rPr>
              <a:t>table.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&lt;caption&gt;This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caption&lt;/caption&gt;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Let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us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modify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the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example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and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the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above</a:t>
            </a:r>
            <a:r>
              <a:rPr sz="1800" b="1" spc="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syntax</a:t>
            </a:r>
            <a:r>
              <a:rPr sz="1800" b="1" spc="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to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the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snippet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in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Table</a:t>
            </a:r>
            <a:r>
              <a:rPr sz="18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tag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before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the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&lt;th&gt;</a:t>
            </a:r>
            <a:r>
              <a:rPr sz="1800" b="1" spc="-4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tag.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9305" y="2495326"/>
            <a:ext cx="2900170" cy="28987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5A7F53-9604-1F23-2C7E-D36AB2EC5369}"/>
              </a:ext>
            </a:extLst>
          </p:cNvPr>
          <p:cNvSpPr/>
          <p:nvPr/>
        </p:nvSpPr>
        <p:spPr>
          <a:xfrm>
            <a:off x="9982835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6063615" cy="53630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Table</a:t>
            </a:r>
            <a:r>
              <a:rPr sz="1800" b="1" spc="-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Caption: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 make 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changes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as shown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snippet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tabLst>
                <a:tab pos="1969770" algn="l"/>
                <a:tab pos="3162300" algn="l"/>
              </a:tabLst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Caption</a:t>
            </a:r>
            <a:r>
              <a:rPr sz="1800" b="1" spc="-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	</a:t>
            </a: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add</a:t>
            </a:r>
            <a:r>
              <a:rPr sz="1800" dirty="0">
                <a:latin typeface="Microsoft Sans Serif"/>
                <a:cs typeface="Microsoft Sans Serif"/>
              </a:rPr>
              <a:t>	caption tag to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table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&lt;!DOCTYPE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&lt;head&gt;</a:t>
            </a:r>
            <a:endParaRPr sz="1600" dirty="0">
              <a:latin typeface="Microsoft Sans Serif"/>
              <a:cs typeface="Microsoft Sans Serif"/>
            </a:endParaRPr>
          </a:p>
          <a:p>
            <a:pPr marL="182880">
              <a:lnSpc>
                <a:spcPct val="100000"/>
              </a:lnSpc>
            </a:pPr>
            <a:r>
              <a:rPr sz="1600" spc="-20" dirty="0">
                <a:latin typeface="Microsoft Sans Serif"/>
                <a:cs typeface="Microsoft Sans Serif"/>
              </a:rPr>
              <a:t>&lt;title&gt;Table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10" dirty="0">
                <a:latin typeface="Microsoft Sans Serif"/>
                <a:cs typeface="Microsoft Sans Serif"/>
              </a:rPr>
              <a:t> example&lt;/title&gt;</a:t>
            </a:r>
            <a:endParaRPr sz="1600" dirty="0">
              <a:latin typeface="Microsoft Sans Serif"/>
              <a:cs typeface="Microsoft Sans Serif"/>
            </a:endParaRPr>
          </a:p>
          <a:p>
            <a:pPr marL="18288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&lt;/head&gt;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&lt;table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border="1"&gt;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Microsoft Sans Serif"/>
                <a:cs typeface="Microsoft Sans Serif"/>
              </a:rPr>
              <a:t>&lt;caption&gt;This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caption&lt;/caption&gt;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&lt;tr&gt;&lt;th&gt;First_Name&lt;/th&gt;&lt;th&gt;Last_Name&lt;/th&gt;&lt;th&gt;Marks&lt;/th&gt;&lt;/tr&gt;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&lt;tr&gt;&lt;td&gt;Sonoo&lt;/td&gt;&lt;td&gt;singh&lt;/td&gt;&lt;td&gt;60&lt;/td&gt;&lt;/tr&gt;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&lt;tr&gt;&lt;td&gt;sonia&lt;/td&gt;&lt;td&gt;William&lt;/td&gt;&lt;td&gt;80&lt;/td&gt;&lt;/tr&gt;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&lt;tr&gt;&lt;td&gt;Swati&lt;/td&gt;&lt;td&gt;Sironi&lt;/td&gt;&lt;td&gt;82&lt;/td&gt;&lt;/tr&gt;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&lt;tr&gt;&lt;td&gt;Chetna&lt;/td&gt;&lt;td&gt;Singh&lt;/td&gt;&lt;td&gt;72&lt;/td&gt;&lt;/tr&gt;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&lt;/table&gt;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&lt;/body&gt;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&lt;/html&gt;</a:t>
            </a:r>
            <a:endParaRPr sz="16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9305" y="2495326"/>
            <a:ext cx="2900170" cy="28987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A5FE0C-AEF6-09A8-D606-4E7CD1CB64EC}"/>
              </a:ext>
            </a:extLst>
          </p:cNvPr>
          <p:cNvSpPr/>
          <p:nvPr/>
        </p:nvSpPr>
        <p:spPr>
          <a:xfrm>
            <a:off x="9982835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50266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Table</a:t>
            </a:r>
            <a:r>
              <a:rPr sz="1800" b="1" spc="-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Caption: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 make 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changes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as shown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snippet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Caption</a:t>
            </a:r>
            <a:r>
              <a:rPr sz="18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Snippet</a:t>
            </a:r>
            <a:r>
              <a:rPr sz="1800" b="1" spc="-4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Output: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9305" y="2495326"/>
            <a:ext cx="2900170" cy="289874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52500" y="2920004"/>
            <a:ext cx="7356475" cy="2685415"/>
            <a:chOff x="952500" y="2920004"/>
            <a:chExt cx="7356475" cy="26854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500" y="2920004"/>
              <a:ext cx="7356348" cy="268524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7051" y="3079368"/>
              <a:ext cx="6841617" cy="2169667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C75E9EF-B37A-A88F-AB2A-5E26F1362B85}"/>
              </a:ext>
            </a:extLst>
          </p:cNvPr>
          <p:cNvSpPr/>
          <p:nvPr/>
        </p:nvSpPr>
        <p:spPr>
          <a:xfrm>
            <a:off x="9982835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7646034" cy="4952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">
              <a:lnSpc>
                <a:spcPct val="100000"/>
              </a:lnSpc>
              <a:spcBef>
                <a:spcPts val="100"/>
              </a:spcBef>
              <a:buSzPct val="94444"/>
              <a:tabLst>
                <a:tab pos="201930" algn="l"/>
              </a:tabLst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Table</a:t>
            </a:r>
            <a:r>
              <a:rPr sz="1800" b="1" spc="-7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Header,</a:t>
            </a:r>
            <a:r>
              <a:rPr sz="1800" b="1" spc="-4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Body</a:t>
            </a:r>
            <a:r>
              <a:rPr sz="1800" b="1" spc="-7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and</a:t>
            </a:r>
            <a:r>
              <a:rPr sz="1800" b="1" spc="-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footer: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3182BD"/>
              </a:buClr>
              <a:buFont typeface="Arial"/>
              <a:buAutoNum type="arabicPeriod" startAt="8"/>
            </a:pP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Microsoft Sans Serif"/>
                <a:cs typeface="Microsoft Sans Serif"/>
              </a:rPr>
              <a:t>Tables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can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divided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into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three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portions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−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10" dirty="0">
                <a:latin typeface="Microsoft Sans Serif"/>
                <a:cs typeface="Microsoft Sans Serif"/>
              </a:rPr>
              <a:t> header,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body,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10" dirty="0">
                <a:latin typeface="Microsoft Sans Serif"/>
                <a:cs typeface="Microsoft Sans Serif"/>
              </a:rPr>
              <a:t> foot.</a:t>
            </a:r>
            <a:endParaRPr sz="1600" dirty="0">
              <a:latin typeface="Microsoft Sans Serif"/>
              <a:cs typeface="Microsoft Sans Serif"/>
            </a:endParaRPr>
          </a:p>
          <a:p>
            <a:pPr marL="12700" marR="235585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The head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foot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are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rather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similar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 headers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footers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word-processed </a:t>
            </a:r>
            <a:r>
              <a:rPr sz="1600" dirty="0">
                <a:latin typeface="Microsoft Sans Serif"/>
                <a:cs typeface="Microsoft Sans Serif"/>
              </a:rPr>
              <a:t>document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that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remain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same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for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every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page,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while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body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main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content </a:t>
            </a:r>
            <a:r>
              <a:rPr sz="1600" dirty="0">
                <a:latin typeface="Microsoft Sans Serif"/>
                <a:cs typeface="Microsoft Sans Serif"/>
              </a:rPr>
              <a:t>holder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table.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three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elements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for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separating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head,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body,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foot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table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are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−</a:t>
            </a:r>
            <a:endParaRPr sz="1600" dirty="0">
              <a:latin typeface="Microsoft Sans Serif"/>
              <a:cs typeface="Microsoft Sans Serif"/>
            </a:endParaRPr>
          </a:p>
          <a:p>
            <a:pPr marL="298450" lvl="1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1600" b="1" dirty="0">
                <a:latin typeface="Arial"/>
                <a:cs typeface="Arial"/>
              </a:rPr>
              <a:t>&lt;thead&gt;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−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create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separate table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header.</a:t>
            </a:r>
            <a:endParaRPr sz="1600" dirty="0">
              <a:latin typeface="Microsoft Sans Serif"/>
              <a:cs typeface="Microsoft Sans Serif"/>
            </a:endParaRPr>
          </a:p>
          <a:p>
            <a:pPr marL="298450" lvl="1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1600" b="1" dirty="0">
                <a:latin typeface="Arial"/>
                <a:cs typeface="Arial"/>
              </a:rPr>
              <a:t>&lt;tbody&gt;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−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indicate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main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body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table.</a:t>
            </a:r>
            <a:endParaRPr sz="1600" dirty="0">
              <a:latin typeface="Microsoft Sans Serif"/>
              <a:cs typeface="Microsoft Sans Serif"/>
            </a:endParaRPr>
          </a:p>
          <a:p>
            <a:pPr marL="298450" lvl="1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1600" b="1" dirty="0">
                <a:latin typeface="Arial"/>
                <a:cs typeface="Arial"/>
              </a:rPr>
              <a:t>&lt;tfoot&gt; </a:t>
            </a:r>
            <a:r>
              <a:rPr sz="1600" dirty="0">
                <a:latin typeface="Microsoft Sans Serif"/>
                <a:cs typeface="Microsoft Sans Serif"/>
              </a:rPr>
              <a:t>−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create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separate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table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footer.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10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table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may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contain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several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&lt;tbody&gt;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elements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indicate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i="1" dirty="0">
                <a:latin typeface="Arial"/>
                <a:cs typeface="Arial"/>
              </a:rPr>
              <a:t>different</a:t>
            </a:r>
            <a:r>
              <a:rPr sz="1600" i="1" spc="-2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pages</a:t>
            </a:r>
            <a:r>
              <a:rPr sz="1600" i="1" spc="-35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groups</a:t>
            </a:r>
            <a:r>
              <a:rPr sz="1600" spc="50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data.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But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notable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that &lt;thead&gt;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&lt;tfoot&gt;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tags should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appear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before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&lt;tbody&gt;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endParaRPr sz="18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&lt;thead&gt;contents….&lt;/thead&gt;</a:t>
            </a:r>
            <a:endParaRPr sz="18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&lt;tbody&gt;contents….&lt;/tbody&gt;</a:t>
            </a:r>
            <a:endParaRPr sz="18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&lt;tfoot&gt;contents……&lt;/tfoot&gt;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9281" y="2095500"/>
            <a:ext cx="3712718" cy="37233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547C31D-A4CB-3B08-674B-9C3AD6A39CC4}"/>
              </a:ext>
            </a:extLst>
          </p:cNvPr>
          <p:cNvSpPr/>
          <p:nvPr/>
        </p:nvSpPr>
        <p:spPr>
          <a:xfrm>
            <a:off x="9982835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75895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Table</a:t>
            </a:r>
            <a:r>
              <a:rPr sz="1800" b="1" spc="-4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Header,</a:t>
            </a:r>
            <a:r>
              <a:rPr sz="18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body</a:t>
            </a:r>
            <a:r>
              <a:rPr sz="18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and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footer: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 make 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changes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as shown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snippet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tabLst>
                <a:tab pos="3227070" algn="l"/>
                <a:tab pos="4420235" algn="l"/>
              </a:tabLst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Head,body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&amp;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footer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	</a:t>
            </a: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add</a:t>
            </a:r>
            <a:r>
              <a:rPr sz="1800" dirty="0">
                <a:latin typeface="Microsoft Sans Serif"/>
                <a:cs typeface="Microsoft Sans Serif"/>
              </a:rPr>
              <a:t>	thead,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tbody,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tfoot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below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5072" y="2643378"/>
            <a:ext cx="522668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icrosoft Sans Serif"/>
                <a:cs typeface="Microsoft Sans Serif"/>
              </a:rPr>
              <a:t>&lt;!DOCTYPE</a:t>
            </a:r>
            <a:r>
              <a:rPr sz="1200" spc="-35" dirty="0">
                <a:latin typeface="Microsoft Sans Serif"/>
                <a:cs typeface="Microsoft Sans Serif"/>
              </a:rPr>
              <a:t> </a:t>
            </a:r>
            <a:r>
              <a:rPr sz="1200" spc="-20" dirty="0">
                <a:latin typeface="Microsoft Sans Serif"/>
                <a:cs typeface="Microsoft Sans Serif"/>
              </a:rPr>
              <a:t>html&gt;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&lt;html&gt;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&lt;head&gt;</a:t>
            </a:r>
            <a:endParaRPr sz="1200">
              <a:latin typeface="Microsoft Sans Serif"/>
              <a:cs typeface="Microsoft Sans Serif"/>
            </a:endParaRPr>
          </a:p>
          <a:p>
            <a:pPr marL="140335">
              <a:lnSpc>
                <a:spcPct val="100000"/>
              </a:lnSpc>
            </a:pPr>
            <a:r>
              <a:rPr sz="1200" spc="-20" dirty="0">
                <a:latin typeface="Microsoft Sans Serif"/>
                <a:cs typeface="Microsoft Sans Serif"/>
              </a:rPr>
              <a:t>&lt;title&gt;Table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tag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example&lt;/title&gt;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&lt;/head&gt;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&lt;body&gt;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icrosoft Sans Serif"/>
                <a:cs typeface="Microsoft Sans Serif"/>
              </a:rPr>
              <a:t>&lt;table</a:t>
            </a:r>
            <a:r>
              <a:rPr sz="1200" spc="-2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border="1"&gt;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&lt;caption&gt;This </a:t>
            </a:r>
            <a:r>
              <a:rPr sz="1200" dirty="0">
                <a:latin typeface="Microsoft Sans Serif"/>
                <a:cs typeface="Microsoft Sans Serif"/>
              </a:rPr>
              <a:t>is</a:t>
            </a:r>
            <a:r>
              <a:rPr sz="1200" spc="3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caption&lt;/caption&gt;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icrosoft Sans Serif"/>
                <a:cs typeface="Microsoft Sans Serif"/>
              </a:rPr>
              <a:t>&lt;thead&gt;&lt;tr&gt;&lt;td colspan</a:t>
            </a:r>
            <a:r>
              <a:rPr sz="1200" spc="-3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=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"4"&gt;This</a:t>
            </a:r>
            <a:r>
              <a:rPr sz="1200" spc="-3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is the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head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of</a:t>
            </a:r>
            <a:r>
              <a:rPr sz="1200" spc="-2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table&lt;/td&gt;&lt;/tr&gt;&lt;/thead&gt;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icrosoft Sans Serif"/>
                <a:cs typeface="Microsoft Sans Serif"/>
              </a:rPr>
              <a:t>&lt;tfoot&gt;&lt;tr&gt;&lt;td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colspan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=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"4"&gt;This</a:t>
            </a:r>
            <a:r>
              <a:rPr sz="1200" spc="-3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is the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foot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of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table&lt;/td&gt;&lt;/tr&gt;&lt;/tfoot&gt;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&lt;tbody&gt;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&lt;tr&gt;&lt;th&gt;First_Name&lt;/th&gt;&lt;th&gt;Last_Name&lt;/th&gt;&lt;th&gt;Marks&lt;/th&gt;&lt;/tr&gt;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&lt;tr&gt;&lt;td&gt;Sonoo&lt;/td&gt;&lt;td&gt;singh&lt;/td&gt;&lt;td&gt;60&lt;/td&gt;&lt;/tr&gt;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&lt;tr&gt;&lt;td&gt;sonia&lt;/td&gt;&lt;td&gt;William&lt;/td&gt;&lt;td&gt;80&lt;/td&gt;&lt;/tr&gt;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&lt;tr&gt;&lt;td&gt;Swati&lt;/td&gt;&lt;td&gt;Sironi&lt;/td&gt;&lt;td&gt;82&lt;/td&gt;&lt;/tr&gt;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&lt;tr&gt;&lt;td&gt;Chetna&lt;/td&gt;&lt;td&gt;Singh&lt;/td&gt;&lt;td&gt;72&lt;/td&gt;&lt;/tr&gt;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Microsoft Sans Serif"/>
                <a:cs typeface="Microsoft Sans Serif"/>
              </a:rPr>
              <a:t>&lt;/tbody&gt;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&lt;/table&gt;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&lt;/body&gt;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&lt;/html&gt;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9305" y="2915315"/>
            <a:ext cx="2900170" cy="28987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CD1EED-200F-252C-5F92-1339AC4146C3}"/>
              </a:ext>
            </a:extLst>
          </p:cNvPr>
          <p:cNvSpPr/>
          <p:nvPr/>
        </p:nvSpPr>
        <p:spPr>
          <a:xfrm>
            <a:off x="9982835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50266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Table</a:t>
            </a:r>
            <a:r>
              <a:rPr sz="1800" b="1" spc="-4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Header,</a:t>
            </a:r>
            <a:r>
              <a:rPr sz="18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body</a:t>
            </a:r>
            <a:r>
              <a:rPr sz="18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and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footer: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 make 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changes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as shown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snippet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Head,body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&amp;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footer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Snippet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output: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9305" y="2915315"/>
            <a:ext cx="2900170" cy="289874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056132" y="2711195"/>
            <a:ext cx="7347584" cy="2811780"/>
            <a:chOff x="1056132" y="2711195"/>
            <a:chExt cx="7347584" cy="281178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132" y="2711195"/>
              <a:ext cx="7347204" cy="28117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1928" y="2870453"/>
              <a:ext cx="6831583" cy="229616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B5F20AC-2200-0394-0C3C-B835DA4F9FD9}"/>
              </a:ext>
            </a:extLst>
          </p:cNvPr>
          <p:cNvSpPr/>
          <p:nvPr/>
        </p:nvSpPr>
        <p:spPr>
          <a:xfrm>
            <a:off x="9982835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1106" y="2672080"/>
            <a:ext cx="414083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40180" algn="ctr">
              <a:lnSpc>
                <a:spcPct val="100000"/>
              </a:lnSpc>
              <a:spcBef>
                <a:spcPts val="100"/>
              </a:spcBef>
            </a:pPr>
            <a:endParaRPr sz="3600" dirty="0">
              <a:latin typeface="Arial"/>
              <a:cs typeface="Arial"/>
            </a:endParaRPr>
          </a:p>
          <a:p>
            <a:pPr marL="906144" algn="ctr">
              <a:lnSpc>
                <a:spcPct val="100000"/>
              </a:lnSpc>
            </a:pPr>
            <a:r>
              <a:rPr lang="en-GB" sz="3600" b="1" dirty="0">
                <a:solidFill>
                  <a:srgbClr val="FFFFFF"/>
                </a:solidFill>
                <a:latin typeface="Arial"/>
                <a:cs typeface="Arial"/>
              </a:rPr>
              <a:t>Lists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0ED0F8-F2B3-A979-EF0D-3213B02D062B}"/>
              </a:ext>
            </a:extLst>
          </p:cNvPr>
          <p:cNvSpPr/>
          <p:nvPr/>
        </p:nvSpPr>
        <p:spPr>
          <a:xfrm>
            <a:off x="9982835" y="65072"/>
            <a:ext cx="2133600" cy="838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3591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166" y="322579"/>
            <a:ext cx="42310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155" dirty="0"/>
              <a:t> </a:t>
            </a:r>
            <a:r>
              <a:rPr sz="4000" dirty="0"/>
              <a:t>List</a:t>
            </a:r>
            <a:r>
              <a:rPr sz="4000" spc="-50" dirty="0"/>
              <a:t> </a:t>
            </a:r>
            <a:r>
              <a:rPr sz="4000" dirty="0"/>
              <a:t>&lt;li&gt;</a:t>
            </a:r>
            <a:r>
              <a:rPr sz="4000" spc="-110" dirty="0"/>
              <a:t> </a:t>
            </a:r>
            <a:r>
              <a:rPr sz="4000" spc="-85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45286" y="1153160"/>
            <a:ext cx="7533640" cy="47416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What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is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 list?</a:t>
            </a:r>
            <a:endParaRPr sz="16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10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record of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short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pieces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information, such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people’s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names,</a:t>
            </a:r>
            <a:r>
              <a:rPr sz="1600" spc="-10" dirty="0">
                <a:latin typeface="Microsoft Sans Serif"/>
                <a:cs typeface="Microsoft Sans Serif"/>
              </a:rPr>
              <a:t> usually </a:t>
            </a:r>
            <a:r>
              <a:rPr sz="1600" dirty="0">
                <a:latin typeface="Microsoft Sans Serif"/>
                <a:cs typeface="Microsoft Sans Serif"/>
              </a:rPr>
              <a:t>written or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printed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single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thing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on each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line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ordered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way that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makes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a </a:t>
            </a:r>
            <a:r>
              <a:rPr sz="1600" dirty="0">
                <a:latin typeface="Microsoft Sans Serif"/>
                <a:cs typeface="Microsoft Sans Serif"/>
              </a:rPr>
              <a:t>particular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thing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easy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find.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For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example</a:t>
            </a:r>
            <a:r>
              <a:rPr sz="1600" spc="-10" dirty="0">
                <a:latin typeface="Microsoft Sans Serif"/>
                <a:cs typeface="Microsoft Sans Serif"/>
              </a:rPr>
              <a:t>:</a:t>
            </a:r>
            <a:endParaRPr sz="1600" dirty="0">
              <a:latin typeface="Microsoft Sans Serif"/>
              <a:cs typeface="Microsoft Sans Serif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10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shopping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list</a:t>
            </a:r>
            <a:endParaRPr sz="1600" dirty="0">
              <a:latin typeface="Microsoft Sans Serif"/>
              <a:cs typeface="Microsoft Sans Serif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600" spc="-75" dirty="0">
                <a:latin typeface="Microsoft Sans Serif"/>
                <a:cs typeface="Microsoft Sans Serif"/>
              </a:rPr>
              <a:t>To-</a:t>
            </a:r>
            <a:r>
              <a:rPr sz="1600" dirty="0">
                <a:latin typeface="Microsoft Sans Serif"/>
                <a:cs typeface="Microsoft Sans Serif"/>
              </a:rPr>
              <a:t>do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list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Arial"/>
                <a:cs typeface="Arial"/>
              </a:rPr>
              <a:t>Lists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in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HTML:</a:t>
            </a:r>
            <a:endParaRPr sz="1600" dirty="0">
              <a:latin typeface="Arial"/>
              <a:cs typeface="Arial"/>
            </a:endParaRPr>
          </a:p>
          <a:p>
            <a:pPr marL="12700" marR="81915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HTML</a:t>
            </a:r>
            <a:r>
              <a:rPr sz="1600" spc="-7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offers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three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ways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for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specifying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lists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information.</a:t>
            </a:r>
            <a:r>
              <a:rPr sz="1600" spc="-9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All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lists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must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contain</a:t>
            </a:r>
            <a:r>
              <a:rPr sz="1600" spc="-25" dirty="0">
                <a:latin typeface="Microsoft Sans Serif"/>
                <a:cs typeface="Microsoft Sans Serif"/>
              </a:rPr>
              <a:t> one </a:t>
            </a:r>
            <a:r>
              <a:rPr sz="1600" dirty="0">
                <a:latin typeface="Microsoft Sans Serif"/>
                <a:cs typeface="Microsoft Sans Serif"/>
              </a:rPr>
              <a:t>or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more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elements.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types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that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can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used in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HTML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are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: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98450" algn="l"/>
              </a:tabLst>
            </a:pPr>
            <a:r>
              <a:rPr sz="1600" b="1" dirty="0">
                <a:latin typeface="Arial"/>
                <a:cs typeface="Arial"/>
              </a:rPr>
              <a:t>ul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: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unordered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list.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This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will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items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using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plain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bullets.</a:t>
            </a:r>
            <a:endParaRPr sz="1600" dirty="0">
              <a:latin typeface="Microsoft Sans Serif"/>
              <a:cs typeface="Microsoft Sans Serif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1600" b="1" dirty="0">
                <a:latin typeface="Arial"/>
                <a:cs typeface="Arial"/>
              </a:rPr>
              <a:t>ol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: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ordered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list.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This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will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different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schemes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numbers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your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items.</a:t>
            </a:r>
            <a:endParaRPr sz="1600" dirty="0">
              <a:latin typeface="Microsoft Sans Serif"/>
              <a:cs typeface="Microsoft Sans Serif"/>
            </a:endParaRPr>
          </a:p>
          <a:p>
            <a:pPr marL="297815" marR="632460" indent="-285750">
              <a:lnSpc>
                <a:spcPct val="100000"/>
              </a:lnSpc>
              <a:buFont typeface="Wingdings"/>
              <a:buChar char=""/>
              <a:tabLst>
                <a:tab pos="299085" algn="l"/>
              </a:tabLst>
            </a:pPr>
            <a:r>
              <a:rPr sz="1600" b="1" dirty="0">
                <a:latin typeface="Arial"/>
                <a:cs typeface="Arial"/>
              </a:rPr>
              <a:t>dl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: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10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</a:t>
            </a:r>
            <a:r>
              <a:rPr lang="en-GB" sz="1600" dirty="0">
                <a:latin typeface="Microsoft Sans Serif"/>
                <a:cs typeface="Microsoft Sans Serif"/>
              </a:rPr>
              <a:t>scription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list.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This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arranges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your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items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same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way as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they </a:t>
            </a:r>
            <a:r>
              <a:rPr sz="1600" spc="-25" dirty="0">
                <a:latin typeface="Microsoft Sans Serif"/>
                <a:cs typeface="Microsoft Sans Serif"/>
              </a:rPr>
              <a:t>are </a:t>
            </a:r>
            <a:r>
              <a:rPr sz="1600" dirty="0">
                <a:latin typeface="Microsoft Sans Serif"/>
                <a:cs typeface="Microsoft Sans Serif"/>
              </a:rPr>
              <a:t>arranged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dictionary.</a:t>
            </a:r>
            <a:endParaRPr sz="16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3822" y="2853535"/>
            <a:ext cx="2857645" cy="28617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3BFAB75-1243-5E7C-7CFE-6CD6E9D73D8F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45" dirty="0"/>
              <a:t> </a:t>
            </a:r>
            <a:r>
              <a:rPr sz="4000" dirty="0"/>
              <a:t>Unordered</a:t>
            </a:r>
            <a:r>
              <a:rPr sz="4000" spc="-120" dirty="0"/>
              <a:t> </a:t>
            </a:r>
            <a:r>
              <a:rPr sz="4000" dirty="0"/>
              <a:t>list&lt;ul&gt;</a:t>
            </a:r>
            <a:r>
              <a:rPr sz="4000" spc="-195" dirty="0"/>
              <a:t> </a:t>
            </a:r>
            <a:r>
              <a:rPr sz="4000" spc="-25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45286" y="1153160"/>
            <a:ext cx="7536180" cy="52469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Microsoft Sans Serif"/>
                <a:cs typeface="Microsoft Sans Serif"/>
              </a:rPr>
              <a:t>An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unordered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starts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“ul”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tag. Each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item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starts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“li”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tag.The </a:t>
            </a:r>
            <a:r>
              <a:rPr sz="1600" spc="-20" dirty="0">
                <a:latin typeface="Microsoft Sans Serif"/>
                <a:cs typeface="Microsoft Sans Serif"/>
              </a:rPr>
              <a:t>list </a:t>
            </a:r>
            <a:r>
              <a:rPr sz="1600" dirty="0">
                <a:latin typeface="Microsoft Sans Serif"/>
                <a:cs typeface="Microsoft Sans Serif"/>
              </a:rPr>
              <a:t>items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are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marked with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bullets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i.e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small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black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circles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default.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spcBef>
                <a:spcPts val="110"/>
              </a:spcBef>
            </a:pPr>
            <a:r>
              <a:rPr lang="en-GB" sz="1600" b="1" dirty="0">
                <a:latin typeface="Arial"/>
                <a:cs typeface="Arial"/>
              </a:rPr>
              <a:t>1.</a:t>
            </a:r>
            <a:r>
              <a:rPr lang="en-GB" sz="1600" b="1" spc="-20" dirty="0">
                <a:latin typeface="Arial"/>
                <a:cs typeface="Arial"/>
              </a:rPr>
              <a:t> Dots</a:t>
            </a:r>
            <a:r>
              <a:rPr lang="en-GB" sz="1600" b="1" spc="-15" dirty="0">
                <a:latin typeface="Arial"/>
                <a:cs typeface="Arial"/>
              </a:rPr>
              <a:t> </a:t>
            </a:r>
            <a:r>
              <a:rPr lang="en-GB" sz="1600" b="1" dirty="0">
                <a:latin typeface="Arial"/>
                <a:cs typeface="Arial"/>
              </a:rPr>
              <a:t>:</a:t>
            </a:r>
            <a:r>
              <a:rPr lang="en-GB" sz="1600" b="1" spc="-5" dirty="0">
                <a:latin typeface="Arial"/>
                <a:cs typeface="Arial"/>
              </a:rPr>
              <a:t> </a:t>
            </a:r>
            <a:r>
              <a:rPr lang="en-GB" sz="1600" dirty="0">
                <a:latin typeface="Microsoft Sans Serif"/>
                <a:cs typeface="Microsoft Sans Serif"/>
              </a:rPr>
              <a:t>Sets</a:t>
            </a:r>
            <a:r>
              <a:rPr lang="en-GB" sz="1600" spc="-5" dirty="0">
                <a:latin typeface="Microsoft Sans Serif"/>
                <a:cs typeface="Microsoft Sans Serif"/>
              </a:rPr>
              <a:t> </a:t>
            </a:r>
            <a:r>
              <a:rPr lang="en-GB" sz="1600" dirty="0">
                <a:latin typeface="Microsoft Sans Serif"/>
                <a:cs typeface="Microsoft Sans Serif"/>
              </a:rPr>
              <a:t>the</a:t>
            </a:r>
            <a:r>
              <a:rPr lang="en-GB" sz="1600" spc="5" dirty="0">
                <a:latin typeface="Microsoft Sans Serif"/>
                <a:cs typeface="Microsoft Sans Serif"/>
              </a:rPr>
              <a:t> </a:t>
            </a:r>
            <a:r>
              <a:rPr lang="en-GB" sz="1600" dirty="0">
                <a:latin typeface="Microsoft Sans Serif"/>
                <a:cs typeface="Microsoft Sans Serif"/>
              </a:rPr>
              <a:t>list</a:t>
            </a:r>
            <a:r>
              <a:rPr lang="en-GB" sz="1600" spc="-20" dirty="0">
                <a:latin typeface="Microsoft Sans Serif"/>
                <a:cs typeface="Microsoft Sans Serif"/>
              </a:rPr>
              <a:t> </a:t>
            </a:r>
            <a:r>
              <a:rPr lang="en-GB" sz="1600" dirty="0">
                <a:latin typeface="Microsoft Sans Serif"/>
                <a:cs typeface="Microsoft Sans Serif"/>
              </a:rPr>
              <a:t>item</a:t>
            </a:r>
            <a:r>
              <a:rPr lang="en-GB" sz="1600" spc="-15" dirty="0">
                <a:latin typeface="Microsoft Sans Serif"/>
                <a:cs typeface="Microsoft Sans Serif"/>
              </a:rPr>
              <a:t> </a:t>
            </a:r>
            <a:r>
              <a:rPr lang="en-GB" sz="1600" dirty="0">
                <a:latin typeface="Microsoft Sans Serif"/>
                <a:cs typeface="Microsoft Sans Serif"/>
              </a:rPr>
              <a:t>marker</a:t>
            </a:r>
            <a:r>
              <a:rPr lang="en-GB" sz="1600" spc="15" dirty="0">
                <a:latin typeface="Microsoft Sans Serif"/>
                <a:cs typeface="Microsoft Sans Serif"/>
              </a:rPr>
              <a:t> </a:t>
            </a:r>
            <a:r>
              <a:rPr lang="en-GB" sz="1600" dirty="0">
                <a:latin typeface="Microsoft Sans Serif"/>
                <a:cs typeface="Microsoft Sans Serif"/>
              </a:rPr>
              <a:t>to</a:t>
            </a:r>
            <a:r>
              <a:rPr lang="en-GB" sz="1600" spc="-5" dirty="0">
                <a:latin typeface="Microsoft Sans Serif"/>
                <a:cs typeface="Microsoft Sans Serif"/>
              </a:rPr>
              <a:t> </a:t>
            </a:r>
            <a:r>
              <a:rPr lang="en-GB" sz="1600" dirty="0">
                <a:latin typeface="Microsoft Sans Serif"/>
                <a:cs typeface="Microsoft Sans Serif"/>
              </a:rPr>
              <a:t>a </a:t>
            </a:r>
            <a:r>
              <a:rPr lang="en-GB" sz="1600" spc="-10" dirty="0">
                <a:latin typeface="Microsoft Sans Serif"/>
                <a:cs typeface="Microsoft Sans Serif"/>
              </a:rPr>
              <a:t>dots.</a:t>
            </a:r>
            <a:endParaRPr lang="en-GB"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Snippet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for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ul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Tag: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&lt;!DOCTYPE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Microsoft Sans Serif"/>
                <a:cs typeface="Microsoft Sans Serif"/>
              </a:rPr>
              <a:t>&lt;h2&gt;Grocery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list&lt;/h2&gt;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20" dirty="0">
                <a:latin typeface="Microsoft Sans Serif"/>
                <a:cs typeface="Microsoft Sans Serif"/>
              </a:rPr>
              <a:t>&lt;ul&gt;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&lt;li&gt;Bread&lt;/li&gt;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&lt;li&gt;Eggs&lt;/li&gt;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&lt;li&gt;Milk&lt;/li&gt;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&lt;li&gt;Coffee&lt;/li&gt;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&lt;/ul&gt;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&lt;/body&gt;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&lt;/html&gt;</a:t>
            </a:r>
            <a:endParaRPr sz="16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3822" y="2853535"/>
            <a:ext cx="2857645" cy="286179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459464" y="2759942"/>
            <a:ext cx="4726305" cy="2778760"/>
            <a:chOff x="3459464" y="2759942"/>
            <a:chExt cx="4726305" cy="27787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59464" y="2759942"/>
              <a:ext cx="4725947" cy="277829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04894" y="2914903"/>
              <a:ext cx="4210685" cy="2267204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B438705-4C6D-B789-258D-E9C113FA57A6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45" dirty="0"/>
              <a:t> </a:t>
            </a:r>
            <a:r>
              <a:rPr sz="4000" dirty="0"/>
              <a:t>Unordered</a:t>
            </a:r>
            <a:r>
              <a:rPr sz="4000" spc="-120" dirty="0"/>
              <a:t> </a:t>
            </a:r>
            <a:r>
              <a:rPr sz="4000" dirty="0"/>
              <a:t>list&lt;ul&gt;</a:t>
            </a:r>
            <a:r>
              <a:rPr sz="4000" spc="-195" dirty="0"/>
              <a:t> </a:t>
            </a:r>
            <a:r>
              <a:rPr sz="4000" spc="-25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45286" y="1153160"/>
            <a:ext cx="5557520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The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HTML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Unordered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List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has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various List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Item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Markers:-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2.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Circle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: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Sets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item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marker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 </a:t>
            </a:r>
            <a:r>
              <a:rPr sz="1600" spc="-10" dirty="0">
                <a:latin typeface="Microsoft Sans Serif"/>
                <a:cs typeface="Microsoft Sans Serif"/>
              </a:rPr>
              <a:t>circle.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Snippet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for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ul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Tag: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&lt;!DOCTYPE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Microsoft Sans Serif"/>
                <a:cs typeface="Microsoft Sans Serif"/>
              </a:rPr>
              <a:t>&lt;h2&gt;Unordered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Disc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Bullets&lt;/h2&gt;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&lt;h2&gt;Grocery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List&lt;/h2&gt;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&lt;ul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style="list-</a:t>
            </a:r>
            <a:r>
              <a:rPr sz="1600" spc="-20" dirty="0">
                <a:latin typeface="Microsoft Sans Serif"/>
                <a:cs typeface="Microsoft Sans Serif"/>
              </a:rPr>
              <a:t>style-</a:t>
            </a:r>
            <a:r>
              <a:rPr sz="1600" spc="-10" dirty="0">
                <a:latin typeface="Microsoft Sans Serif"/>
                <a:cs typeface="Microsoft Sans Serif"/>
              </a:rPr>
              <a:t>type:disc"&gt;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&lt;li&gt;Bread&lt;/li&gt;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&lt;li&gt;Eggs&lt;/li&gt;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&lt;li&gt;Milk&lt;/li&gt;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&lt;li&gt;Coffee&lt;/li&gt;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&lt;/ul&gt;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&lt;/body&gt;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&lt;/html&gt;</a:t>
            </a:r>
            <a:endParaRPr sz="16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3822" y="2853535"/>
            <a:ext cx="2857645" cy="286179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716779" y="2729483"/>
            <a:ext cx="4075429" cy="2830195"/>
            <a:chOff x="4716779" y="2729483"/>
            <a:chExt cx="4075429" cy="283019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779" y="2729483"/>
              <a:ext cx="4075176" cy="2830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2232" y="2924936"/>
              <a:ext cx="3486276" cy="2241677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F450C95-EB3D-6E48-A38A-1A8EBCD6233A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166" y="322579"/>
            <a:ext cx="5503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25" dirty="0"/>
              <a:t> </a:t>
            </a:r>
            <a:r>
              <a:rPr sz="4000" spc="-10" dirty="0"/>
              <a:t>Heading&lt;hx&gt;</a:t>
            </a:r>
            <a:r>
              <a:rPr sz="4000" spc="-150" dirty="0"/>
              <a:t> </a:t>
            </a:r>
            <a:r>
              <a:rPr sz="4000" spc="-25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8425"/>
            <a:ext cx="6118860" cy="490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2000" b="1" spc="-7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Heading</a:t>
            </a:r>
            <a:r>
              <a:rPr sz="20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Let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illustrate the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example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Example</a:t>
            </a:r>
            <a:r>
              <a:rPr sz="20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1: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&lt;!DOCTYPE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&lt;head&gt;</a:t>
            </a:r>
            <a:endParaRPr sz="1600">
              <a:latin typeface="Microsoft Sans Serif"/>
              <a:cs typeface="Microsoft Sans Serif"/>
            </a:endParaRPr>
          </a:p>
          <a:p>
            <a:pPr marL="18288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&lt;title&gt;Heading</a:t>
            </a:r>
            <a:r>
              <a:rPr sz="1600" spc="-70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Tag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example&lt;/title&gt;</a:t>
            </a:r>
            <a:endParaRPr sz="1600">
              <a:latin typeface="Microsoft Sans Serif"/>
              <a:cs typeface="Microsoft Sans Serif"/>
            </a:endParaRPr>
          </a:p>
          <a:p>
            <a:pPr marR="830580" algn="r">
              <a:lnSpc>
                <a:spcPct val="100000"/>
              </a:lnSpc>
            </a:pP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output: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&lt;/head&gt;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&lt;h1&gt;Heading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no.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1&lt;/h1&gt;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&lt;h2&gt;Heading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no.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2&lt;/h2&gt;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&lt;h3&gt;Heading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no.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3&lt;/h3&gt;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&lt;h4&gt;Heading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no.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4&lt;/h4&gt;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&lt;h5&gt;Heading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no.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5&lt;/h5&gt;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&lt;h6&gt;Heading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no.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6&lt;/h6&gt;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&lt;/body&gt;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&lt;/html&gt;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73423" y="2853535"/>
            <a:ext cx="7938134" cy="3576320"/>
            <a:chOff x="3773423" y="2853535"/>
            <a:chExt cx="7938134" cy="35763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3822" y="2853535"/>
              <a:ext cx="2857645" cy="286179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3423" y="3756660"/>
              <a:ext cx="5266944" cy="26730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68114" y="3952278"/>
              <a:ext cx="4679061" cy="2084577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34FA6CC-3FDB-0CDA-9D58-CC58C04D00B5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45" dirty="0"/>
              <a:t> </a:t>
            </a:r>
            <a:r>
              <a:rPr sz="4000" dirty="0"/>
              <a:t>Unordered</a:t>
            </a:r>
            <a:r>
              <a:rPr sz="4000" spc="-120" dirty="0"/>
              <a:t> </a:t>
            </a:r>
            <a:r>
              <a:rPr sz="4000" dirty="0"/>
              <a:t>list&lt;ul&gt;</a:t>
            </a:r>
            <a:r>
              <a:rPr sz="4000" spc="-195" dirty="0"/>
              <a:t> </a:t>
            </a:r>
            <a:r>
              <a:rPr sz="4000" spc="-25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45286" y="1153160"/>
            <a:ext cx="5557520" cy="5391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The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HTML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Unordered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List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has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various List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Item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Markers:-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3.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Square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: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Sets the list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item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marker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10" dirty="0">
                <a:latin typeface="Microsoft Sans Serif"/>
                <a:cs typeface="Microsoft Sans Serif"/>
              </a:rPr>
              <a:t> square.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Snippet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for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ul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Tag: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&lt;!DOCTYPE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Microsoft Sans Serif"/>
                <a:cs typeface="Microsoft Sans Serif"/>
              </a:rPr>
              <a:t>&lt;h2&gt;Unordered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Square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Bullets&lt;/h2&gt;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&lt;h2&gt;Grocery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list&lt;/h2&gt;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&lt;ul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style="list-</a:t>
            </a:r>
            <a:r>
              <a:rPr sz="1600" spc="-20" dirty="0">
                <a:latin typeface="Microsoft Sans Serif"/>
                <a:cs typeface="Microsoft Sans Serif"/>
              </a:rPr>
              <a:t>style-</a:t>
            </a:r>
            <a:r>
              <a:rPr sz="1600" spc="-10" dirty="0">
                <a:latin typeface="Microsoft Sans Serif"/>
                <a:cs typeface="Microsoft Sans Serif"/>
              </a:rPr>
              <a:t>type:square"&gt;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&lt;li&gt;Bread&lt;/li&gt;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&lt;li&gt;Eggs&lt;/li&gt;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&lt;li&gt;Milk&lt;/li&gt;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&lt;li&gt;Coffee&lt;/li&gt;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&lt;/ul&gt;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&lt;/body&gt;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&lt;/html&gt;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31664" y="2853535"/>
            <a:ext cx="6779895" cy="2943860"/>
            <a:chOff x="4931664" y="2853535"/>
            <a:chExt cx="6779895" cy="29438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3822" y="2853535"/>
              <a:ext cx="2857645" cy="286179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1664" y="3014472"/>
              <a:ext cx="4052316" cy="27828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7625" y="3209671"/>
              <a:ext cx="3463925" cy="2195194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8D8BB27-FA07-2ED1-A148-50FE5CFD7BD0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29" dirty="0"/>
              <a:t> </a:t>
            </a:r>
            <a:r>
              <a:rPr sz="4000" dirty="0"/>
              <a:t>ordered</a:t>
            </a:r>
            <a:r>
              <a:rPr sz="4000" spc="-114" dirty="0"/>
              <a:t> </a:t>
            </a:r>
            <a:r>
              <a:rPr sz="4000" dirty="0"/>
              <a:t>list&lt;ol&gt;</a:t>
            </a:r>
            <a:r>
              <a:rPr sz="4000" spc="-180" dirty="0"/>
              <a:t> </a:t>
            </a:r>
            <a:r>
              <a:rPr sz="4000" spc="-25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45286" y="1153160"/>
            <a:ext cx="7361555" cy="4902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Microsoft Sans Serif"/>
                <a:cs typeface="Microsoft Sans Serif"/>
              </a:rPr>
              <a:t>An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ordered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starts with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 “ol” tag. Each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item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starts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 “li”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tag.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list </a:t>
            </a:r>
            <a:r>
              <a:rPr sz="1600" dirty="0">
                <a:latin typeface="Microsoft Sans Serif"/>
                <a:cs typeface="Microsoft Sans Serif"/>
              </a:rPr>
              <a:t>items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are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marked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numbers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default.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Snippet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for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ol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Tag: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&lt;!DOCTYPE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Microsoft Sans Serif"/>
                <a:cs typeface="Microsoft Sans Serif"/>
              </a:rPr>
              <a:t>&lt;h2&gt;Grocery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List&lt;/h2&gt;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20" dirty="0">
                <a:latin typeface="Microsoft Sans Serif"/>
                <a:cs typeface="Microsoft Sans Serif"/>
              </a:rPr>
              <a:t>&lt;ol&gt;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&lt;li&gt;Bread&lt;/li&gt;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&lt;li&gt;Eggs&lt;/li&gt;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&lt;li&gt;Milk&lt;/li&gt;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&lt;li&gt;Coffee&lt;/li&gt;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&lt;/ol&gt;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&lt;/body&gt;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&lt;/html&gt;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3822" y="2853535"/>
            <a:ext cx="2857645" cy="286179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017246" y="2766079"/>
            <a:ext cx="4383405" cy="2859405"/>
            <a:chOff x="4017246" y="2766079"/>
            <a:chExt cx="4383405" cy="28594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7246" y="2766079"/>
              <a:ext cx="4383049" cy="285898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2170" y="2925064"/>
              <a:ext cx="3867657" cy="2343531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BEE0B94-61F3-7326-E572-FF49C4A686F3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29" dirty="0"/>
              <a:t> </a:t>
            </a:r>
            <a:r>
              <a:rPr sz="4000" dirty="0"/>
              <a:t>ordered</a:t>
            </a:r>
            <a:r>
              <a:rPr sz="4000" spc="-114" dirty="0"/>
              <a:t> </a:t>
            </a:r>
            <a:r>
              <a:rPr sz="4000" dirty="0"/>
              <a:t>list&lt;ol&gt;</a:t>
            </a:r>
            <a:r>
              <a:rPr sz="4000" spc="-180" dirty="0"/>
              <a:t> </a:t>
            </a:r>
            <a:r>
              <a:rPr sz="4000" spc="-25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45286" y="1153160"/>
            <a:ext cx="6561455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The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HTML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Ordered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List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has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various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List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Item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Markers</a:t>
            </a:r>
            <a:r>
              <a:rPr sz="1600" spc="-10" dirty="0">
                <a:latin typeface="Microsoft Sans Serif"/>
                <a:cs typeface="Microsoft Sans Serif"/>
              </a:rPr>
              <a:t>: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type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attribute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 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&lt;ol&gt;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tag,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defines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type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 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item </a:t>
            </a:r>
            <a:r>
              <a:rPr sz="1600" spc="-10" dirty="0">
                <a:latin typeface="Microsoft Sans Serif"/>
                <a:cs typeface="Microsoft Sans Serif"/>
              </a:rPr>
              <a:t>marker.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1.Type=”1″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: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items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will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numbered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numbers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i.e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default.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Snippet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for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ol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Tag: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&lt;!DOCTYPE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Microsoft Sans Serif"/>
                <a:cs typeface="Microsoft Sans Serif"/>
              </a:rPr>
              <a:t>&lt;h2&gt;Ordered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Numbers&lt;/h2&gt;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&lt;ol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type="1"&gt;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&lt;li&gt;Bread&lt;/li&gt;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&lt;li&gt;Eggs&lt;/li&gt;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&lt;li&gt;Milk&lt;/li&gt;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&lt;li&gt;Coffee&lt;/li&gt;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&lt;/ol&gt;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&lt;/body&gt;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&lt;/html&gt;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3822" y="2853535"/>
            <a:ext cx="2857645" cy="286179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256532" y="3058667"/>
            <a:ext cx="4474845" cy="2845435"/>
            <a:chOff x="4256532" y="3058667"/>
            <a:chExt cx="4474845" cy="284543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6532" y="3058667"/>
              <a:ext cx="4474464" cy="28453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1731" y="3253358"/>
              <a:ext cx="3886707" cy="2257679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8CAC652-85BA-8649-239D-677FF09D9943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29" dirty="0"/>
              <a:t> </a:t>
            </a:r>
            <a:r>
              <a:rPr sz="4000" dirty="0"/>
              <a:t>ordered</a:t>
            </a:r>
            <a:r>
              <a:rPr sz="4000" spc="-114" dirty="0"/>
              <a:t> </a:t>
            </a:r>
            <a:r>
              <a:rPr sz="4000" dirty="0"/>
              <a:t>list&lt;ol&gt;</a:t>
            </a:r>
            <a:r>
              <a:rPr sz="4000" spc="-180" dirty="0"/>
              <a:t> </a:t>
            </a:r>
            <a:r>
              <a:rPr sz="4000" spc="-25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45286" y="1153160"/>
            <a:ext cx="6561455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The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HTML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Ordered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List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has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various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List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Item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Markers</a:t>
            </a:r>
            <a:r>
              <a:rPr sz="1600" spc="-10" dirty="0">
                <a:latin typeface="Microsoft Sans Serif"/>
                <a:cs typeface="Microsoft Sans Serif"/>
              </a:rPr>
              <a:t>: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type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attribute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 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&lt;ol&gt;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tag,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defines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type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 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item </a:t>
            </a:r>
            <a:r>
              <a:rPr sz="1600" spc="-10" dirty="0">
                <a:latin typeface="Microsoft Sans Serif"/>
                <a:cs typeface="Microsoft Sans Serif"/>
              </a:rPr>
              <a:t>marker.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2.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Type=”a” </a:t>
            </a:r>
            <a:r>
              <a:rPr sz="1600" b="1" dirty="0">
                <a:latin typeface="Arial"/>
                <a:cs typeface="Arial"/>
              </a:rPr>
              <a:t>: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items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will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numbered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lowercase</a:t>
            </a:r>
            <a:r>
              <a:rPr sz="1600" spc="-10" dirty="0">
                <a:latin typeface="Microsoft Sans Serif"/>
                <a:cs typeface="Microsoft Sans Serif"/>
              </a:rPr>
              <a:t> letters..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Snippet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for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ol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Tag: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&lt;!DOCTYPE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Microsoft Sans Serif"/>
                <a:cs typeface="Microsoft Sans Serif"/>
              </a:rPr>
              <a:t>&lt;h2&gt;Ordered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Lowercase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Letters&lt;/h2&gt;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&lt;ol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type="a"&gt;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&lt;li&gt;Bread&lt;/li&gt;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&lt;li&gt;Eggs&lt;/li&gt;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&lt;li&gt;Milk&lt;/li&gt;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&lt;li&gt;Coffee&lt;/li&gt;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&lt;/ol&gt;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&lt;/body&gt;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&lt;/html&gt;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88179" y="2853535"/>
            <a:ext cx="7223759" cy="3695700"/>
            <a:chOff x="4488179" y="2853535"/>
            <a:chExt cx="7223759" cy="3695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3822" y="2853535"/>
              <a:ext cx="2857645" cy="286179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8179" y="3835908"/>
              <a:ext cx="4360164" cy="27127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83251" y="4030637"/>
              <a:ext cx="3772407" cy="2124329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0BD4777-1E53-BB26-FE7C-71BD48830955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29" dirty="0"/>
              <a:t> </a:t>
            </a:r>
            <a:r>
              <a:rPr sz="4000" dirty="0"/>
              <a:t>ordered</a:t>
            </a:r>
            <a:r>
              <a:rPr sz="4000" spc="-114" dirty="0"/>
              <a:t> </a:t>
            </a:r>
            <a:r>
              <a:rPr sz="4000" dirty="0"/>
              <a:t>list&lt;ol&gt;</a:t>
            </a:r>
            <a:r>
              <a:rPr sz="4000" spc="-180" dirty="0"/>
              <a:t> </a:t>
            </a:r>
            <a:r>
              <a:rPr sz="4000" spc="-25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45286" y="1153160"/>
            <a:ext cx="6561455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The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HTML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Ordered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List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has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various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List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Item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Markers</a:t>
            </a:r>
            <a:r>
              <a:rPr sz="1600" spc="-10" dirty="0">
                <a:latin typeface="Microsoft Sans Serif"/>
                <a:cs typeface="Microsoft Sans Serif"/>
              </a:rPr>
              <a:t>: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type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attribute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 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&lt;ol&gt;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tag,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defines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type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 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item </a:t>
            </a:r>
            <a:r>
              <a:rPr sz="1600" spc="-10" dirty="0">
                <a:latin typeface="Microsoft Sans Serif"/>
                <a:cs typeface="Microsoft Sans Serif"/>
              </a:rPr>
              <a:t>marker.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3.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Type=”A”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: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items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will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numbered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uppercase</a:t>
            </a:r>
            <a:r>
              <a:rPr sz="1600" spc="-10" dirty="0">
                <a:latin typeface="Microsoft Sans Serif"/>
                <a:cs typeface="Microsoft Sans Serif"/>
              </a:rPr>
              <a:t> letters.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Snippet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for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ol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Tag: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&lt;!DOCTYPE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Microsoft Sans Serif"/>
                <a:cs typeface="Microsoft Sans Serif"/>
              </a:rPr>
              <a:t>&lt;h2&gt;Ordered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Letters&lt;/h2&gt;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&lt;ol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type="A"&gt;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&lt;li&gt;Bread&lt;/li&gt;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&lt;li&gt;Eggs&lt;/li&gt;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&lt;li&gt;Milk&lt;/li&gt;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&lt;li&gt;Coffee&lt;/li&gt;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&lt;/ol&gt;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&lt;/body&gt;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&lt;/html&gt;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3822" y="2853535"/>
            <a:ext cx="2857645" cy="286179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230640" y="3099816"/>
            <a:ext cx="4478020" cy="2944495"/>
            <a:chOff x="4230640" y="3099816"/>
            <a:chExt cx="4478020" cy="294449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0640" y="3099816"/>
              <a:ext cx="4477487" cy="29443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5531" y="3257829"/>
              <a:ext cx="3962907" cy="2429256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E24C319-BAEC-794C-3BA8-F175ABFBED13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29" dirty="0"/>
              <a:t> </a:t>
            </a:r>
            <a:r>
              <a:rPr sz="4000" dirty="0"/>
              <a:t>ordered</a:t>
            </a:r>
            <a:r>
              <a:rPr sz="4000" spc="-114" dirty="0"/>
              <a:t> </a:t>
            </a:r>
            <a:r>
              <a:rPr sz="4000" dirty="0"/>
              <a:t>list&lt;ol&gt;</a:t>
            </a:r>
            <a:r>
              <a:rPr sz="4000" spc="-180" dirty="0"/>
              <a:t> </a:t>
            </a:r>
            <a:r>
              <a:rPr sz="4000" spc="-25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45286" y="1153160"/>
            <a:ext cx="7020559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The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HTML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Ordered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List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has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various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List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Item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Markers</a:t>
            </a:r>
            <a:r>
              <a:rPr sz="1600" spc="-10" dirty="0">
                <a:latin typeface="Microsoft Sans Serif"/>
                <a:cs typeface="Microsoft Sans Serif"/>
              </a:rPr>
              <a:t>: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type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attribute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 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&lt;ol&gt;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tag,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defines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type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 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item </a:t>
            </a:r>
            <a:r>
              <a:rPr sz="1600" spc="-10" dirty="0">
                <a:latin typeface="Microsoft Sans Serif"/>
                <a:cs typeface="Microsoft Sans Serif"/>
              </a:rPr>
              <a:t>marker.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4.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Type=”I”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: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items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will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numbered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uppercase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roman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numbers.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Snippet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for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ol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Tag: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&lt;!DOCTYPE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Microsoft Sans Serif"/>
                <a:cs typeface="Microsoft Sans Serif"/>
              </a:rPr>
              <a:t>&lt;h2&gt;Ordered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Roman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Numbers&lt;/h2&gt;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&lt;ol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type="I"&gt;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&lt;li&gt;Bread&lt;/li&gt;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&lt;li&gt;Eggs&lt;/li&gt;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&lt;li&gt;Milk&lt;/li&gt;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&lt;li&gt;Coffee&lt;/li&gt;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&lt;/ol&gt;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&lt;/body&gt;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&lt;/html&gt;</a:t>
            </a:r>
            <a:endParaRPr sz="1600" dirty="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76600" y="1998103"/>
            <a:ext cx="7810645" cy="4833382"/>
            <a:chOff x="4512564" y="1727438"/>
            <a:chExt cx="7810645" cy="4833382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65564" y="1727438"/>
              <a:ext cx="2857645" cy="286179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2564" y="3761232"/>
              <a:ext cx="4483608" cy="27995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7255" y="3957218"/>
              <a:ext cx="3896233" cy="2210054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F41E2B5-BE3B-6F93-67BA-8B697BF1010F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29" dirty="0"/>
              <a:t> </a:t>
            </a:r>
            <a:r>
              <a:rPr sz="4000" dirty="0"/>
              <a:t>ordered</a:t>
            </a:r>
            <a:r>
              <a:rPr sz="4000" spc="-114" dirty="0"/>
              <a:t> </a:t>
            </a:r>
            <a:r>
              <a:rPr sz="4000" dirty="0"/>
              <a:t>list&lt;ol&gt;</a:t>
            </a:r>
            <a:r>
              <a:rPr sz="4000" spc="-180" dirty="0"/>
              <a:t> </a:t>
            </a:r>
            <a:r>
              <a:rPr sz="4000" spc="-25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45286" y="1153160"/>
            <a:ext cx="6985000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The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HTML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Ordered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List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has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various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List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Item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Markers</a:t>
            </a:r>
            <a:r>
              <a:rPr sz="1600" spc="-10" dirty="0">
                <a:latin typeface="Microsoft Sans Serif"/>
                <a:cs typeface="Microsoft Sans Serif"/>
              </a:rPr>
              <a:t>: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type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attribute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 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&lt;ol&gt;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tag,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defines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type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 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item </a:t>
            </a:r>
            <a:r>
              <a:rPr sz="1600" spc="-10" dirty="0">
                <a:latin typeface="Microsoft Sans Serif"/>
                <a:cs typeface="Microsoft Sans Serif"/>
              </a:rPr>
              <a:t>marker.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5.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Type=”i”</a:t>
            </a:r>
            <a:r>
              <a:rPr sz="1600" b="1" dirty="0">
                <a:latin typeface="Arial"/>
                <a:cs typeface="Arial"/>
              </a:rPr>
              <a:t> :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items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will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numbered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lowercase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roman</a:t>
            </a:r>
            <a:r>
              <a:rPr sz="1600" spc="-10" dirty="0">
                <a:latin typeface="Microsoft Sans Serif"/>
                <a:cs typeface="Microsoft Sans Serif"/>
              </a:rPr>
              <a:t> numbers.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Snippet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for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ol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Tag: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&lt;!DOCTYPE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Microsoft Sans Serif"/>
                <a:cs typeface="Microsoft Sans Serif"/>
              </a:rPr>
              <a:t>&lt;h2&gt;Ordered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Lowercase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Roman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Numbers&lt;/h2&gt;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&lt;ol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type="i"&gt;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&lt;li&gt;Bread&lt;/li&gt;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&lt;li&gt;Eggs&lt;/li&gt;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&lt;li&gt;Milk&lt;/li&gt;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&lt;li&gt;Coffee&lt;/li&gt;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&lt;/ol&gt;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&lt;/body&gt;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&lt;/html&gt;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3822" y="2853535"/>
            <a:ext cx="2857645" cy="286179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410697" y="3895342"/>
            <a:ext cx="5297805" cy="2811780"/>
            <a:chOff x="3410697" y="3895342"/>
            <a:chExt cx="5297805" cy="281178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0697" y="3895342"/>
              <a:ext cx="5297444" cy="28117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56253" y="4054564"/>
              <a:ext cx="4782184" cy="2295906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C193DB7-99D8-7EA1-CE06-9036D3F0414A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390769"/>
            <a:ext cx="6915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58620" algn="l"/>
              </a:tabLst>
            </a:pPr>
            <a:r>
              <a:rPr sz="4000" spc="-20" dirty="0"/>
              <a:t>HTML</a:t>
            </a:r>
            <a:r>
              <a:rPr sz="4000" dirty="0"/>
              <a:t>	Description</a:t>
            </a:r>
            <a:r>
              <a:rPr sz="4000" spc="-135" dirty="0"/>
              <a:t> </a:t>
            </a:r>
            <a:r>
              <a:rPr sz="4000" dirty="0"/>
              <a:t>list&lt;dl&gt;</a:t>
            </a:r>
            <a:r>
              <a:rPr sz="4000" spc="-220" dirty="0"/>
              <a:t> </a:t>
            </a:r>
            <a:r>
              <a:rPr sz="4000" spc="-50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45286" y="1153160"/>
            <a:ext cx="7633970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9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description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terms,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description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each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term.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&lt;dl&gt;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defines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description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list,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&lt;dt&gt;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defines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term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name,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the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&lt;dd&gt; tag describes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each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term.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Snippet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for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dl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Tag: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&lt;!DOCTYPE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&lt;h2&gt;A</a:t>
            </a:r>
            <a:r>
              <a:rPr sz="1600" spc="-10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Description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List&lt;/h2&gt;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20" dirty="0">
                <a:latin typeface="Microsoft Sans Serif"/>
                <a:cs typeface="Microsoft Sans Serif"/>
              </a:rPr>
              <a:t>&lt;dl&gt;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&lt;dt&gt;Coffee&lt;/dt&gt;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&lt;dd&gt;-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500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gms&lt;/dd&gt;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&lt;dt&gt;Milk&lt;/dt&gt;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&lt;dd&gt;-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1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ltr</a:t>
            </a:r>
            <a:r>
              <a:rPr sz="1600" spc="-5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Tetra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Pack&lt;/dd&gt;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&lt;/dl&gt;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&lt;/body&gt;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&lt;/html&gt;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3822" y="2853535"/>
            <a:ext cx="2857645" cy="286179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424190" y="3095263"/>
            <a:ext cx="4020820" cy="2772410"/>
            <a:chOff x="4424190" y="3095263"/>
            <a:chExt cx="4020820" cy="277241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4190" y="3095263"/>
              <a:ext cx="4020284" cy="27721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9206" y="3253358"/>
              <a:ext cx="3505707" cy="2257679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C9A5323-A753-197B-5AE9-2EC3F53B660F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166" y="322579"/>
            <a:ext cx="6915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58620" algn="l"/>
              </a:tabLst>
            </a:pPr>
            <a:r>
              <a:rPr sz="4000" spc="-20" dirty="0"/>
              <a:t>HTML</a:t>
            </a:r>
            <a:r>
              <a:rPr sz="4000" dirty="0"/>
              <a:t>	Description</a:t>
            </a:r>
            <a:r>
              <a:rPr sz="4000" spc="-135" dirty="0"/>
              <a:t> </a:t>
            </a:r>
            <a:r>
              <a:rPr sz="4000" dirty="0"/>
              <a:t>list&lt;dl&gt;</a:t>
            </a:r>
            <a:r>
              <a:rPr sz="4000" spc="-220" dirty="0"/>
              <a:t> </a:t>
            </a:r>
            <a:r>
              <a:rPr sz="4000" spc="-50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45286" y="1153160"/>
            <a:ext cx="4347210" cy="5634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Nested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List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in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HTML: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9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nested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 list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which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has a list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inside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10" dirty="0">
                <a:latin typeface="Microsoft Sans Serif"/>
                <a:cs typeface="Microsoft Sans Serif"/>
              </a:rPr>
              <a:t> list.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Snippet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for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Nested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list: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&lt;!DOCTYPE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&lt;h2&gt;A</a:t>
            </a:r>
            <a:r>
              <a:rPr sz="1600" spc="-7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Nested </a:t>
            </a:r>
            <a:r>
              <a:rPr sz="1600" spc="-10" dirty="0">
                <a:latin typeface="Microsoft Sans Serif"/>
                <a:cs typeface="Microsoft Sans Serif"/>
              </a:rPr>
              <a:t>List&lt;/h2&gt;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20" dirty="0">
                <a:latin typeface="Microsoft Sans Serif"/>
                <a:cs typeface="Microsoft Sans Serif"/>
              </a:rPr>
              <a:t>&lt;ul&gt;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&lt;li&gt;Coffee&lt;/li&gt;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&lt;li&gt;Tea</a:t>
            </a:r>
            <a:endParaRPr sz="16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</a:pPr>
            <a:r>
              <a:rPr sz="1600" spc="-20" dirty="0">
                <a:latin typeface="Microsoft Sans Serif"/>
                <a:cs typeface="Microsoft Sans Serif"/>
              </a:rPr>
              <a:t>&lt;ul&gt;</a:t>
            </a:r>
            <a:endParaRPr sz="16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Microsoft Sans Serif"/>
                <a:cs typeface="Microsoft Sans Serif"/>
              </a:rPr>
              <a:t>&lt;li&gt;Black</a:t>
            </a:r>
            <a:r>
              <a:rPr sz="1600" spc="-9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tea&lt;/li&gt;</a:t>
            </a:r>
            <a:endParaRPr sz="16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&lt;li&gt;Green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tea&lt;/li&gt;</a:t>
            </a:r>
            <a:endParaRPr sz="16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&lt;/ul&gt;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&lt;li&gt;Milk&lt;/li&gt;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&lt;/ul&gt;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&lt;/body&gt;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&lt;/html&gt;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3822" y="2853535"/>
            <a:ext cx="2857645" cy="286179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12901" y="2558814"/>
            <a:ext cx="4049395" cy="2859405"/>
            <a:chOff x="4312901" y="2558814"/>
            <a:chExt cx="4049395" cy="28594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2901" y="2558814"/>
              <a:ext cx="4049295" cy="285898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7573" y="2718053"/>
              <a:ext cx="3534282" cy="2343531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C41ED63-84C5-608F-AA7A-4BF0325320F4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63" y="2440083"/>
            <a:ext cx="5824220" cy="166751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960245">
              <a:lnSpc>
                <a:spcPct val="100000"/>
              </a:lnSpc>
              <a:spcBef>
                <a:spcPts val="575"/>
              </a:spcBef>
            </a:pPr>
            <a:r>
              <a:rPr spc="-10" dirty="0">
                <a:solidFill>
                  <a:srgbClr val="FFFFFF"/>
                </a:solidFill>
              </a:rPr>
              <a:t>Questions??</a:t>
            </a:r>
          </a:p>
          <a:p>
            <a:pPr marL="995680" marR="8255" indent="-982980">
              <a:lnSpc>
                <a:spcPct val="100000"/>
              </a:lnSpc>
              <a:spcBef>
                <a:spcPts val="210"/>
              </a:spcBef>
            </a:pPr>
            <a:r>
              <a:rPr sz="2400" dirty="0">
                <a:solidFill>
                  <a:srgbClr val="FFFFFF"/>
                </a:solidFill>
              </a:rPr>
              <a:t>Every</a:t>
            </a:r>
            <a:r>
              <a:rPr sz="2400" spc="-3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engineer</a:t>
            </a:r>
            <a:r>
              <a:rPr sz="2400" spc="-1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has</a:t>
            </a:r>
            <a:r>
              <a:rPr sz="2400" spc="-4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a</a:t>
            </a:r>
            <a:r>
              <a:rPr sz="2400" spc="-3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tendency</a:t>
            </a:r>
            <a:r>
              <a:rPr sz="2400" spc="-3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to</a:t>
            </a:r>
            <a:r>
              <a:rPr sz="2400" spc="-5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tinker</a:t>
            </a:r>
            <a:r>
              <a:rPr sz="2400" spc="-40" dirty="0">
                <a:solidFill>
                  <a:srgbClr val="FFFFFF"/>
                </a:solidFill>
              </a:rPr>
              <a:t> </a:t>
            </a:r>
            <a:r>
              <a:rPr sz="2400" spc="-25" dirty="0">
                <a:solidFill>
                  <a:srgbClr val="FFFFFF"/>
                </a:solidFill>
              </a:rPr>
              <a:t>on </a:t>
            </a:r>
            <a:r>
              <a:rPr sz="2400" dirty="0">
                <a:solidFill>
                  <a:srgbClr val="FFFFFF"/>
                </a:solidFill>
              </a:rPr>
              <a:t>a</a:t>
            </a:r>
            <a:r>
              <a:rPr sz="2400" spc="-3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problem,</a:t>
            </a:r>
            <a:r>
              <a:rPr sz="2400" spc="-1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lets</a:t>
            </a:r>
            <a:r>
              <a:rPr sz="2400" spc="-2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answer</a:t>
            </a:r>
            <a:r>
              <a:rPr sz="2400" spc="-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few</a:t>
            </a:r>
            <a:r>
              <a:rPr sz="2400" spc="-3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of</a:t>
            </a:r>
            <a:r>
              <a:rPr sz="2400" spc="-2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them.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5377180" y="2051049"/>
            <a:ext cx="1529080" cy="2755900"/>
          </a:xfrm>
          <a:custGeom>
            <a:avLst/>
            <a:gdLst/>
            <a:ahLst/>
            <a:cxnLst/>
            <a:rect l="l" t="t" r="r" b="b"/>
            <a:pathLst>
              <a:path w="1529079" h="2755900">
                <a:moveTo>
                  <a:pt x="1528572" y="0"/>
                </a:moveTo>
                <a:lnTo>
                  <a:pt x="0" y="0"/>
                </a:lnTo>
                <a:lnTo>
                  <a:pt x="0" y="190500"/>
                </a:lnTo>
                <a:lnTo>
                  <a:pt x="0" y="459740"/>
                </a:lnTo>
                <a:lnTo>
                  <a:pt x="191135" y="459740"/>
                </a:lnTo>
                <a:lnTo>
                  <a:pt x="191135" y="190500"/>
                </a:lnTo>
                <a:lnTo>
                  <a:pt x="1337564" y="190500"/>
                </a:lnTo>
                <a:lnTo>
                  <a:pt x="1337564" y="459740"/>
                </a:lnTo>
                <a:lnTo>
                  <a:pt x="1337564" y="2265680"/>
                </a:lnTo>
                <a:lnTo>
                  <a:pt x="1337564" y="2565400"/>
                </a:lnTo>
                <a:lnTo>
                  <a:pt x="191135" y="2565400"/>
                </a:lnTo>
                <a:lnTo>
                  <a:pt x="191135" y="2265680"/>
                </a:lnTo>
                <a:lnTo>
                  <a:pt x="0" y="2265680"/>
                </a:lnTo>
                <a:lnTo>
                  <a:pt x="0" y="2565400"/>
                </a:lnTo>
                <a:lnTo>
                  <a:pt x="0" y="2755900"/>
                </a:lnTo>
                <a:lnTo>
                  <a:pt x="1528572" y="2755900"/>
                </a:lnTo>
                <a:lnTo>
                  <a:pt x="1528572" y="2565400"/>
                </a:lnTo>
                <a:lnTo>
                  <a:pt x="1528572" y="2265680"/>
                </a:lnTo>
                <a:lnTo>
                  <a:pt x="1528572" y="459740"/>
                </a:lnTo>
                <a:lnTo>
                  <a:pt x="1528572" y="190500"/>
                </a:lnTo>
                <a:lnTo>
                  <a:pt x="15285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166" y="322579"/>
            <a:ext cx="59836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10" dirty="0"/>
              <a:t> </a:t>
            </a:r>
            <a:r>
              <a:rPr sz="4000" spc="-10" dirty="0"/>
              <a:t>Paragraphs&lt;p&gt;</a:t>
            </a:r>
            <a:r>
              <a:rPr sz="4000" spc="-135" dirty="0"/>
              <a:t> </a:t>
            </a:r>
            <a:r>
              <a:rPr sz="4000" spc="-25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8425"/>
            <a:ext cx="7574915" cy="4782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&lt;p&gt;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3182BD"/>
                </a:solidFill>
                <a:latin typeface="Arial"/>
                <a:cs typeface="Arial"/>
              </a:rPr>
              <a:t>tag:</a:t>
            </a:r>
            <a:endParaRPr sz="2000">
              <a:latin typeface="Arial"/>
              <a:cs typeface="Arial"/>
            </a:endParaRPr>
          </a:p>
          <a:p>
            <a:pPr marL="297815" marR="167005" indent="-285750">
              <a:lnSpc>
                <a:spcPct val="100000"/>
              </a:lnSpc>
              <a:spcBef>
                <a:spcPts val="2170"/>
              </a:spcBef>
              <a:buFont typeface="Wingdings"/>
              <a:buChar char=""/>
              <a:tabLst>
                <a:tab pos="299085" algn="l"/>
              </a:tabLst>
            </a:pP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b="1" dirty="0">
                <a:latin typeface="Arial"/>
                <a:cs typeface="Arial"/>
              </a:rPr>
              <a:t>&lt;p&gt;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defines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paragraph.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These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have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both </a:t>
            </a:r>
            <a:r>
              <a:rPr sz="1800" spc="-10" dirty="0">
                <a:latin typeface="Microsoft Sans Serif"/>
                <a:cs typeface="Microsoft Sans Serif"/>
              </a:rPr>
              <a:t>opening 	</a:t>
            </a: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closing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tag.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So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anything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mentioned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within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b="1" dirty="0">
                <a:latin typeface="Arial"/>
                <a:cs typeface="Arial"/>
              </a:rPr>
              <a:t>&lt;p&gt;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b="1" dirty="0">
                <a:latin typeface="Arial"/>
                <a:cs typeface="Arial"/>
              </a:rPr>
              <a:t>&lt;/p&gt;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treated 	</a:t>
            </a:r>
            <a:r>
              <a:rPr sz="1800" dirty="0">
                <a:latin typeface="Microsoft Sans Serif"/>
                <a:cs typeface="Microsoft Sans Serif"/>
              </a:rPr>
              <a:t>as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paragraph.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Wingdings"/>
              <a:buChar char=""/>
            </a:pPr>
            <a:endParaRPr sz="1800">
              <a:latin typeface="Microsoft Sans Serif"/>
              <a:cs typeface="Microsoft Sans Serif"/>
            </a:endParaRPr>
          </a:p>
          <a:p>
            <a:pPr marL="297815" marR="5080" indent="-28575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085" algn="l"/>
              </a:tabLst>
            </a:pPr>
            <a:r>
              <a:rPr sz="1800" dirty="0">
                <a:latin typeface="Microsoft Sans Serif"/>
                <a:cs typeface="Microsoft Sans Serif"/>
              </a:rPr>
              <a:t>Most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browsers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read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line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as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paragraph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even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if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don’t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the 	</a:t>
            </a:r>
            <a:r>
              <a:rPr sz="1800" dirty="0">
                <a:latin typeface="Microsoft Sans Serif"/>
                <a:cs typeface="Microsoft Sans Serif"/>
              </a:rPr>
              <a:t>closing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i.e,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&lt;/p&gt;,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but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this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may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raise unexpected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results.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So,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both 	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good convention,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and we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b="1" dirty="0">
                <a:latin typeface="Arial"/>
                <a:cs typeface="Arial"/>
              </a:rPr>
              <a:t>must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closing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tag.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Wingdings"/>
              <a:buChar char=""/>
            </a:pPr>
            <a:endParaRPr sz="1800">
              <a:latin typeface="Microsoft Sans Serif"/>
              <a:cs typeface="Microsoft Sans Serif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"/>
              <a:tabLst>
                <a:tab pos="298450" algn="l"/>
              </a:tabLst>
            </a:pPr>
            <a:r>
              <a:rPr sz="1800" dirty="0">
                <a:latin typeface="Microsoft Sans Serif"/>
                <a:cs typeface="Microsoft Sans Serif"/>
              </a:rPr>
              <a:t>An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&lt;p&gt;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indicates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starting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new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paragraph.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&lt;p&gt;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Content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&lt;/p&gt;</a:t>
            </a:r>
            <a:endParaRPr sz="2000">
              <a:latin typeface="Microsoft Sans Serif"/>
              <a:cs typeface="Microsoft Sans Serif"/>
            </a:endParaRPr>
          </a:p>
          <a:p>
            <a:pPr marL="12700" marR="572135">
              <a:lnSpc>
                <a:spcPct val="100000"/>
              </a:lnSpc>
              <a:spcBef>
                <a:spcPts val="217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Note: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If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are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using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various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&lt;p&gt;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tags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one HTML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file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then </a:t>
            </a:r>
            <a:r>
              <a:rPr sz="1800" spc="-10" dirty="0">
                <a:latin typeface="Microsoft Sans Serif"/>
                <a:cs typeface="Microsoft Sans Serif"/>
              </a:rPr>
              <a:t>browser </a:t>
            </a:r>
            <a:r>
              <a:rPr sz="1800" dirty="0">
                <a:latin typeface="Microsoft Sans Serif"/>
                <a:cs typeface="Microsoft Sans Serif"/>
              </a:rPr>
              <a:t>automatically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adds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single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blank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line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between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two </a:t>
            </a:r>
            <a:r>
              <a:rPr sz="1800" spc="-10" dirty="0">
                <a:latin typeface="Microsoft Sans Serif"/>
                <a:cs typeface="Microsoft Sans Serif"/>
              </a:rPr>
              <a:t>paragraphs.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5659" y="2459520"/>
            <a:ext cx="3695446" cy="36954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7F9DA88-4248-5D25-7E3C-8D64543D3AF5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1106" y="2955163"/>
            <a:ext cx="4890770" cy="1018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GB" sz="2900" b="1" dirty="0">
                <a:solidFill>
                  <a:srgbClr val="FFFFFF"/>
                </a:solidFill>
                <a:latin typeface="Arial"/>
                <a:cs typeface="Arial"/>
              </a:rPr>
              <a:t>	SUMMARY TAG</a:t>
            </a:r>
            <a:endParaRPr sz="2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10873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086" y="304622"/>
            <a:ext cx="80695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HTML</a:t>
            </a:r>
            <a:r>
              <a:rPr sz="4400" spc="-140" dirty="0"/>
              <a:t> </a:t>
            </a:r>
            <a:r>
              <a:rPr sz="4400" dirty="0"/>
              <a:t>Summary&lt;summary&gt;</a:t>
            </a:r>
            <a:r>
              <a:rPr sz="4400" spc="-80" dirty="0"/>
              <a:t> </a:t>
            </a:r>
            <a:r>
              <a:rPr sz="4400" spc="-125" dirty="0"/>
              <a:t>Tag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808431" y="1261617"/>
            <a:ext cx="7136130" cy="39158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6322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&lt;summary&gt;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 in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HTML</a:t>
            </a:r>
            <a:r>
              <a:rPr sz="1600" spc="-5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used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define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 summary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for the </a:t>
            </a:r>
            <a:r>
              <a:rPr sz="1600" spc="-10" dirty="0">
                <a:latin typeface="Microsoft Sans Serif"/>
                <a:cs typeface="Microsoft Sans Serif"/>
              </a:rPr>
              <a:t>&lt;details&gt; element.</a:t>
            </a:r>
            <a:endParaRPr sz="1600" dirty="0">
              <a:latin typeface="Microsoft Sans Serif"/>
              <a:cs typeface="Microsoft Sans Serif"/>
            </a:endParaRPr>
          </a:p>
          <a:p>
            <a:pPr marL="299085" marR="247015" indent="-287020">
              <a:lnSpc>
                <a:spcPts val="2400"/>
              </a:lnSpc>
              <a:spcBef>
                <a:spcPts val="65"/>
              </a:spcBef>
              <a:buChar char="•"/>
              <a:tabLst>
                <a:tab pos="299085" algn="l"/>
              </a:tabLst>
            </a:pP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&lt;summary&gt;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element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is used along with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 </a:t>
            </a:r>
            <a:r>
              <a:rPr sz="2000" spc="-10" dirty="0">
                <a:latin typeface="Microsoft Sans Serif"/>
                <a:cs typeface="Microsoft Sans Serif"/>
              </a:rPr>
              <a:t>&lt;details&gt; </a:t>
            </a:r>
            <a:r>
              <a:rPr sz="2000" dirty="0">
                <a:latin typeface="Microsoft Sans Serif"/>
                <a:cs typeface="Microsoft Sans Serif"/>
              </a:rPr>
              <a:t>element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provides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summary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visible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-10" dirty="0">
                <a:latin typeface="Microsoft Sans Serif"/>
                <a:cs typeface="Microsoft Sans Serif"/>
              </a:rPr>
              <a:t> user.</a:t>
            </a:r>
            <a:endParaRPr sz="2000" dirty="0">
              <a:latin typeface="Microsoft Sans Serif"/>
              <a:cs typeface="Microsoft Sans Serif"/>
            </a:endParaRPr>
          </a:p>
          <a:p>
            <a:pPr marL="299085" marR="5080" indent="-287020">
              <a:lnSpc>
                <a:spcPts val="2400"/>
              </a:lnSpc>
              <a:buChar char="•"/>
              <a:tabLst>
                <a:tab pos="299085" algn="l"/>
              </a:tabLst>
            </a:pPr>
            <a:r>
              <a:rPr sz="2000" dirty="0">
                <a:latin typeface="Microsoft Sans Serif"/>
                <a:cs typeface="Microsoft Sans Serif"/>
              </a:rPr>
              <a:t>When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summary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clicked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by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user,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content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placed </a:t>
            </a:r>
            <a:r>
              <a:rPr sz="2000" dirty="0">
                <a:latin typeface="Microsoft Sans Serif"/>
                <a:cs typeface="Microsoft Sans Serif"/>
              </a:rPr>
              <a:t>inside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&lt;details&gt;</a:t>
            </a:r>
            <a:r>
              <a:rPr sz="2000" spc="-4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element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becomes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visible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which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was </a:t>
            </a:r>
            <a:r>
              <a:rPr sz="2000" dirty="0">
                <a:latin typeface="Microsoft Sans Serif"/>
                <a:cs typeface="Microsoft Sans Serif"/>
              </a:rPr>
              <a:t>previously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hidden.</a:t>
            </a:r>
            <a:endParaRPr sz="2000" dirty="0">
              <a:latin typeface="Microsoft Sans Serif"/>
              <a:cs typeface="Microsoft Sans Serif"/>
            </a:endParaRPr>
          </a:p>
          <a:p>
            <a:pPr marL="299085" indent="-286385">
              <a:lnSpc>
                <a:spcPts val="2320"/>
              </a:lnSpc>
              <a:buChar char="•"/>
              <a:tabLst>
                <a:tab pos="299085" algn="l"/>
              </a:tabLst>
            </a:pP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&lt;summary&gt;</a:t>
            </a:r>
            <a:r>
              <a:rPr sz="2000" spc="-4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was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added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5.</a:t>
            </a:r>
            <a:endParaRPr sz="2000" dirty="0">
              <a:latin typeface="Microsoft Sans Serif"/>
              <a:cs typeface="Microsoft Sans Serif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2000" dirty="0">
                <a:latin typeface="Microsoft Sans Serif"/>
                <a:cs typeface="Microsoft Sans Serif"/>
              </a:rPr>
              <a:t>The &lt;summary&gt;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requires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both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starting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 ending </a:t>
            </a:r>
            <a:r>
              <a:rPr sz="2000" spc="-20" dirty="0">
                <a:latin typeface="Microsoft Sans Serif"/>
                <a:cs typeface="Microsoft Sans Serif"/>
              </a:rPr>
              <a:t>tag.</a:t>
            </a:r>
            <a:endParaRPr sz="20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0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&lt;summary&gt;</a:t>
            </a:r>
            <a:r>
              <a:rPr sz="2000" spc="-4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Content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whoso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summary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required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&lt;/summary&gt;</a:t>
            </a:r>
            <a:endParaRPr sz="20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96297" y="2063595"/>
            <a:ext cx="2668119" cy="2668119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086" y="304622"/>
            <a:ext cx="80695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HTML</a:t>
            </a:r>
            <a:r>
              <a:rPr sz="4400" spc="-140" dirty="0"/>
              <a:t> </a:t>
            </a:r>
            <a:r>
              <a:rPr sz="4400" dirty="0"/>
              <a:t>Summary&lt;summary&gt;</a:t>
            </a:r>
            <a:r>
              <a:rPr sz="4400" spc="-80" dirty="0"/>
              <a:t> </a:t>
            </a:r>
            <a:r>
              <a:rPr sz="4400" spc="-125" dirty="0"/>
              <a:t>Tag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808431" y="1261617"/>
            <a:ext cx="4084320" cy="3864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Example: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&lt;!DOCTYPE</a:t>
            </a:r>
            <a:r>
              <a:rPr sz="2000" spc="-7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html&gt;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Microsoft Sans Serif"/>
                <a:cs typeface="Microsoft Sans Serif"/>
              </a:rPr>
              <a:t>&lt;html&gt;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Microsoft Sans Serif"/>
                <a:cs typeface="Microsoft Sans Serif"/>
              </a:rPr>
              <a:t>&lt;body&gt;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Microsoft Sans Serif"/>
                <a:cs typeface="Microsoft Sans Serif"/>
              </a:rPr>
              <a:t>&lt;details&gt;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Microsoft Sans Serif"/>
                <a:cs typeface="Microsoft Sans Serif"/>
              </a:rPr>
              <a:t>&lt;summary&gt;Madblocks.&lt;/summary&gt;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&lt;p&gt;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It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is a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portal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tech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geeks.&lt;/p&gt;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Microsoft Sans Serif"/>
                <a:cs typeface="Microsoft Sans Serif"/>
              </a:rPr>
              <a:t>&lt;/details&gt;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Microsoft Sans Serif"/>
                <a:cs typeface="Microsoft Sans Serif"/>
              </a:rPr>
              <a:t>&lt;/body&gt;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Microsoft Sans Serif"/>
                <a:cs typeface="Microsoft Sans Serif"/>
              </a:rPr>
              <a:t>&lt;/html&gt;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96297" y="2063595"/>
            <a:ext cx="2668119" cy="266811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050791" y="4032503"/>
            <a:ext cx="4316095" cy="2039620"/>
            <a:chOff x="4050791" y="4032503"/>
            <a:chExt cx="4316095" cy="20396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0791" y="4032503"/>
              <a:ext cx="4315968" cy="20391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95444" y="4191063"/>
              <a:ext cx="3800983" cy="15242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0669" y="304622"/>
            <a:ext cx="6705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HTML</a:t>
            </a:r>
            <a:r>
              <a:rPr sz="4400" spc="-185" dirty="0"/>
              <a:t> </a:t>
            </a:r>
            <a:r>
              <a:rPr sz="4400" spc="-10" dirty="0"/>
              <a:t>Details&lt;details&gt;</a:t>
            </a:r>
            <a:r>
              <a:rPr sz="4400" spc="-125" dirty="0"/>
              <a:t> </a:t>
            </a:r>
            <a:r>
              <a:rPr sz="4400" spc="-80" dirty="0"/>
              <a:t>Tag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808431" y="1261617"/>
            <a:ext cx="7430134" cy="4902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7686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&lt;details&gt;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used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for the </a:t>
            </a:r>
            <a:r>
              <a:rPr sz="1600" spc="-10" dirty="0">
                <a:latin typeface="Microsoft Sans Serif"/>
                <a:cs typeface="Microsoft Sans Serif"/>
              </a:rPr>
              <a:t>content/information</a:t>
            </a:r>
            <a:r>
              <a:rPr sz="1600" dirty="0">
                <a:latin typeface="Microsoft Sans Serif"/>
                <a:cs typeface="Microsoft Sans Serif"/>
              </a:rPr>
              <a:t> which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initially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hidden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but </a:t>
            </a:r>
            <a:r>
              <a:rPr sz="1600" dirty="0">
                <a:latin typeface="Microsoft Sans Serif"/>
                <a:cs typeface="Microsoft Sans Serif"/>
              </a:rPr>
              <a:t>could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displayed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if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user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wishes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see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it.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This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used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 create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interactive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widget that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user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can open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close.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content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details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visible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when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open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set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attributes.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summary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used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 </a:t>
            </a:r>
            <a:r>
              <a:rPr sz="1600" b="1" dirty="0">
                <a:latin typeface="Arial"/>
                <a:cs typeface="Arial"/>
              </a:rPr>
              <a:t>details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for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specifying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visible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heading.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Microsoft Sans Serif"/>
                <a:cs typeface="Microsoft Sans Serif"/>
              </a:rPr>
              <a:t>&lt;details&gt;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&lt;summary&gt;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-35" dirty="0">
                <a:latin typeface="Microsoft Sans Serif"/>
                <a:cs typeface="Microsoft Sans Serif"/>
              </a:rPr>
              <a:t>Text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content</a:t>
            </a:r>
            <a:r>
              <a:rPr sz="2000" spc="-4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&lt;/summary&gt;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&lt;div&gt;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Content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.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. </a:t>
            </a:r>
            <a:r>
              <a:rPr sz="2000" spc="-50" dirty="0">
                <a:latin typeface="Microsoft Sans Serif"/>
                <a:cs typeface="Microsoft Sans Serif"/>
              </a:rPr>
              <a:t>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Microsoft Sans Serif"/>
                <a:cs typeface="Microsoft Sans Serif"/>
              </a:rPr>
              <a:t>&lt;/details&gt;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Attributes:</a:t>
            </a:r>
            <a:endParaRPr sz="1600">
              <a:latin typeface="Arial"/>
              <a:cs typeface="Arial"/>
            </a:endParaRPr>
          </a:p>
          <a:p>
            <a:pPr marL="12700" marR="94615">
              <a:lnSpc>
                <a:spcPct val="100000"/>
              </a:lnSpc>
            </a:pPr>
            <a:r>
              <a:rPr sz="16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details</a:t>
            </a:r>
            <a:r>
              <a:rPr sz="16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open</a:t>
            </a:r>
            <a:r>
              <a:rPr sz="1600" b="1" dirty="0">
                <a:latin typeface="Arial"/>
                <a:cs typeface="Arial"/>
              </a:rPr>
              <a:t>: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detail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has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attribute called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b="1" dirty="0">
                <a:latin typeface="Arial"/>
                <a:cs typeface="Arial"/>
              </a:rPr>
              <a:t>open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which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used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10" dirty="0">
                <a:latin typeface="Microsoft Sans Serif"/>
                <a:cs typeface="Microsoft Sans Serif"/>
              </a:rPr>
              <a:t> display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hidden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information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default.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96297" y="2063595"/>
            <a:ext cx="2668119" cy="2668119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0669" y="304622"/>
            <a:ext cx="6705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HTML</a:t>
            </a:r>
            <a:r>
              <a:rPr sz="4400" spc="-185" dirty="0"/>
              <a:t> </a:t>
            </a:r>
            <a:r>
              <a:rPr sz="4400" spc="-10" dirty="0"/>
              <a:t>Details&lt;details&gt;</a:t>
            </a:r>
            <a:r>
              <a:rPr sz="4400" spc="-125" dirty="0"/>
              <a:t> </a:t>
            </a:r>
            <a:r>
              <a:rPr sz="4400" spc="-80" dirty="0"/>
              <a:t>Tag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808431" y="1261617"/>
            <a:ext cx="5003165" cy="435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Example: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below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code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explains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details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tag.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&lt;!DOCTYPE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&lt;h1&gt;Madblocks&lt;/h1&gt;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Microsoft Sans Serif"/>
                <a:cs typeface="Microsoft Sans Serif"/>
              </a:rPr>
              <a:t>&lt;!-</a:t>
            </a:r>
            <a:r>
              <a:rPr sz="1800" dirty="0">
                <a:latin typeface="Microsoft Sans Serif"/>
                <a:cs typeface="Microsoft Sans Serif"/>
              </a:rPr>
              <a:t>-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deatils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 starts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here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--</a:t>
            </a:r>
            <a:r>
              <a:rPr sz="1800" spc="-50" dirty="0">
                <a:latin typeface="Microsoft Sans Serif"/>
                <a:cs typeface="Microsoft Sans Serif"/>
              </a:rPr>
              <a:t>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&lt;details&gt;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&lt;summary&gt;Make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Skilled&lt;/summary&gt;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&lt;p&gt;A</a:t>
            </a:r>
            <a:r>
              <a:rPr sz="1800" spc="-114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computer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science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portal for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tech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geeks&lt;/p&gt;</a:t>
            </a:r>
            <a:endParaRPr sz="1800">
              <a:latin typeface="Microsoft Sans Serif"/>
              <a:cs typeface="Microsoft Sans Serif"/>
            </a:endParaRPr>
          </a:p>
          <a:p>
            <a:pPr marL="12700" marR="274955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&lt;div&gt;It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computer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science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portal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where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you </a:t>
            </a:r>
            <a:r>
              <a:rPr sz="1800" dirty="0">
                <a:latin typeface="Microsoft Sans Serif"/>
                <a:cs typeface="Microsoft Sans Serif"/>
              </a:rPr>
              <a:t>can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learn </a:t>
            </a:r>
            <a:r>
              <a:rPr sz="1800" spc="-10" dirty="0">
                <a:latin typeface="Microsoft Sans Serif"/>
                <a:cs typeface="Microsoft Sans Serif"/>
              </a:rPr>
              <a:t>programming.&lt;/div&gt;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Microsoft Sans Serif"/>
                <a:cs typeface="Microsoft Sans Serif"/>
              </a:rPr>
              <a:t>&lt;!-</a:t>
            </a:r>
            <a:r>
              <a:rPr sz="1800" dirty="0">
                <a:latin typeface="Microsoft Sans Serif"/>
                <a:cs typeface="Microsoft Sans Serif"/>
              </a:rPr>
              <a:t>-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deatils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ends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here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--</a:t>
            </a:r>
            <a:r>
              <a:rPr sz="1800" spc="-50" dirty="0">
                <a:latin typeface="Microsoft Sans Serif"/>
                <a:cs typeface="Microsoft Sans Serif"/>
              </a:rPr>
              <a:t>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&lt;/details&gt;</a:t>
            </a:r>
            <a:endParaRPr sz="18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&lt;/body&gt;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Microsoft Sans Serif"/>
                <a:cs typeface="Microsoft Sans Serif"/>
              </a:rPr>
              <a:t>&lt;/html&gt;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92225" y="2148857"/>
            <a:ext cx="5210810" cy="3037840"/>
            <a:chOff x="6492225" y="2148857"/>
            <a:chExt cx="5210810" cy="30378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92225" y="2148857"/>
              <a:ext cx="5210577" cy="30372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37146" y="2307717"/>
              <a:ext cx="4695316" cy="25217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0669" y="304622"/>
            <a:ext cx="6705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HTML</a:t>
            </a:r>
            <a:r>
              <a:rPr sz="4400" spc="-185" dirty="0"/>
              <a:t> </a:t>
            </a:r>
            <a:r>
              <a:rPr sz="4400" spc="-10" dirty="0"/>
              <a:t>Details&lt;details&gt;</a:t>
            </a:r>
            <a:r>
              <a:rPr sz="4400" spc="-125" dirty="0"/>
              <a:t> </a:t>
            </a:r>
            <a:r>
              <a:rPr sz="4400" spc="-80" dirty="0"/>
              <a:t>Tag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808431" y="1261617"/>
            <a:ext cx="8395970" cy="44698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Syntax: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&lt;details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open&gt;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&lt;summary&gt;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Text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content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&lt;/summary&gt;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&lt;div&gt;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Content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.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.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.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&gt;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&lt;/details&gt;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Example: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&lt;!DOCTYPE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&lt;h1&gt;</a:t>
            </a:r>
            <a:r>
              <a:rPr lang="en-GB" sz="1600" spc="-10" dirty="0" err="1">
                <a:latin typeface="Microsoft Sans Serif"/>
                <a:cs typeface="Microsoft Sans Serif"/>
              </a:rPr>
              <a:t>Codegnan</a:t>
            </a:r>
            <a:r>
              <a:rPr sz="1600" spc="-10" dirty="0">
                <a:latin typeface="Microsoft Sans Serif"/>
                <a:cs typeface="Microsoft Sans Serif"/>
              </a:rPr>
              <a:t>&lt;/h1&gt;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30" dirty="0">
                <a:latin typeface="Microsoft Sans Serif"/>
                <a:cs typeface="Microsoft Sans Serif"/>
              </a:rPr>
              <a:t>&lt;!-</a:t>
            </a:r>
            <a:r>
              <a:rPr sz="1600" dirty="0">
                <a:latin typeface="Microsoft Sans Serif"/>
                <a:cs typeface="Microsoft Sans Serif"/>
              </a:rPr>
              <a:t>-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deatils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starts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here </a:t>
            </a:r>
            <a:r>
              <a:rPr sz="1600" spc="-25" dirty="0">
                <a:latin typeface="Microsoft Sans Serif"/>
                <a:cs typeface="Microsoft Sans Serif"/>
              </a:rPr>
              <a:t>--</a:t>
            </a:r>
            <a:r>
              <a:rPr sz="1600" spc="-50" dirty="0">
                <a:latin typeface="Microsoft Sans Serif"/>
                <a:cs typeface="Microsoft Sans Serif"/>
              </a:rPr>
              <a:t>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&lt;details</a:t>
            </a:r>
            <a:r>
              <a:rPr sz="1600" spc="-7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open&gt;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&lt;summary&gt;Make</a:t>
            </a:r>
            <a:r>
              <a:rPr sz="1600" spc="-7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Skilled&lt;/summary&gt;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Microsoft Sans Serif"/>
                <a:cs typeface="Microsoft Sans Serif"/>
              </a:rPr>
              <a:t>&lt;p&gt;A</a:t>
            </a:r>
            <a:r>
              <a:rPr sz="1600" spc="-10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computer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science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portal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for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tech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geeks&lt;/p&gt;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 marR="418846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&lt;div&gt;It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computer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science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portal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where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you </a:t>
            </a:r>
            <a:r>
              <a:rPr sz="1600" dirty="0">
                <a:latin typeface="Microsoft Sans Serif"/>
                <a:cs typeface="Microsoft Sans Serif"/>
              </a:rPr>
              <a:t>can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learn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programming.&lt;/div&gt;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30" dirty="0">
                <a:latin typeface="Microsoft Sans Serif"/>
                <a:cs typeface="Microsoft Sans Serif"/>
              </a:rPr>
              <a:t>&lt;!-</a:t>
            </a:r>
            <a:r>
              <a:rPr sz="1600" dirty="0">
                <a:latin typeface="Microsoft Sans Serif"/>
                <a:cs typeface="Microsoft Sans Serif"/>
              </a:rPr>
              <a:t>-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deatils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ends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here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--</a:t>
            </a:r>
            <a:r>
              <a:rPr sz="1600" spc="-50" dirty="0">
                <a:latin typeface="Microsoft Sans Serif"/>
                <a:cs typeface="Microsoft Sans Serif"/>
              </a:rPr>
              <a:t>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&lt;/details&gt;</a:t>
            </a:r>
            <a:endParaRPr sz="1600" dirty="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&lt;/body&gt;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&lt;/html&gt;</a:t>
            </a:r>
            <a:endParaRPr sz="1600" dirty="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81941" y="2325606"/>
            <a:ext cx="5652770" cy="3564890"/>
            <a:chOff x="6281941" y="2325606"/>
            <a:chExt cx="5652770" cy="35648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1941" y="2325606"/>
              <a:ext cx="5652496" cy="35646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6580" y="2480437"/>
              <a:ext cx="5137658" cy="30572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63" y="2440083"/>
            <a:ext cx="5824220" cy="166751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960245">
              <a:lnSpc>
                <a:spcPct val="100000"/>
              </a:lnSpc>
              <a:spcBef>
                <a:spcPts val="575"/>
              </a:spcBef>
            </a:pPr>
            <a:r>
              <a:rPr spc="-10" dirty="0">
                <a:solidFill>
                  <a:srgbClr val="FFFFFF"/>
                </a:solidFill>
              </a:rPr>
              <a:t>Questions??</a:t>
            </a:r>
          </a:p>
          <a:p>
            <a:pPr marL="995680" marR="8255" indent="-982980">
              <a:lnSpc>
                <a:spcPct val="100000"/>
              </a:lnSpc>
              <a:spcBef>
                <a:spcPts val="210"/>
              </a:spcBef>
            </a:pPr>
            <a:r>
              <a:rPr sz="2400" dirty="0">
                <a:solidFill>
                  <a:srgbClr val="FFFFFF"/>
                </a:solidFill>
              </a:rPr>
              <a:t>Every</a:t>
            </a:r>
            <a:r>
              <a:rPr sz="2400" spc="-3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engineer</a:t>
            </a:r>
            <a:r>
              <a:rPr sz="2400" spc="-1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has</a:t>
            </a:r>
            <a:r>
              <a:rPr sz="2400" spc="-4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a</a:t>
            </a:r>
            <a:r>
              <a:rPr sz="2400" spc="-3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tendency</a:t>
            </a:r>
            <a:r>
              <a:rPr sz="2400" spc="-3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to</a:t>
            </a:r>
            <a:r>
              <a:rPr sz="2400" spc="-5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tinker</a:t>
            </a:r>
            <a:r>
              <a:rPr sz="2400" spc="-40" dirty="0">
                <a:solidFill>
                  <a:srgbClr val="FFFFFF"/>
                </a:solidFill>
              </a:rPr>
              <a:t> </a:t>
            </a:r>
            <a:r>
              <a:rPr sz="2400" spc="-25" dirty="0">
                <a:solidFill>
                  <a:srgbClr val="FFFFFF"/>
                </a:solidFill>
              </a:rPr>
              <a:t>on </a:t>
            </a:r>
            <a:r>
              <a:rPr sz="2400" dirty="0">
                <a:solidFill>
                  <a:srgbClr val="FFFFFF"/>
                </a:solidFill>
              </a:rPr>
              <a:t>a</a:t>
            </a:r>
            <a:r>
              <a:rPr sz="2400" spc="-3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problem,</a:t>
            </a:r>
            <a:r>
              <a:rPr sz="2400" spc="-1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lets</a:t>
            </a:r>
            <a:r>
              <a:rPr sz="2400" spc="-2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answer</a:t>
            </a:r>
            <a:r>
              <a:rPr sz="2400" spc="-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few</a:t>
            </a:r>
            <a:r>
              <a:rPr sz="2400" spc="-3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of</a:t>
            </a:r>
            <a:r>
              <a:rPr sz="2400" spc="-2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them.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5377180" y="2051049"/>
            <a:ext cx="1529080" cy="2755900"/>
          </a:xfrm>
          <a:custGeom>
            <a:avLst/>
            <a:gdLst/>
            <a:ahLst/>
            <a:cxnLst/>
            <a:rect l="l" t="t" r="r" b="b"/>
            <a:pathLst>
              <a:path w="1529079" h="2755900">
                <a:moveTo>
                  <a:pt x="1528572" y="0"/>
                </a:moveTo>
                <a:lnTo>
                  <a:pt x="0" y="0"/>
                </a:lnTo>
                <a:lnTo>
                  <a:pt x="0" y="190500"/>
                </a:lnTo>
                <a:lnTo>
                  <a:pt x="0" y="459740"/>
                </a:lnTo>
                <a:lnTo>
                  <a:pt x="191135" y="459740"/>
                </a:lnTo>
                <a:lnTo>
                  <a:pt x="191135" y="190500"/>
                </a:lnTo>
                <a:lnTo>
                  <a:pt x="1337564" y="190500"/>
                </a:lnTo>
                <a:lnTo>
                  <a:pt x="1337564" y="459740"/>
                </a:lnTo>
                <a:lnTo>
                  <a:pt x="1337564" y="2265680"/>
                </a:lnTo>
                <a:lnTo>
                  <a:pt x="1337564" y="2565400"/>
                </a:lnTo>
                <a:lnTo>
                  <a:pt x="191135" y="2565400"/>
                </a:lnTo>
                <a:lnTo>
                  <a:pt x="191135" y="2265680"/>
                </a:lnTo>
                <a:lnTo>
                  <a:pt x="0" y="2265680"/>
                </a:lnTo>
                <a:lnTo>
                  <a:pt x="0" y="2565400"/>
                </a:lnTo>
                <a:lnTo>
                  <a:pt x="0" y="2755900"/>
                </a:lnTo>
                <a:lnTo>
                  <a:pt x="1528572" y="2755900"/>
                </a:lnTo>
                <a:lnTo>
                  <a:pt x="1528572" y="2565400"/>
                </a:lnTo>
                <a:lnTo>
                  <a:pt x="1528572" y="2265680"/>
                </a:lnTo>
                <a:lnTo>
                  <a:pt x="1528572" y="459740"/>
                </a:lnTo>
                <a:lnTo>
                  <a:pt x="1528572" y="190500"/>
                </a:lnTo>
                <a:lnTo>
                  <a:pt x="15285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55847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1106" y="2955163"/>
            <a:ext cx="4890770" cy="1018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3600" b="1" spc="-2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GB" sz="2900" b="1" dirty="0">
                <a:solidFill>
                  <a:srgbClr val="FFFFFF"/>
                </a:solidFill>
                <a:latin typeface="Arial"/>
                <a:cs typeface="Arial"/>
              </a:rPr>
              <a:t>	SECTIONS</a:t>
            </a:r>
            <a:endParaRPr sz="2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910" y="-7790"/>
            <a:ext cx="8599170" cy="2073910"/>
          </a:xfrm>
          <a:prstGeom prst="rect">
            <a:avLst/>
          </a:prstGeom>
        </p:spPr>
        <p:txBody>
          <a:bodyPr vert="horz" wrap="square" lIns="0" tIns="238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dirty="0"/>
              <a:t>HTML</a:t>
            </a:r>
            <a:r>
              <a:rPr spc="-220" dirty="0"/>
              <a:t> </a:t>
            </a:r>
            <a:r>
              <a:rPr spc="-20" dirty="0"/>
              <a:t>Section&lt;section&gt;</a:t>
            </a:r>
            <a:r>
              <a:rPr spc="-130" dirty="0"/>
              <a:t> </a:t>
            </a:r>
            <a:r>
              <a:rPr spc="-445" dirty="0"/>
              <a:t>T</a:t>
            </a:r>
            <a:r>
              <a:rPr spc="150" dirty="0"/>
              <a:t>ag</a:t>
            </a:r>
          </a:p>
          <a:p>
            <a:pPr marL="217170" marR="1750060">
              <a:lnSpc>
                <a:spcPct val="100000"/>
              </a:lnSpc>
              <a:spcBef>
                <a:spcPts val="665"/>
              </a:spcBef>
            </a:pPr>
            <a:r>
              <a:rPr sz="2000" b="1" dirty="0">
                <a:latin typeface="Arial"/>
                <a:cs typeface="Arial"/>
              </a:rPr>
              <a:t>HTML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|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&lt;section&gt;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Tag:</a:t>
            </a:r>
            <a:r>
              <a:rPr sz="2000" spc="-10" dirty="0"/>
              <a:t>Section</a:t>
            </a:r>
            <a:r>
              <a:rPr sz="2000" spc="-20" dirty="0"/>
              <a:t> </a:t>
            </a:r>
            <a:r>
              <a:rPr sz="2000" dirty="0"/>
              <a:t>tag</a:t>
            </a:r>
            <a:r>
              <a:rPr sz="2000" spc="-10" dirty="0"/>
              <a:t> </a:t>
            </a:r>
            <a:r>
              <a:rPr sz="2000" dirty="0"/>
              <a:t>defines</a:t>
            </a:r>
            <a:r>
              <a:rPr sz="2000" spc="-15" dirty="0"/>
              <a:t> </a:t>
            </a:r>
            <a:r>
              <a:rPr sz="2000" dirty="0"/>
              <a:t>the</a:t>
            </a:r>
            <a:r>
              <a:rPr sz="2000" spc="-10" dirty="0"/>
              <a:t> </a:t>
            </a:r>
            <a:r>
              <a:rPr sz="2000" dirty="0"/>
              <a:t>section</a:t>
            </a:r>
            <a:r>
              <a:rPr sz="2000" spc="-20" dirty="0"/>
              <a:t> </a:t>
            </a:r>
            <a:r>
              <a:rPr sz="2000" spc="-25" dirty="0"/>
              <a:t>of </a:t>
            </a:r>
            <a:r>
              <a:rPr sz="2000" dirty="0"/>
              <a:t>documents</a:t>
            </a:r>
            <a:r>
              <a:rPr sz="2000" spc="-30" dirty="0"/>
              <a:t> </a:t>
            </a:r>
            <a:r>
              <a:rPr sz="2000" dirty="0"/>
              <a:t>such as</a:t>
            </a:r>
            <a:r>
              <a:rPr sz="2000" spc="10" dirty="0"/>
              <a:t> </a:t>
            </a:r>
            <a:r>
              <a:rPr sz="2000" dirty="0"/>
              <a:t>chapters,</a:t>
            </a:r>
            <a:r>
              <a:rPr sz="2000" spc="-35" dirty="0"/>
              <a:t> </a:t>
            </a:r>
            <a:r>
              <a:rPr sz="2000" dirty="0"/>
              <a:t>headers,</a:t>
            </a:r>
            <a:r>
              <a:rPr sz="2000" spc="-20" dirty="0"/>
              <a:t> </a:t>
            </a:r>
            <a:r>
              <a:rPr sz="2000" dirty="0"/>
              <a:t>footers</a:t>
            </a:r>
            <a:r>
              <a:rPr sz="2000" spc="-15" dirty="0"/>
              <a:t> </a:t>
            </a:r>
            <a:r>
              <a:rPr sz="2000" dirty="0"/>
              <a:t>or</a:t>
            </a:r>
            <a:r>
              <a:rPr sz="2000" spc="10" dirty="0"/>
              <a:t> </a:t>
            </a:r>
            <a:r>
              <a:rPr sz="2000" dirty="0"/>
              <a:t>any</a:t>
            </a:r>
            <a:r>
              <a:rPr sz="2000" spc="15" dirty="0"/>
              <a:t> </a:t>
            </a:r>
            <a:r>
              <a:rPr sz="2000" spc="-10" dirty="0"/>
              <a:t>other sections.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8431" y="2344293"/>
            <a:ext cx="7234555" cy="37452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section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divides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 content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into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section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and</a:t>
            </a:r>
            <a:endParaRPr sz="2000" dirty="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sz="2000" spc="-10" dirty="0">
                <a:latin typeface="Microsoft Sans Serif"/>
                <a:cs typeface="Microsoft Sans Serif"/>
              </a:rPr>
              <a:t>subsections.</a:t>
            </a:r>
            <a:endParaRPr sz="20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000" dirty="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section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used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when requirements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two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headers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or </a:t>
            </a:r>
            <a:r>
              <a:rPr sz="2000" dirty="0">
                <a:latin typeface="Microsoft Sans Serif"/>
                <a:cs typeface="Microsoft Sans Serif"/>
              </a:rPr>
              <a:t>footers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or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any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other section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documents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needed.</a:t>
            </a:r>
            <a:endParaRPr sz="20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buFont typeface="Wingdings"/>
              <a:buChar char=""/>
            </a:pPr>
            <a:endParaRPr sz="2000" dirty="0">
              <a:latin typeface="Microsoft Sans Serif"/>
              <a:cs typeface="Microsoft Sans Serif"/>
            </a:endParaRPr>
          </a:p>
          <a:p>
            <a:pPr marL="355600" marR="342265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main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b="1" dirty="0">
                <a:latin typeface="Microsoft Sans Serif"/>
                <a:cs typeface="Microsoft Sans Serif"/>
              </a:rPr>
              <a:t>advantage</a:t>
            </a:r>
            <a:r>
              <a:rPr sz="2000" b="1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section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is,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it is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semantic </a:t>
            </a:r>
            <a:r>
              <a:rPr sz="2000" dirty="0">
                <a:latin typeface="Microsoft Sans Serif"/>
                <a:cs typeface="Microsoft Sans Serif"/>
              </a:rPr>
              <a:t>element,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which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describes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its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meaning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both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browser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and </a:t>
            </a:r>
            <a:r>
              <a:rPr sz="2000" spc="-10" dirty="0">
                <a:latin typeface="Microsoft Sans Serif"/>
                <a:cs typeface="Microsoft Sans Serif"/>
              </a:rPr>
              <a:t>developer.</a:t>
            </a:r>
            <a:endParaRPr sz="20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&lt;section&gt;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Section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Contents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&lt;/section&gt;</a:t>
            </a:r>
            <a:endParaRPr sz="20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4724" y="2452826"/>
            <a:ext cx="3085672" cy="3085672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910" y="218008"/>
            <a:ext cx="85991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220" dirty="0"/>
              <a:t> </a:t>
            </a:r>
            <a:r>
              <a:rPr spc="-20" dirty="0"/>
              <a:t>Section&lt;section&gt;</a:t>
            </a:r>
            <a:r>
              <a:rPr spc="-130" dirty="0"/>
              <a:t> </a:t>
            </a:r>
            <a:r>
              <a:rPr spc="-445" dirty="0"/>
              <a:t>T</a:t>
            </a:r>
            <a:r>
              <a:rPr spc="150" dirty="0"/>
              <a:t>ag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8431" y="1260094"/>
            <a:ext cx="7657465" cy="544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Section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used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distribute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content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i.e,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it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distribute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sections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and </a:t>
            </a:r>
            <a:r>
              <a:rPr sz="1800" spc="-10" dirty="0">
                <a:latin typeface="Microsoft Sans Serif"/>
                <a:cs typeface="Microsoft Sans Serif"/>
              </a:rPr>
              <a:t>subsections.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Example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Snippet: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dirty="0">
                <a:latin typeface="Microsoft Sans Serif"/>
                <a:cs typeface="Microsoft Sans Serif"/>
              </a:rPr>
              <a:t>&lt;!DOCTYPE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html&gt;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&lt;html&gt;</a:t>
            </a:r>
            <a:endParaRPr sz="14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&lt;head&gt;</a:t>
            </a:r>
            <a:endParaRPr sz="1400">
              <a:latin typeface="Microsoft Sans Serif"/>
              <a:cs typeface="Microsoft Sans Serif"/>
            </a:endParaRPr>
          </a:p>
          <a:p>
            <a:pPr marL="18415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&lt;title&gt;Section</a:t>
            </a:r>
            <a:r>
              <a:rPr sz="1400" spc="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tag&lt;/title&gt;</a:t>
            </a:r>
            <a:endParaRPr sz="14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&lt;/head&gt;</a:t>
            </a:r>
            <a:endParaRPr sz="14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&lt;body&gt;</a:t>
            </a:r>
            <a:endParaRPr sz="1400">
              <a:latin typeface="Microsoft Sans Serif"/>
              <a:cs typeface="Microsoft Sans Serif"/>
            </a:endParaRPr>
          </a:p>
          <a:p>
            <a:pPr marL="18415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&lt;section&gt;</a:t>
            </a:r>
            <a:endParaRPr sz="1400">
              <a:latin typeface="Microsoft Sans Serif"/>
              <a:cs typeface="Microsoft Sans Serif"/>
            </a:endParaRPr>
          </a:p>
          <a:p>
            <a:pPr marL="27559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&lt;h1&gt;Madblocks: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Section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1&lt;/h1&gt;</a:t>
            </a:r>
            <a:endParaRPr sz="1400">
              <a:latin typeface="Microsoft Sans Serif"/>
              <a:cs typeface="Microsoft Sans Serif"/>
            </a:endParaRPr>
          </a:p>
          <a:p>
            <a:pPr marL="27559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&lt;p&gt;Content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section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1&lt;/p&gt;</a:t>
            </a:r>
            <a:endParaRPr sz="1400">
              <a:latin typeface="Microsoft Sans Serif"/>
              <a:cs typeface="Microsoft Sans Serif"/>
            </a:endParaRPr>
          </a:p>
          <a:p>
            <a:pPr marL="18415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&lt;/section&gt;</a:t>
            </a:r>
            <a:endParaRPr sz="1400">
              <a:latin typeface="Microsoft Sans Serif"/>
              <a:cs typeface="Microsoft Sans Serif"/>
            </a:endParaRPr>
          </a:p>
          <a:p>
            <a:pPr marL="18415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&lt;section&gt;</a:t>
            </a:r>
            <a:endParaRPr sz="1400">
              <a:latin typeface="Microsoft Sans Serif"/>
              <a:cs typeface="Microsoft Sans Serif"/>
            </a:endParaRPr>
          </a:p>
          <a:p>
            <a:pPr marL="27559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&lt;h1&gt;Madblocks:</a:t>
            </a:r>
            <a:r>
              <a:rPr sz="1400" spc="-7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Section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2&lt;/h1&gt;</a:t>
            </a:r>
            <a:endParaRPr sz="1400">
              <a:latin typeface="Microsoft Sans Serif"/>
              <a:cs typeface="Microsoft Sans Serif"/>
            </a:endParaRPr>
          </a:p>
          <a:p>
            <a:pPr marL="27559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&lt;p&gt;Content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section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2&lt;/p&gt;</a:t>
            </a:r>
            <a:endParaRPr sz="1400">
              <a:latin typeface="Microsoft Sans Serif"/>
              <a:cs typeface="Microsoft Sans Serif"/>
            </a:endParaRPr>
          </a:p>
          <a:p>
            <a:pPr marL="18415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&lt;/section&gt;</a:t>
            </a:r>
            <a:endParaRPr sz="1400">
              <a:latin typeface="Microsoft Sans Serif"/>
              <a:cs typeface="Microsoft Sans Serif"/>
            </a:endParaRPr>
          </a:p>
          <a:p>
            <a:pPr marL="18415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&lt;section&gt;</a:t>
            </a:r>
            <a:endParaRPr sz="1400">
              <a:latin typeface="Microsoft Sans Serif"/>
              <a:cs typeface="Microsoft Sans Serif"/>
            </a:endParaRPr>
          </a:p>
          <a:p>
            <a:pPr marL="27559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Microsoft Sans Serif"/>
                <a:cs typeface="Microsoft Sans Serif"/>
              </a:rPr>
              <a:t>&lt;h1&gt;Madblocks:</a:t>
            </a:r>
            <a:r>
              <a:rPr sz="1400" spc="-7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Section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3&lt;/h1&gt;</a:t>
            </a:r>
            <a:endParaRPr sz="1400">
              <a:latin typeface="Microsoft Sans Serif"/>
              <a:cs typeface="Microsoft Sans Serif"/>
            </a:endParaRPr>
          </a:p>
          <a:p>
            <a:pPr marL="27559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&lt;p&gt;Content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section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3&lt;/p&gt;</a:t>
            </a:r>
            <a:endParaRPr sz="1400">
              <a:latin typeface="Microsoft Sans Serif"/>
              <a:cs typeface="Microsoft Sans Serif"/>
            </a:endParaRPr>
          </a:p>
          <a:p>
            <a:pPr marL="18415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&lt;/section&gt;</a:t>
            </a:r>
            <a:endParaRPr sz="14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&lt;/body&gt;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400" spc="-10" dirty="0">
                <a:latin typeface="Microsoft Sans Serif"/>
                <a:cs typeface="Microsoft Sans Serif"/>
              </a:rPr>
              <a:t>&lt;/html&gt;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908292" y="2235722"/>
            <a:ext cx="4764405" cy="3878579"/>
            <a:chOff x="6908292" y="2235722"/>
            <a:chExt cx="4764405" cy="38785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08292" y="2235722"/>
              <a:ext cx="4764024" cy="387855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3834" y="2394838"/>
              <a:ext cx="4248785" cy="33628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166" y="322579"/>
            <a:ext cx="59836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10" dirty="0"/>
              <a:t> </a:t>
            </a:r>
            <a:r>
              <a:rPr sz="4000" spc="-10" dirty="0"/>
              <a:t>Paragraphs&lt;p&gt;</a:t>
            </a:r>
            <a:r>
              <a:rPr sz="4000" spc="-135" dirty="0"/>
              <a:t> </a:t>
            </a:r>
            <a:r>
              <a:rPr sz="4000" spc="-25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8425"/>
            <a:ext cx="5915025" cy="39293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&lt;p&gt;</a:t>
            </a:r>
            <a:r>
              <a:rPr sz="20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tag</a:t>
            </a:r>
            <a:r>
              <a:rPr sz="2000" b="1" spc="-4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r>
              <a:rPr sz="20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 illustrate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&lt;p&gt;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Example1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&lt;!DOCTYPE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&lt;html&gt;</a:t>
            </a:r>
            <a:endParaRPr sz="1800">
              <a:latin typeface="Microsoft Sans Serif"/>
              <a:cs typeface="Microsoft Sans Serif"/>
            </a:endParaRPr>
          </a:p>
          <a:p>
            <a:pPr marL="762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&lt;head&gt;</a:t>
            </a:r>
            <a:endParaRPr sz="1800">
              <a:latin typeface="Microsoft Sans Serif"/>
              <a:cs typeface="Microsoft Sans Serif"/>
            </a:endParaRPr>
          </a:p>
          <a:p>
            <a:pPr marL="266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&lt;title&gt;P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Examples&lt;/title&gt;</a:t>
            </a:r>
            <a:endParaRPr sz="1800">
              <a:latin typeface="Microsoft Sans Serif"/>
              <a:cs typeface="Microsoft Sans Serif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Microsoft Sans Serif"/>
                <a:cs typeface="Microsoft Sans Serif"/>
              </a:rPr>
              <a:t>&lt;/head&gt;</a:t>
            </a:r>
            <a:endParaRPr sz="1800">
              <a:latin typeface="Microsoft Sans Serif"/>
              <a:cs typeface="Microsoft Sans Serif"/>
            </a:endParaRPr>
          </a:p>
          <a:p>
            <a:pPr marL="762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endParaRPr sz="1800">
              <a:latin typeface="Microsoft Sans Serif"/>
              <a:cs typeface="Microsoft Sans Serif"/>
            </a:endParaRPr>
          </a:p>
          <a:p>
            <a:pPr marL="329565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&lt;p&gt;This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 first </a:t>
            </a:r>
            <a:r>
              <a:rPr sz="1800" spc="-10" dirty="0">
                <a:latin typeface="Microsoft Sans Serif"/>
                <a:cs typeface="Microsoft Sans Serif"/>
              </a:rPr>
              <a:t>paragraph.&lt;/p&gt;</a:t>
            </a:r>
            <a:endParaRPr sz="1800">
              <a:latin typeface="Microsoft Sans Serif"/>
              <a:cs typeface="Microsoft Sans Serif"/>
            </a:endParaRPr>
          </a:p>
          <a:p>
            <a:pPr marL="329565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&lt;p&gt;This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 second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paragraph.&lt;/p&gt;</a:t>
            </a:r>
            <a:endParaRPr sz="1800">
              <a:latin typeface="Microsoft Sans Serif"/>
              <a:cs typeface="Microsoft Sans Serif"/>
            </a:endParaRPr>
          </a:p>
          <a:p>
            <a:pPr marL="329565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&lt;p&gt;This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third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paragraph.&lt;/p&gt;</a:t>
            </a:r>
            <a:endParaRPr sz="1800">
              <a:latin typeface="Microsoft Sans Serif"/>
              <a:cs typeface="Microsoft Sans Serif"/>
            </a:endParaRPr>
          </a:p>
          <a:p>
            <a:pPr marL="36703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output:</a:t>
            </a:r>
            <a:endParaRPr sz="18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&lt;/body&gt;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&lt;/html&gt;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15539" y="2853535"/>
            <a:ext cx="9296400" cy="4004945"/>
            <a:chOff x="2415539" y="2853535"/>
            <a:chExt cx="9296400" cy="40049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3822" y="2853535"/>
              <a:ext cx="2857645" cy="286179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5539" y="4707634"/>
              <a:ext cx="6624827" cy="21503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1246" y="4902288"/>
              <a:ext cx="6035802" cy="1569593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5198B81-FB34-8C37-CAB9-A81C798683FD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910" y="218008"/>
            <a:ext cx="85991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220" dirty="0"/>
              <a:t> </a:t>
            </a:r>
            <a:r>
              <a:rPr spc="-20" dirty="0"/>
              <a:t>Section&lt;section&gt;</a:t>
            </a:r>
            <a:r>
              <a:rPr spc="-130" dirty="0"/>
              <a:t> </a:t>
            </a:r>
            <a:r>
              <a:rPr spc="-445" dirty="0"/>
              <a:t>T</a:t>
            </a:r>
            <a:r>
              <a:rPr spc="150" dirty="0"/>
              <a:t>ag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8431" y="1260094"/>
            <a:ext cx="8951595" cy="5497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Nested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Section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tag: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section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can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be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nested.</a:t>
            </a:r>
            <a:r>
              <a:rPr sz="1400" spc="-7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font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size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subsection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is smaller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then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section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tag</a:t>
            </a:r>
            <a:r>
              <a:rPr sz="1400" spc="50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if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text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contains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same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font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property.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subsection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used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for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organizing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complex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documents.</a:t>
            </a:r>
            <a:r>
              <a:rPr sz="1400" spc="-10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-7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rule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of </a:t>
            </a:r>
            <a:r>
              <a:rPr sz="1400" dirty="0">
                <a:latin typeface="Microsoft Sans Serif"/>
                <a:cs typeface="Microsoft Sans Serif"/>
              </a:rPr>
              <a:t>thumb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is that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section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should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logically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appear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in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outline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document.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Example2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snippet: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200" dirty="0">
                <a:latin typeface="Microsoft Sans Serif"/>
                <a:cs typeface="Microsoft Sans Serif"/>
              </a:rPr>
              <a:t>&lt;!DOCTYPE</a:t>
            </a:r>
            <a:r>
              <a:rPr sz="1200" spc="-35" dirty="0">
                <a:latin typeface="Microsoft Sans Serif"/>
                <a:cs typeface="Microsoft Sans Serif"/>
              </a:rPr>
              <a:t> </a:t>
            </a:r>
            <a:r>
              <a:rPr sz="1200" spc="-20" dirty="0">
                <a:latin typeface="Microsoft Sans Serif"/>
                <a:cs typeface="Microsoft Sans Serif"/>
              </a:rPr>
              <a:t>html&gt;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&lt;html&gt;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&lt;head&gt;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&lt;title&gt;Section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tag&lt;/title&gt;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&lt;/head&gt;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&lt;body&gt;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&lt;section&gt;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icrosoft Sans Serif"/>
                <a:cs typeface="Microsoft Sans Serif"/>
              </a:rPr>
              <a:t>&lt;h1&gt;Madblocks:</a:t>
            </a:r>
            <a:r>
              <a:rPr sz="1200" spc="-6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Section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1&lt;/h1&gt;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icrosoft Sans Serif"/>
                <a:cs typeface="Microsoft Sans Serif"/>
              </a:rPr>
              <a:t>&lt;p&gt;Content</a:t>
            </a:r>
            <a:r>
              <a:rPr sz="1200" spc="-4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of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section</a:t>
            </a:r>
            <a:r>
              <a:rPr sz="1200" spc="-30" dirty="0">
                <a:latin typeface="Microsoft Sans Serif"/>
                <a:cs typeface="Microsoft Sans Serif"/>
              </a:rPr>
              <a:t> </a:t>
            </a:r>
            <a:r>
              <a:rPr sz="1200" spc="-20" dirty="0">
                <a:latin typeface="Microsoft Sans Serif"/>
                <a:cs typeface="Microsoft Sans Serif"/>
              </a:rPr>
              <a:t>1&lt;/p&gt;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&lt;section&gt;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&lt;h1&gt;Subsection&lt;/h1&gt;</a:t>
            </a:r>
            <a:endParaRPr sz="1200">
              <a:latin typeface="Microsoft Sans Serif"/>
              <a:cs typeface="Microsoft Sans Serif"/>
            </a:endParaRPr>
          </a:p>
          <a:p>
            <a:pPr marL="55244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&lt;h1&gt;Subsection&lt;/h1&gt;</a:t>
            </a:r>
            <a:endParaRPr sz="1200">
              <a:latin typeface="Microsoft Sans Serif"/>
              <a:cs typeface="Microsoft Sans Serif"/>
            </a:endParaRPr>
          </a:p>
          <a:p>
            <a:pPr marL="55244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&lt;/section&gt;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&lt;/section&gt;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&lt;section&gt;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icrosoft Sans Serif"/>
                <a:cs typeface="Microsoft Sans Serif"/>
              </a:rPr>
              <a:t>&lt;h1&gt;Madblocks:</a:t>
            </a:r>
            <a:r>
              <a:rPr sz="1200" spc="-6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Section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2&lt;/h1&gt;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Microsoft Sans Serif"/>
                <a:cs typeface="Microsoft Sans Serif"/>
              </a:rPr>
              <a:t>&lt;p&gt;Content</a:t>
            </a:r>
            <a:r>
              <a:rPr sz="1200" spc="-4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of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section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2&lt;/p&gt;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&lt;section&gt;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&lt;h1&gt;Subsection&lt;/h1&gt;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&lt;h1&gt;Subsection&lt;/h1&gt;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&lt;/section&gt;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&lt;/section&gt;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200" spc="-10" dirty="0">
                <a:latin typeface="Microsoft Sans Serif"/>
                <a:cs typeface="Microsoft Sans Serif"/>
              </a:rPr>
              <a:t>&lt;/body&gt;&lt;/html&gt;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21096" y="2057400"/>
            <a:ext cx="5248910" cy="4544695"/>
            <a:chOff x="5721096" y="2057400"/>
            <a:chExt cx="5248910" cy="45446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1096" y="2057400"/>
              <a:ext cx="5248656" cy="45445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5749" y="2215616"/>
              <a:ext cx="4734560" cy="40295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63" y="2440083"/>
            <a:ext cx="5824220" cy="166751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960245">
              <a:lnSpc>
                <a:spcPct val="100000"/>
              </a:lnSpc>
              <a:spcBef>
                <a:spcPts val="575"/>
              </a:spcBef>
            </a:pPr>
            <a:r>
              <a:rPr spc="-10" dirty="0">
                <a:solidFill>
                  <a:srgbClr val="FFFFFF"/>
                </a:solidFill>
              </a:rPr>
              <a:t>Questions??</a:t>
            </a:r>
          </a:p>
          <a:p>
            <a:pPr marL="995680" marR="8255" indent="-982980">
              <a:lnSpc>
                <a:spcPct val="100000"/>
              </a:lnSpc>
              <a:spcBef>
                <a:spcPts val="210"/>
              </a:spcBef>
            </a:pPr>
            <a:r>
              <a:rPr sz="2400" dirty="0">
                <a:solidFill>
                  <a:srgbClr val="FFFFFF"/>
                </a:solidFill>
              </a:rPr>
              <a:t>Every</a:t>
            </a:r>
            <a:r>
              <a:rPr sz="2400" spc="-3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engineer</a:t>
            </a:r>
            <a:r>
              <a:rPr sz="2400" spc="-1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has</a:t>
            </a:r>
            <a:r>
              <a:rPr sz="2400" spc="-4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a</a:t>
            </a:r>
            <a:r>
              <a:rPr sz="2400" spc="-3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tendency</a:t>
            </a:r>
            <a:r>
              <a:rPr sz="2400" spc="-3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to</a:t>
            </a:r>
            <a:r>
              <a:rPr sz="2400" spc="-5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tinker</a:t>
            </a:r>
            <a:r>
              <a:rPr sz="2400" spc="-40" dirty="0">
                <a:solidFill>
                  <a:srgbClr val="FFFFFF"/>
                </a:solidFill>
              </a:rPr>
              <a:t> </a:t>
            </a:r>
            <a:r>
              <a:rPr sz="2400" spc="-25" dirty="0">
                <a:solidFill>
                  <a:srgbClr val="FFFFFF"/>
                </a:solidFill>
              </a:rPr>
              <a:t>on </a:t>
            </a:r>
            <a:r>
              <a:rPr sz="2400" dirty="0">
                <a:solidFill>
                  <a:srgbClr val="FFFFFF"/>
                </a:solidFill>
              </a:rPr>
              <a:t>a</a:t>
            </a:r>
            <a:r>
              <a:rPr sz="2400" spc="-3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problem,</a:t>
            </a:r>
            <a:r>
              <a:rPr sz="2400" spc="-1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lets</a:t>
            </a:r>
            <a:r>
              <a:rPr sz="2400" spc="-2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answer</a:t>
            </a:r>
            <a:r>
              <a:rPr sz="2400" spc="-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few</a:t>
            </a:r>
            <a:r>
              <a:rPr sz="2400" spc="-3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of</a:t>
            </a:r>
            <a:r>
              <a:rPr sz="2400" spc="-2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them.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5377180" y="2051049"/>
            <a:ext cx="1529080" cy="2755900"/>
          </a:xfrm>
          <a:custGeom>
            <a:avLst/>
            <a:gdLst/>
            <a:ahLst/>
            <a:cxnLst/>
            <a:rect l="l" t="t" r="r" b="b"/>
            <a:pathLst>
              <a:path w="1529079" h="2755900">
                <a:moveTo>
                  <a:pt x="1528572" y="0"/>
                </a:moveTo>
                <a:lnTo>
                  <a:pt x="0" y="0"/>
                </a:lnTo>
                <a:lnTo>
                  <a:pt x="0" y="190500"/>
                </a:lnTo>
                <a:lnTo>
                  <a:pt x="0" y="459740"/>
                </a:lnTo>
                <a:lnTo>
                  <a:pt x="191135" y="459740"/>
                </a:lnTo>
                <a:lnTo>
                  <a:pt x="191135" y="190500"/>
                </a:lnTo>
                <a:lnTo>
                  <a:pt x="1337564" y="190500"/>
                </a:lnTo>
                <a:lnTo>
                  <a:pt x="1337564" y="459740"/>
                </a:lnTo>
                <a:lnTo>
                  <a:pt x="1337564" y="2265680"/>
                </a:lnTo>
                <a:lnTo>
                  <a:pt x="1337564" y="2565400"/>
                </a:lnTo>
                <a:lnTo>
                  <a:pt x="191135" y="2565400"/>
                </a:lnTo>
                <a:lnTo>
                  <a:pt x="191135" y="2265680"/>
                </a:lnTo>
                <a:lnTo>
                  <a:pt x="0" y="2265680"/>
                </a:lnTo>
                <a:lnTo>
                  <a:pt x="0" y="2565400"/>
                </a:lnTo>
                <a:lnTo>
                  <a:pt x="0" y="2755900"/>
                </a:lnTo>
                <a:lnTo>
                  <a:pt x="1528572" y="2755900"/>
                </a:lnTo>
                <a:lnTo>
                  <a:pt x="1528572" y="2565400"/>
                </a:lnTo>
                <a:lnTo>
                  <a:pt x="1528572" y="2265680"/>
                </a:lnTo>
                <a:lnTo>
                  <a:pt x="1528572" y="459740"/>
                </a:lnTo>
                <a:lnTo>
                  <a:pt x="1528572" y="190500"/>
                </a:lnTo>
                <a:lnTo>
                  <a:pt x="15285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51359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1106" y="2646934"/>
            <a:ext cx="388747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3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36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lang="en-GB" sz="3600" b="1" spc="-10" dirty="0">
                <a:solidFill>
                  <a:srgbClr val="FFFFFF"/>
                </a:solidFill>
                <a:latin typeface="Arial"/>
                <a:cs typeface="Arial"/>
              </a:rPr>
              <a:t>Anchor Tags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077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0" dirty="0"/>
              <a:t>HTML</a:t>
            </a:r>
            <a:r>
              <a:rPr sz="4000" spc="-345" dirty="0"/>
              <a:t> </a:t>
            </a:r>
            <a:r>
              <a:rPr sz="4000" dirty="0"/>
              <a:t>Anchor</a:t>
            </a:r>
            <a:r>
              <a:rPr sz="4000" spc="-100" dirty="0"/>
              <a:t> </a:t>
            </a:r>
            <a:r>
              <a:rPr sz="4000" dirty="0"/>
              <a:t>&lt;a&gt;</a:t>
            </a:r>
            <a:r>
              <a:rPr sz="4000" spc="-125" dirty="0"/>
              <a:t> </a:t>
            </a:r>
            <a:r>
              <a:rPr sz="4000" spc="-50" dirty="0"/>
              <a:t>Tag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15454"/>
            <a:ext cx="3264713" cy="32314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0577" y="1147698"/>
            <a:ext cx="7424420" cy="4415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&lt;a&gt;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tag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defines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hyperlink,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which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link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page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another.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12700" marR="728345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most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important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attribute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&lt;a&gt;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element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href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attribute,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which </a:t>
            </a:r>
            <a:r>
              <a:rPr sz="1600" dirty="0">
                <a:latin typeface="Arial MT"/>
                <a:cs typeface="Arial MT"/>
              </a:rPr>
              <a:t>indicates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link's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destination.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By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default,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links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will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appear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follows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all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browsers: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600" dirty="0">
                <a:latin typeface="Arial MT"/>
                <a:cs typeface="Arial MT"/>
              </a:rPr>
              <a:t>An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unvisited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link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underlined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20" dirty="0">
                <a:latin typeface="Arial MT"/>
                <a:cs typeface="Arial MT"/>
              </a:rPr>
              <a:t> blue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600" dirty="0">
                <a:latin typeface="Arial MT"/>
                <a:cs typeface="Arial MT"/>
              </a:rPr>
              <a:t>A</a:t>
            </a:r>
            <a:r>
              <a:rPr sz="1600" spc="-10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visited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link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underlined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10" dirty="0">
                <a:latin typeface="Arial MT"/>
                <a:cs typeface="Arial MT"/>
              </a:rPr>
              <a:t> purple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600" dirty="0">
                <a:latin typeface="Arial MT"/>
                <a:cs typeface="Arial MT"/>
              </a:rPr>
              <a:t>An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active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link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underlined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 </a:t>
            </a:r>
            <a:r>
              <a:rPr sz="1600" spc="-25" dirty="0">
                <a:latin typeface="Arial MT"/>
                <a:cs typeface="Arial MT"/>
              </a:rPr>
              <a:t>red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This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hyperlink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link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webpage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other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webpages.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It’s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either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provide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absolute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reference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or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relative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reference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its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“href” value.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href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"link"&gt;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Link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Name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&lt;/a&gt;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077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0" dirty="0"/>
              <a:t>HTML</a:t>
            </a:r>
            <a:r>
              <a:rPr sz="4000" spc="-345" dirty="0"/>
              <a:t> </a:t>
            </a:r>
            <a:r>
              <a:rPr sz="4000" dirty="0"/>
              <a:t>Anchor</a:t>
            </a:r>
            <a:r>
              <a:rPr sz="4000" spc="-100" dirty="0"/>
              <a:t> </a:t>
            </a:r>
            <a:r>
              <a:rPr sz="4000" dirty="0"/>
              <a:t>&lt;a&gt;</a:t>
            </a:r>
            <a:r>
              <a:rPr sz="4000" spc="-125" dirty="0"/>
              <a:t> </a:t>
            </a:r>
            <a:r>
              <a:rPr sz="4000" spc="-50" dirty="0"/>
              <a:t>Tag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15454"/>
            <a:ext cx="3264713" cy="32314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0577" y="1147698"/>
            <a:ext cx="6173470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Example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1: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Create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link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0" dirty="0">
                <a:latin typeface="Arial MT"/>
                <a:cs typeface="Arial MT"/>
              </a:rPr>
              <a:t> Madblocks.tech: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Snippet: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&lt;!DOCTYPE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html&gt;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&lt;html&gt;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&lt;body&gt;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&lt;h1&gt;The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element&lt;/h1&gt;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&lt;a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href="https://madblocks.tech"&gt;Visit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Madblocks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Technologies!&lt;/a&gt;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&lt;/body&gt;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&lt;/html&gt;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733800" y="4267198"/>
            <a:ext cx="4151629" cy="2590800"/>
            <a:chOff x="3733800" y="4267198"/>
            <a:chExt cx="4151629" cy="25908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3800" y="4267198"/>
              <a:ext cx="4151376" cy="2590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8871" y="4462640"/>
              <a:ext cx="3562858" cy="20671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077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0" dirty="0"/>
              <a:t>HTML</a:t>
            </a:r>
            <a:r>
              <a:rPr sz="4000" spc="-345" dirty="0"/>
              <a:t> </a:t>
            </a:r>
            <a:r>
              <a:rPr sz="4000" dirty="0"/>
              <a:t>Anchor</a:t>
            </a:r>
            <a:r>
              <a:rPr sz="4000" spc="-100" dirty="0"/>
              <a:t> </a:t>
            </a:r>
            <a:r>
              <a:rPr sz="4000" dirty="0"/>
              <a:t>&lt;a&gt;</a:t>
            </a:r>
            <a:r>
              <a:rPr sz="4000" spc="-125" dirty="0"/>
              <a:t> </a:t>
            </a:r>
            <a:r>
              <a:rPr sz="4000" spc="-50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760577" y="1147698"/>
            <a:ext cx="7125970" cy="4415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Example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2: </a:t>
            </a:r>
            <a:r>
              <a:rPr sz="1600" dirty="0">
                <a:latin typeface="Arial MT"/>
                <a:cs typeface="Arial MT"/>
              </a:rPr>
              <a:t>How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open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link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new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browser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window::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Snippet: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&lt;!DOCTYPE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html&gt;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&lt;html&gt;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&lt;body&gt;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&lt;h1&gt;The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target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attribute&lt;/h1&gt;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600">
              <a:latin typeface="Arial MT"/>
              <a:cs typeface="Arial MT"/>
            </a:endParaRPr>
          </a:p>
          <a:p>
            <a:pPr marL="12700" marR="121539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&lt;a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href="https://madblocks.tech"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target="_blank"&gt;Visit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Madblocks Technologies!&lt;/a&gt;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&lt;p&gt;If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you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target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attribute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"_blank",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link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will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open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new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browser </a:t>
            </a:r>
            <a:r>
              <a:rPr sz="1600" dirty="0">
                <a:latin typeface="Arial MT"/>
                <a:cs typeface="Arial MT"/>
              </a:rPr>
              <a:t>window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 new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tab.&lt;/p&gt;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&lt;/body&gt;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&lt;/html&gt;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97167" y="1414272"/>
            <a:ext cx="5570220" cy="2514600"/>
            <a:chOff x="6297167" y="1414272"/>
            <a:chExt cx="5570220" cy="25146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7167" y="1414272"/>
              <a:ext cx="5570220" cy="2514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1858" y="1610233"/>
              <a:ext cx="4982591" cy="19255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077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0" dirty="0"/>
              <a:t>HTML</a:t>
            </a:r>
            <a:r>
              <a:rPr sz="4000" spc="-345" dirty="0"/>
              <a:t> </a:t>
            </a:r>
            <a:r>
              <a:rPr sz="4000" dirty="0"/>
              <a:t>Anchor</a:t>
            </a:r>
            <a:r>
              <a:rPr sz="4000" spc="-100" dirty="0"/>
              <a:t> </a:t>
            </a:r>
            <a:r>
              <a:rPr sz="4000" dirty="0"/>
              <a:t>&lt;a&gt;</a:t>
            </a:r>
            <a:r>
              <a:rPr sz="4000" spc="-125" dirty="0"/>
              <a:t> </a:t>
            </a:r>
            <a:r>
              <a:rPr sz="4000" spc="-50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760577" y="1147698"/>
            <a:ext cx="7418705" cy="4780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Example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3: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How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link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email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address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Phone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Number: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Snippet: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&lt;!DOCTYPE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html&gt;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&lt;html&gt;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&lt;body&gt;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 MT"/>
                <a:cs typeface="Arial MT"/>
              </a:rPr>
              <a:t>&lt;p&gt;To </a:t>
            </a:r>
            <a:r>
              <a:rPr sz="1600" dirty="0">
                <a:latin typeface="Arial MT"/>
                <a:cs typeface="Arial MT"/>
              </a:rPr>
              <a:t>create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link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opens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user's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email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program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them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send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new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 MT"/>
                <a:cs typeface="Arial MT"/>
              </a:rPr>
              <a:t>email),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mailto: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inside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 href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attribute:&lt;/p&gt;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&lt;p&gt;&lt;a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 err="1">
                <a:latin typeface="Arial MT"/>
                <a:cs typeface="Arial MT"/>
              </a:rPr>
              <a:t>href</a:t>
            </a:r>
            <a:r>
              <a:rPr lang="en-GB" sz="1600" spc="-10" dirty="0">
                <a:latin typeface="Arial MT"/>
                <a:cs typeface="Arial MT"/>
              </a:rPr>
              <a:t>=</a:t>
            </a:r>
            <a:r>
              <a:rPr lang="en-GB" sz="1600" spc="-10" dirty="0">
                <a:solidFill>
                  <a:srgbClr val="FF0000"/>
                </a:solidFill>
                <a:latin typeface="Arial MT"/>
                <a:cs typeface="Arial 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mailto:someone@example.com</a:t>
            </a:r>
            <a:r>
              <a:rPr lang="en-GB" sz="1600" spc="-10" dirty="0">
                <a:latin typeface="Arial MT"/>
                <a:cs typeface="Arial MT"/>
              </a:rPr>
              <a:t>&gt;</a:t>
            </a:r>
            <a:r>
              <a:rPr sz="1600" spc="-10" dirty="0">
                <a:latin typeface="Arial MT"/>
                <a:cs typeface="Arial MT"/>
              </a:rPr>
              <a:t>email&lt;/a&gt;&lt;/p&gt;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 MT"/>
                <a:cs typeface="Arial MT"/>
              </a:rPr>
              <a:t>&lt;p&gt;To </a:t>
            </a:r>
            <a:r>
              <a:rPr sz="1600" dirty="0">
                <a:latin typeface="Arial MT"/>
                <a:cs typeface="Arial MT"/>
              </a:rPr>
              <a:t>create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link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telephone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number,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tel: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inside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href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attribute:&lt;/p&gt;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&lt;p&gt;&lt;a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href="tel:+4733378901"&gt;+47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333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78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901&lt;/a&gt;&lt;/p&gt;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Arial MT"/>
                <a:cs typeface="Arial MT"/>
              </a:rPr>
              <a:t>&lt;/body&gt;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&lt;/html&gt;</a:t>
            </a:r>
            <a:endParaRPr sz="1600" dirty="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44056" y="4735066"/>
            <a:ext cx="5438140" cy="2063750"/>
            <a:chOff x="6544056" y="4735066"/>
            <a:chExt cx="5438140" cy="20637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4056" y="4735066"/>
              <a:ext cx="5437632" cy="20634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9890" y="4929962"/>
              <a:ext cx="4849367" cy="14751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077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0" dirty="0"/>
              <a:t>HTML</a:t>
            </a:r>
            <a:r>
              <a:rPr sz="4000" spc="-345" dirty="0"/>
              <a:t> </a:t>
            </a:r>
            <a:r>
              <a:rPr sz="4000" dirty="0"/>
              <a:t>Anchor</a:t>
            </a:r>
            <a:r>
              <a:rPr sz="4000" spc="-100" dirty="0"/>
              <a:t> </a:t>
            </a:r>
            <a:r>
              <a:rPr sz="4000" dirty="0"/>
              <a:t>&lt;a&gt;</a:t>
            </a:r>
            <a:r>
              <a:rPr sz="4000" spc="-125" dirty="0"/>
              <a:t> </a:t>
            </a:r>
            <a:r>
              <a:rPr sz="4000" spc="-50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59688" y="2206879"/>
            <a:ext cx="10424160" cy="3530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Example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4: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How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link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another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section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same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page: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ts val="1920"/>
              </a:lnSpc>
            </a:pPr>
            <a:r>
              <a:rPr sz="1600" spc="-10" dirty="0">
                <a:latin typeface="Arial MT"/>
                <a:cs typeface="Arial MT"/>
              </a:rPr>
              <a:t>Snippet: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680"/>
              </a:lnSpc>
            </a:pPr>
            <a:r>
              <a:rPr sz="1400" dirty="0">
                <a:latin typeface="Arial MT"/>
                <a:cs typeface="Arial MT"/>
              </a:rPr>
              <a:t>&lt;!DOCTYPE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html&gt;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&lt;html&gt;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&lt;body&gt;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href="#section2"&gt;Go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Section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2&lt;/a&gt;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&lt;h1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id="section1"&gt;Section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1&lt;/h1&gt;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&lt;p&gt;In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younger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more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vulnerable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years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father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gave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some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advice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I've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been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turning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over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mind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ever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since.&lt;/p&gt;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&lt;h2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id="section2"&gt;Section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2&lt;/h2&gt;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&lt;p&gt;In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younger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more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vulnerable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years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father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gave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some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advice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I've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been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turning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over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mind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ever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since.&lt;/p&gt;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&lt;/body&gt;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&lt;/html&gt;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48400" y="1828800"/>
            <a:ext cx="4371340" cy="1950720"/>
            <a:chOff x="6460235" y="1014983"/>
            <a:chExt cx="4371340" cy="19507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0235" y="1014983"/>
              <a:ext cx="4370832" cy="19507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5307" y="1209674"/>
              <a:ext cx="3782822" cy="13633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62350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Image</a:t>
            </a:r>
            <a:r>
              <a:rPr sz="4000" spc="-95" dirty="0"/>
              <a:t> </a:t>
            </a:r>
            <a:r>
              <a:rPr sz="4000" spc="-100" dirty="0"/>
              <a:t> </a:t>
            </a:r>
            <a:r>
              <a:rPr sz="4000" dirty="0"/>
              <a:t>&lt;</a:t>
            </a:r>
            <a:r>
              <a:rPr lang="en-GB" sz="4000" dirty="0" err="1"/>
              <a:t>img</a:t>
            </a:r>
            <a:r>
              <a:rPr sz="4000" dirty="0"/>
              <a:t>&gt;</a:t>
            </a:r>
            <a:r>
              <a:rPr sz="4000" spc="-175" dirty="0"/>
              <a:t> </a:t>
            </a:r>
            <a:r>
              <a:rPr sz="4000" spc="-25" dirty="0"/>
              <a:t>Tag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760577" y="1147698"/>
            <a:ext cx="7614920" cy="55316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How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to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lang="en-GB" sz="1600" b="1" spc="-20" dirty="0">
                <a:latin typeface="Arial"/>
                <a:cs typeface="Arial"/>
              </a:rPr>
              <a:t>display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lang="en-GB" sz="1600" b="1" dirty="0">
                <a:latin typeface="Arial"/>
                <a:cs typeface="Arial"/>
              </a:rPr>
              <a:t>Images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lang="en-GB" sz="1600" b="1" spc="-5" dirty="0">
                <a:latin typeface="Arial"/>
                <a:cs typeface="Arial"/>
              </a:rPr>
              <a:t>in </a:t>
            </a:r>
            <a:r>
              <a:rPr lang="en-GB" sz="1600" b="1" spc="-20" dirty="0">
                <a:latin typeface="Arial"/>
                <a:cs typeface="Arial"/>
              </a:rPr>
              <a:t>HTML 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lang="en-GB"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r>
              <a:rPr lang="en-GB" sz="1600" dirty="0">
                <a:latin typeface="Arial"/>
                <a:cs typeface="Arial"/>
              </a:rPr>
              <a:t>We can easily able to deploy images by using image links to our HTML document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lang="en-GB"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r>
              <a:rPr lang="en-AU" sz="1600" b="1" dirty="0">
                <a:latin typeface="Arial MT"/>
                <a:cs typeface="Arial MT"/>
              </a:rPr>
              <a:t>SYNTAX:</a:t>
            </a:r>
            <a:endParaRPr sz="1600" b="1" dirty="0">
              <a:latin typeface="Arial MT"/>
              <a:cs typeface="Arial MT"/>
            </a:endParaRPr>
          </a:p>
          <a:p>
            <a:pPr marL="12700">
              <a:lnSpc>
                <a:spcPts val="1920"/>
              </a:lnSpc>
            </a:pPr>
            <a:r>
              <a:rPr lang="en-GB" sz="1600" spc="-10" dirty="0">
                <a:latin typeface="Arial MT"/>
                <a:cs typeface="Arial MT"/>
              </a:rPr>
              <a:t>	</a:t>
            </a:r>
          </a:p>
          <a:p>
            <a:pPr marL="12700">
              <a:lnSpc>
                <a:spcPts val="1920"/>
              </a:lnSpc>
            </a:pPr>
            <a:r>
              <a:rPr lang="en-GB" sz="1600" spc="-10" dirty="0">
                <a:latin typeface="Arial MT"/>
                <a:cs typeface="Arial MT"/>
              </a:rPr>
              <a:t>	&lt;</a:t>
            </a:r>
            <a:r>
              <a:rPr lang="en-GB" sz="1600" spc="-10" dirty="0" err="1">
                <a:latin typeface="Arial MT"/>
                <a:cs typeface="Arial MT"/>
              </a:rPr>
              <a:t>img</a:t>
            </a:r>
            <a:r>
              <a:rPr lang="en-GB" sz="1600" spc="-10" dirty="0">
                <a:latin typeface="Arial MT"/>
                <a:cs typeface="Arial MT"/>
              </a:rPr>
              <a:t> </a:t>
            </a:r>
            <a:r>
              <a:rPr lang="en-GB" sz="1600" spc="-10" dirty="0" err="1">
                <a:latin typeface="Arial MT"/>
                <a:cs typeface="Arial MT"/>
              </a:rPr>
              <a:t>src</a:t>
            </a:r>
            <a:r>
              <a:rPr lang="en-GB" sz="1600" spc="-10" dirty="0">
                <a:latin typeface="Arial MT"/>
                <a:cs typeface="Arial MT"/>
              </a:rPr>
              <a:t>=“link” attributes&gt;</a:t>
            </a:r>
          </a:p>
          <a:p>
            <a:pPr marL="12700">
              <a:lnSpc>
                <a:spcPts val="1920"/>
              </a:lnSpc>
            </a:pPr>
            <a:endParaRPr lang="en-GB" sz="1600" spc="-10" dirty="0">
              <a:latin typeface="Arial MT"/>
              <a:cs typeface="Arial MT"/>
            </a:endParaRPr>
          </a:p>
          <a:p>
            <a:pPr marL="12700">
              <a:lnSpc>
                <a:spcPts val="1920"/>
              </a:lnSpc>
            </a:pPr>
            <a:r>
              <a:rPr sz="1600" b="1" spc="-10" dirty="0">
                <a:latin typeface="Arial MT"/>
                <a:cs typeface="Arial MT"/>
              </a:rPr>
              <a:t>Snippet:</a:t>
            </a:r>
            <a:endParaRPr lang="en-GB" sz="1600" b="1" spc="-10" dirty="0">
              <a:latin typeface="Arial MT"/>
              <a:cs typeface="Arial MT"/>
            </a:endParaRPr>
          </a:p>
          <a:p>
            <a:pPr marL="12700">
              <a:lnSpc>
                <a:spcPts val="1920"/>
              </a:lnSpc>
            </a:pPr>
            <a:endParaRPr sz="1600" b="1" dirty="0">
              <a:latin typeface="Arial MT"/>
              <a:cs typeface="Arial MT"/>
            </a:endParaRPr>
          </a:p>
          <a:p>
            <a:pPr marL="12700">
              <a:lnSpc>
                <a:spcPts val="1680"/>
              </a:lnSpc>
            </a:pPr>
            <a:r>
              <a:rPr sz="1400" dirty="0">
                <a:latin typeface="Arial MT"/>
                <a:cs typeface="Arial MT"/>
              </a:rPr>
              <a:t>&lt;!Doctype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Html&gt;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&lt;Html&gt;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&lt;Head&gt;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&lt;Title&gt;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Make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Image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Link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&lt;/Title&gt;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&lt;/Head&gt;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&lt;Body&gt;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Hello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Folks!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&lt;br&gt;</a:t>
            </a:r>
            <a:endParaRPr sz="1400" dirty="0">
              <a:latin typeface="Arial MT"/>
              <a:cs typeface="Arial MT"/>
            </a:endParaRPr>
          </a:p>
          <a:p>
            <a:pPr marL="12700" marR="3336925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&lt;img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src="demo.png"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width="200"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height="200"&gt;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&lt;br&gt; </a:t>
            </a:r>
            <a:r>
              <a:rPr sz="1400" dirty="0">
                <a:latin typeface="Arial MT"/>
                <a:cs typeface="Arial MT"/>
              </a:rPr>
              <a:t>Hello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User!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&lt;br&gt;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How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You?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&lt;/Body&gt;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&lt;/Html&gt;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41695" y="2607760"/>
            <a:ext cx="2890833" cy="289083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724400" y="3048000"/>
            <a:ext cx="2664460" cy="2607945"/>
            <a:chOff x="5422391" y="3105911"/>
            <a:chExt cx="2664460" cy="260794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2391" y="3105911"/>
              <a:ext cx="2663952" cy="26075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7971" y="3301745"/>
              <a:ext cx="2074672" cy="20186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62350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Image</a:t>
            </a:r>
            <a:r>
              <a:rPr sz="4000" spc="-95" dirty="0"/>
              <a:t> </a:t>
            </a:r>
            <a:r>
              <a:rPr sz="4000" dirty="0"/>
              <a:t>Links</a:t>
            </a:r>
            <a:r>
              <a:rPr sz="4000" spc="-100" dirty="0"/>
              <a:t> </a:t>
            </a:r>
            <a:r>
              <a:rPr sz="4000" dirty="0"/>
              <a:t>&lt;a&gt;</a:t>
            </a:r>
            <a:r>
              <a:rPr sz="4000" spc="-175" dirty="0"/>
              <a:t> </a:t>
            </a:r>
            <a:r>
              <a:rPr sz="4000" spc="-25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760577" y="1147698"/>
            <a:ext cx="7599680" cy="56880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How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to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make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an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Image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Link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in</a:t>
            </a:r>
            <a:r>
              <a:rPr sz="1600" b="1" spc="-20" dirty="0">
                <a:latin typeface="Arial"/>
                <a:cs typeface="Arial"/>
              </a:rPr>
              <a:t> Html</a:t>
            </a:r>
            <a:endParaRPr sz="16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endParaRPr lang="en-GB" sz="1600" b="1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lang="en-AU" sz="1600" dirty="0">
                <a:latin typeface="Arial"/>
                <a:cs typeface="Arial"/>
              </a:rPr>
              <a:t>By simply replacing content with the image tag we can use the image as a link in HTML Web page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Arial MT"/>
                <a:cs typeface="Arial MT"/>
              </a:rPr>
              <a:t>Snippet:</a:t>
            </a:r>
            <a:endParaRPr lang="en-GB" sz="1600" b="1" spc="-1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endParaRPr sz="1600" b="1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&lt;!Doctype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Html&gt;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Arial MT"/>
                <a:cs typeface="Arial MT"/>
              </a:rPr>
              <a:t>&lt;Html&gt;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&lt;Head&gt;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&lt;Title&gt;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Make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Image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Link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&lt;/Title&gt;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&lt;/Head&gt;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&lt;Body&gt;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Hello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Folks!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&lt;br&gt;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href="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https://</a:t>
            </a:r>
            <a:r>
              <a:rPr lang="en-IN" sz="1600" spc="-10" dirty="0">
                <a:latin typeface="Arial MT"/>
                <a:cs typeface="Arial MT"/>
              </a:rPr>
              <a:t> https://codegnan.com </a:t>
            </a:r>
            <a:r>
              <a:rPr sz="1600" spc="-10" dirty="0">
                <a:latin typeface="Arial MT"/>
                <a:cs typeface="Arial MT"/>
              </a:rPr>
              <a:t>"&gt;&lt;img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src="demo.png"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width="200"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height="200"&gt;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&lt;br&gt;&lt;/a&gt;</a:t>
            </a:r>
            <a:endParaRPr sz="1600" dirty="0">
              <a:latin typeface="Arial MT"/>
              <a:cs typeface="Arial MT"/>
            </a:endParaRPr>
          </a:p>
          <a:p>
            <a:pPr marL="12700" marR="610108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Hello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User!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&lt;br&gt; </a:t>
            </a:r>
            <a:r>
              <a:rPr sz="1600" dirty="0">
                <a:latin typeface="Arial MT"/>
                <a:cs typeface="Arial MT"/>
              </a:rPr>
              <a:t>How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You?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&lt;/Body&gt;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Arial MT"/>
                <a:cs typeface="Arial MT"/>
              </a:rPr>
              <a:t>&lt;/Html&gt;</a:t>
            </a:r>
            <a:endParaRPr sz="16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41695" y="2607760"/>
            <a:ext cx="2890833" cy="28908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166" y="322579"/>
            <a:ext cx="598360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10" dirty="0"/>
              <a:t> </a:t>
            </a:r>
            <a:r>
              <a:rPr sz="4000" spc="-10" dirty="0"/>
              <a:t>&lt;p</a:t>
            </a:r>
            <a:r>
              <a:rPr lang="en-GB" sz="4000" spc="-10" dirty="0"/>
              <a:t>re</a:t>
            </a:r>
            <a:r>
              <a:rPr sz="4000" spc="-10" dirty="0"/>
              <a:t>&gt;</a:t>
            </a:r>
            <a:r>
              <a:rPr sz="4000" spc="-135" dirty="0"/>
              <a:t> </a:t>
            </a:r>
            <a:r>
              <a:rPr sz="4000" spc="-25" dirty="0"/>
              <a:t>Tag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1065072" y="1268425"/>
            <a:ext cx="7308215" cy="2162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&lt;pre&gt;</a:t>
            </a:r>
            <a:r>
              <a:rPr sz="20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tag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instead</a:t>
            </a:r>
            <a:r>
              <a:rPr sz="20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of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3182BD"/>
                </a:solidFill>
                <a:latin typeface="Arial"/>
                <a:cs typeface="Arial"/>
              </a:rPr>
              <a:t>&lt;p&gt;Tag</a:t>
            </a:r>
            <a:r>
              <a:rPr sz="2000" b="1" spc="-50" dirty="0">
                <a:solidFill>
                  <a:srgbClr val="3182BD"/>
                </a:solidFill>
                <a:latin typeface="Arial"/>
                <a:cs typeface="Arial"/>
              </a:rPr>
              <a:t> 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2000">
              <a:latin typeface="Arial"/>
              <a:cs typeface="Arial"/>
            </a:endParaRPr>
          </a:p>
          <a:p>
            <a:pPr marL="12700" marR="114300">
              <a:lnSpc>
                <a:spcPct val="100000"/>
              </a:lnSpc>
            </a:pP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&lt;pre&gt;</a:t>
            </a:r>
            <a:r>
              <a:rPr sz="16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tag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We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have seen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how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paragraph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ignores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all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change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lines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extra </a:t>
            </a:r>
            <a:r>
              <a:rPr sz="1400" dirty="0">
                <a:latin typeface="Microsoft Sans Serif"/>
                <a:cs typeface="Microsoft Sans Serif"/>
              </a:rPr>
              <a:t>spaces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within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paragraph,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but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there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way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preserve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this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by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use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b="1" dirty="0">
                <a:latin typeface="Arial"/>
                <a:cs typeface="Arial"/>
              </a:rPr>
              <a:t>&lt;pre&gt;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tag.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Microsoft Sans Serif"/>
                <a:cs typeface="Microsoft Sans Serif"/>
              </a:rPr>
              <a:t>It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also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contains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opening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closing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tag.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It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displays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text within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fixed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height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width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preserves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extra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lines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spaces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we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use.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&lt;pre&gt;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Content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&lt;/pre&gt;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5072" y="3617467"/>
            <a:ext cx="2663825" cy="1917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sz="14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Snippet</a:t>
            </a:r>
            <a:r>
              <a:rPr sz="1400" spc="-10" dirty="0">
                <a:latin typeface="Microsoft Sans Serif"/>
                <a:cs typeface="Microsoft Sans Serif"/>
              </a:rPr>
              <a:t>: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dirty="0">
                <a:latin typeface="Microsoft Sans Serif"/>
                <a:cs typeface="Microsoft Sans Serif"/>
              </a:rPr>
              <a:t>&lt;!DOCTYPE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html&gt;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Microsoft Sans Serif"/>
                <a:cs typeface="Microsoft Sans Serif"/>
              </a:rPr>
              <a:t>&lt;html&gt;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Microsoft Sans Serif"/>
                <a:cs typeface="Microsoft Sans Serif"/>
              </a:rPr>
              <a:t>&lt;head&gt;&lt;title&gt;Pre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tag&lt;/title&gt;&lt;/head&gt;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Microsoft Sans Serif"/>
                <a:cs typeface="Microsoft Sans Serif"/>
              </a:rPr>
              <a:t>&lt;body&gt;</a:t>
            </a:r>
            <a:endParaRPr sz="1100">
              <a:latin typeface="Microsoft Sans Serif"/>
              <a:cs typeface="Microsoft Sans Serif"/>
            </a:endParaRPr>
          </a:p>
          <a:p>
            <a:pPr marL="926465">
              <a:lnSpc>
                <a:spcPct val="100000"/>
              </a:lnSpc>
            </a:pPr>
            <a:r>
              <a:rPr sz="1100" spc="-10" dirty="0">
                <a:latin typeface="Microsoft Sans Serif"/>
                <a:cs typeface="Microsoft Sans Serif"/>
              </a:rPr>
              <a:t>&lt;pre&gt;</a:t>
            </a:r>
            <a:endParaRPr sz="1100">
              <a:latin typeface="Microsoft Sans Serif"/>
              <a:cs typeface="Microsoft Sans Serif"/>
            </a:endParaRPr>
          </a:p>
          <a:p>
            <a:pPr marL="926465" marR="5080">
              <a:lnSpc>
                <a:spcPct val="100000"/>
              </a:lnSpc>
            </a:pPr>
            <a:r>
              <a:rPr sz="1100" dirty="0">
                <a:latin typeface="Microsoft Sans Serif"/>
                <a:cs typeface="Microsoft Sans Serif"/>
              </a:rPr>
              <a:t>This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paragraph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has</a:t>
            </a:r>
            <a:r>
              <a:rPr sz="1100" spc="-10" dirty="0">
                <a:latin typeface="Microsoft Sans Serif"/>
                <a:cs typeface="Microsoft Sans Serif"/>
              </a:rPr>
              <a:t> multiple </a:t>
            </a:r>
            <a:r>
              <a:rPr sz="1100" dirty="0">
                <a:latin typeface="Microsoft Sans Serif"/>
                <a:cs typeface="Microsoft Sans Serif"/>
              </a:rPr>
              <a:t>lines. But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it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is </a:t>
            </a:r>
            <a:r>
              <a:rPr sz="1100" spc="-10" dirty="0">
                <a:latin typeface="Microsoft Sans Serif"/>
                <a:cs typeface="Microsoft Sans Serif"/>
              </a:rPr>
              <a:t>displayed</a:t>
            </a:r>
            <a:endParaRPr sz="1100">
              <a:latin typeface="Microsoft Sans Serif"/>
              <a:cs typeface="Microsoft Sans Serif"/>
            </a:endParaRPr>
          </a:p>
          <a:p>
            <a:pPr marL="926465" marR="18415">
              <a:lnSpc>
                <a:spcPct val="100000"/>
              </a:lnSpc>
            </a:pPr>
            <a:r>
              <a:rPr sz="1100" dirty="0">
                <a:latin typeface="Microsoft Sans Serif"/>
                <a:cs typeface="Microsoft Sans Serif"/>
              </a:rPr>
              <a:t>as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it is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unlike the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paragraph </a:t>
            </a:r>
            <a:r>
              <a:rPr sz="1100" spc="-20" dirty="0">
                <a:latin typeface="Microsoft Sans Serif"/>
                <a:cs typeface="Microsoft Sans Serif"/>
              </a:rPr>
              <a:t>tag.</a:t>
            </a:r>
            <a:endParaRPr sz="1100">
              <a:latin typeface="Microsoft Sans Serif"/>
              <a:cs typeface="Microsoft Sans Serif"/>
            </a:endParaRPr>
          </a:p>
          <a:p>
            <a:pPr marL="926465">
              <a:lnSpc>
                <a:spcPct val="100000"/>
              </a:lnSpc>
            </a:pPr>
            <a:r>
              <a:rPr sz="1100" spc="-10" dirty="0">
                <a:latin typeface="Microsoft Sans Serif"/>
                <a:cs typeface="Microsoft Sans Serif"/>
              </a:rPr>
              <a:t>&lt;/pre&gt;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7657" y="3617467"/>
            <a:ext cx="6673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Output: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9422" y="5676696"/>
            <a:ext cx="755650" cy="52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Microsoft Sans Serif"/>
                <a:cs typeface="Microsoft Sans Serif"/>
              </a:rPr>
              <a:t>&lt;pre&gt;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100" spc="-20" dirty="0">
                <a:latin typeface="Microsoft Sans Serif"/>
                <a:cs typeface="Microsoft Sans Serif"/>
              </a:rPr>
              <a:t>This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Microsoft Sans Serif"/>
                <a:cs typeface="Microsoft Sans Serif"/>
              </a:rPr>
              <a:t>spaces.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But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2302" y="5844336"/>
            <a:ext cx="1445895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icrosoft Sans Serif"/>
                <a:cs typeface="Microsoft Sans Serif"/>
              </a:rPr>
              <a:t>paragraph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has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multiple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Microsoft Sans Serif"/>
                <a:cs typeface="Microsoft Sans Serif"/>
              </a:rPr>
              <a:t>it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is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displayed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9422" y="6179921"/>
            <a:ext cx="173545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icrosoft Sans Serif"/>
                <a:cs typeface="Microsoft Sans Serif"/>
              </a:rPr>
              <a:t>as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it is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unlike the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paragraph</a:t>
            </a:r>
            <a:endParaRPr sz="11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100" spc="-20" dirty="0">
                <a:latin typeface="Microsoft Sans Serif"/>
                <a:cs typeface="Microsoft Sans Serif"/>
              </a:rPr>
              <a:t>tag.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Microsoft Sans Serif"/>
                <a:cs typeface="Microsoft Sans Serif"/>
              </a:rPr>
              <a:t>&lt;/pre&gt;&lt;/body&gt;&lt;/html&gt;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440935" y="2853535"/>
            <a:ext cx="7270750" cy="3623945"/>
            <a:chOff x="4440935" y="2853535"/>
            <a:chExt cx="7270750" cy="362394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3822" y="2853535"/>
              <a:ext cx="2857645" cy="286179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0935" y="3709416"/>
              <a:ext cx="4599432" cy="27675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35880" y="3904856"/>
              <a:ext cx="4011167" cy="2179447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EC43DD2-F355-30FD-E112-190A0E8B1492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381000"/>
            <a:ext cx="859764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lang="en-GB" sz="4000" dirty="0"/>
              <a:t>Downloadable </a:t>
            </a:r>
            <a:r>
              <a:rPr sz="4000" dirty="0"/>
              <a:t>&lt;a&gt;</a:t>
            </a:r>
            <a:r>
              <a:rPr sz="4000" spc="-175" dirty="0"/>
              <a:t> </a:t>
            </a:r>
            <a:r>
              <a:rPr sz="4000" spc="-25" dirty="0"/>
              <a:t>Tag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760577" y="1147698"/>
            <a:ext cx="7648575" cy="3982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How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to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make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an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Image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lang="en-GB" sz="1600" b="1" dirty="0">
                <a:latin typeface="Arial"/>
                <a:cs typeface="Arial"/>
              </a:rPr>
              <a:t>s a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Link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lang="en-GB" sz="1600" b="1" spc="-10" dirty="0">
                <a:latin typeface="Arial"/>
                <a:cs typeface="Arial"/>
              </a:rPr>
              <a:t>to download another image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ts val="1475"/>
              </a:lnSpc>
            </a:pPr>
            <a:endParaRPr lang="en-GB" sz="1600" dirty="0">
              <a:latin typeface="Arial MT"/>
              <a:cs typeface="Arial MT"/>
            </a:endParaRPr>
          </a:p>
          <a:p>
            <a:pPr marL="12700">
              <a:lnSpc>
                <a:spcPts val="1475"/>
              </a:lnSpc>
            </a:pPr>
            <a:r>
              <a:rPr lang="en-AU" sz="1600" b="1" dirty="0">
                <a:latin typeface="Arial MT"/>
                <a:cs typeface="Arial MT"/>
              </a:rPr>
              <a:t>Example</a:t>
            </a:r>
            <a:r>
              <a:rPr lang="en-AU" sz="1600" dirty="0">
                <a:latin typeface="Arial MT"/>
                <a:cs typeface="Arial MT"/>
              </a:rPr>
              <a:t>:</a:t>
            </a:r>
          </a:p>
          <a:p>
            <a:pPr marL="12700">
              <a:lnSpc>
                <a:spcPts val="1475"/>
              </a:lnSpc>
            </a:pPr>
            <a:endParaRPr lang="en-AU" sz="1600" dirty="0">
              <a:latin typeface="Arial MT"/>
              <a:cs typeface="Arial MT"/>
            </a:endParaRPr>
          </a:p>
          <a:p>
            <a:pPr marL="12700">
              <a:lnSpc>
                <a:spcPts val="1475"/>
              </a:lnSpc>
            </a:pPr>
            <a:r>
              <a:rPr sz="1600" dirty="0">
                <a:latin typeface="Arial MT"/>
                <a:cs typeface="Arial MT"/>
              </a:rPr>
              <a:t>&lt;!Doctype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Html&gt;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&lt;Html&gt;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&lt;Head&gt;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&lt;Title&gt;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Make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Image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Link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&lt;/Title&gt;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&lt;/Head&gt;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&lt;Body&gt;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Hello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Folks!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&lt;br&gt;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href="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lang="en-GB" sz="1600" spc="-10" dirty="0">
                <a:latin typeface="Arial MT"/>
                <a:cs typeface="Arial MT"/>
              </a:rPr>
              <a:t>img.png</a:t>
            </a:r>
            <a:r>
              <a:rPr sz="1600" spc="-10" dirty="0">
                <a:latin typeface="Arial MT"/>
                <a:cs typeface="Arial MT"/>
              </a:rPr>
              <a:t>"</a:t>
            </a:r>
            <a:r>
              <a:rPr lang="en-GB" sz="1600" spc="-10" dirty="0">
                <a:latin typeface="Arial MT"/>
                <a:cs typeface="Arial MT"/>
              </a:rPr>
              <a:t> download</a:t>
            </a:r>
            <a:r>
              <a:rPr sz="1600" spc="-10" dirty="0">
                <a:latin typeface="Arial MT"/>
                <a:cs typeface="Arial MT"/>
              </a:rPr>
              <a:t>&gt;&lt;img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src="demo.png"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width="200"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height="200"&gt;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GB" sz="1600" spc="-10" dirty="0">
                <a:latin typeface="Arial MT"/>
                <a:cs typeface="Arial MT"/>
              </a:rPr>
              <a:t>&lt;/a&gt;</a:t>
            </a:r>
            <a:endParaRPr lang="en-IN"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&lt;/Body&gt;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&lt;/Html&gt;</a:t>
            </a:r>
            <a:endParaRPr sz="16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41695" y="2607760"/>
            <a:ext cx="2890833" cy="289083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43400" y="1371600"/>
            <a:ext cx="3298190" cy="2961640"/>
            <a:chOff x="4468367" y="1842516"/>
            <a:chExt cx="3298190" cy="29616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8367" y="1842516"/>
              <a:ext cx="3297936" cy="29611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4328" y="2037969"/>
              <a:ext cx="2708529" cy="23723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90902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1236345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HTML</a:t>
            </a:r>
            <a:r>
              <a:rPr sz="4000" spc="-204" dirty="0"/>
              <a:t> </a:t>
            </a:r>
            <a:r>
              <a:rPr sz="4000" spc="-100" dirty="0"/>
              <a:t>Target</a:t>
            </a:r>
            <a:r>
              <a:rPr sz="4000" spc="-200" dirty="0"/>
              <a:t> </a:t>
            </a:r>
            <a:r>
              <a:rPr sz="4000" spc="-10" dirty="0"/>
              <a:t>Attribute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760577" y="1147698"/>
            <a:ext cx="757110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b="1" dirty="0">
                <a:latin typeface="Arial"/>
                <a:cs typeface="Arial"/>
              </a:rPr>
              <a:t>HTML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target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Attribute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specify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where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open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linked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document.</a:t>
            </a:r>
            <a:r>
              <a:rPr sz="1600" spc="-25" dirty="0">
                <a:latin typeface="Arial MT"/>
                <a:cs typeface="Arial MT"/>
              </a:rPr>
              <a:t> It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various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elements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such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as: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6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HTML</a:t>
            </a:r>
            <a:r>
              <a:rPr sz="1600" u="sng" spc="-7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|</a:t>
            </a:r>
            <a:r>
              <a:rPr sz="1600" u="sng" spc="-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&lt;a&gt;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target</a:t>
            </a:r>
            <a:r>
              <a:rPr sz="1600" u="sng" spc="-9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Attribute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6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HTML</a:t>
            </a:r>
            <a:r>
              <a:rPr sz="1600" u="sng" spc="-8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|</a:t>
            </a:r>
            <a:r>
              <a:rPr sz="1600" u="sng" spc="-4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&lt;base&gt;</a:t>
            </a:r>
            <a:r>
              <a:rPr sz="1600" u="sng" spc="-4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target</a:t>
            </a:r>
            <a:r>
              <a:rPr sz="1600" u="sng" spc="-9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Attribute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6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HTML</a:t>
            </a:r>
            <a:r>
              <a:rPr sz="1600" u="sng" spc="-9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|</a:t>
            </a:r>
            <a:r>
              <a:rPr sz="1600" u="sng" spc="-4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&lt;form&gt;</a:t>
            </a:r>
            <a:r>
              <a:rPr sz="1600" u="sng" spc="-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target</a:t>
            </a:r>
            <a:r>
              <a:rPr sz="1600" u="sng" spc="-8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Attribute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Arial MT"/>
              <a:buChar char="•"/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r>
              <a:rPr sz="16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&lt;element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target="_blank|_self|_parent|_top|framename"\&gt;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Attribute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Values: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Arial"/>
                <a:cs typeface="Arial"/>
              </a:rPr>
              <a:t>_blank: </a:t>
            </a:r>
            <a:r>
              <a:rPr sz="1600" dirty="0">
                <a:latin typeface="Arial MT"/>
                <a:cs typeface="Arial MT"/>
              </a:rPr>
              <a:t>It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opens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link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new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window.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Arial"/>
                <a:cs typeface="Arial"/>
              </a:rPr>
              <a:t>_self: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It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opens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linked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document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same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frame.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Arial"/>
                <a:cs typeface="Arial"/>
              </a:rPr>
              <a:t>_parent: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It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opens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linked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document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parent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frameset.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Arial"/>
                <a:cs typeface="Arial"/>
              </a:rPr>
              <a:t>_top: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It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opens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linked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document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full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body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window.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Arial"/>
                <a:cs typeface="Arial"/>
              </a:rPr>
              <a:t>framename: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It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opens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linked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document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named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frame.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41695" y="2607760"/>
            <a:ext cx="2890833" cy="2890833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123634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29" dirty="0"/>
              <a:t> </a:t>
            </a:r>
            <a:r>
              <a:rPr sz="4000" b="1" dirty="0">
                <a:latin typeface="Arial"/>
                <a:cs typeface="Arial"/>
              </a:rPr>
              <a:t>&lt;a&gt;</a:t>
            </a:r>
            <a:r>
              <a:rPr sz="4000" b="1" spc="-10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target</a:t>
            </a:r>
            <a:r>
              <a:rPr sz="4000" b="1" spc="-225" dirty="0">
                <a:latin typeface="Arial"/>
                <a:cs typeface="Arial"/>
              </a:rPr>
              <a:t> </a:t>
            </a:r>
            <a:r>
              <a:rPr sz="4000" b="1" spc="-10" dirty="0">
                <a:latin typeface="Arial"/>
                <a:cs typeface="Arial"/>
              </a:rPr>
              <a:t>Attribute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0577" y="1147698"/>
            <a:ext cx="7576184" cy="50007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b="1" dirty="0">
                <a:latin typeface="Arial"/>
                <a:cs typeface="Arial"/>
              </a:rPr>
              <a:t>HTML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&lt;a&gt;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target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Attribute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specify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where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open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link.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r>
              <a:rPr sz="1600" dirty="0">
                <a:solidFill>
                  <a:srgbClr val="FF0000"/>
                </a:solidFill>
                <a:latin typeface="Arial MT"/>
                <a:cs typeface="Arial MT"/>
              </a:rPr>
              <a:t>&lt;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target="_blank </a:t>
            </a:r>
            <a:r>
              <a:rPr sz="1600" dirty="0">
                <a:latin typeface="Arial MT"/>
                <a:cs typeface="Arial MT"/>
              </a:rPr>
              <a:t>|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_self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|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framename"\&gt;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Snippet: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&lt;!DOCTYPE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html&gt;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&lt;html&gt;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&lt;head&gt;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Arial MT"/>
                <a:cs typeface="Arial MT"/>
              </a:rPr>
              <a:t>&lt;title&gt;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HTML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target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Attribute&lt;/title&gt;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&lt;/head&gt;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&lt;body&gt;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&lt;h2&gt;HTML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35" dirty="0">
                <a:latin typeface="Arial MT"/>
                <a:cs typeface="Arial MT"/>
              </a:rPr>
              <a:t>Target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Attribute&lt;/h2&gt;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&lt;p&gt;Welcome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&lt;a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 err="1">
                <a:latin typeface="Arial MT"/>
                <a:cs typeface="Arial MT"/>
              </a:rPr>
              <a:t>href</a:t>
            </a:r>
            <a:r>
              <a:rPr sz="1600" dirty="0">
                <a:latin typeface="Arial MT"/>
                <a:cs typeface="Arial MT"/>
              </a:rPr>
              <a:t>="</a:t>
            </a:r>
            <a:r>
              <a:rPr lang="en-IN" sz="1600" dirty="0">
                <a:latin typeface="Arial MT"/>
                <a:cs typeface="Arial MT"/>
              </a:rPr>
              <a:t>https://codegnan.com/</a:t>
            </a:r>
            <a:r>
              <a:rPr sz="1600" dirty="0">
                <a:latin typeface="Arial MT"/>
                <a:cs typeface="Arial MT"/>
              </a:rPr>
              <a:t>"</a:t>
            </a:r>
            <a:r>
              <a:rPr sz="1600" spc="3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id="MBT“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target="_self"&gt;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lang="en-GB" sz="1600" spc="-10" dirty="0" err="1">
                <a:latin typeface="Arial MT"/>
                <a:cs typeface="Arial MT"/>
              </a:rPr>
              <a:t>Codegnan</a:t>
            </a:r>
            <a:r>
              <a:rPr sz="1600" spc="-10" dirty="0">
                <a:latin typeface="Arial MT"/>
                <a:cs typeface="Arial MT"/>
              </a:rPr>
              <a:t>&lt;/a&gt;&lt;/p&gt;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&lt;/body&gt;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&lt;/html&gt;</a:t>
            </a:r>
            <a:endParaRPr sz="16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41695" y="2607760"/>
            <a:ext cx="2890833" cy="2890833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123634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54" dirty="0"/>
              <a:t> </a:t>
            </a:r>
            <a:r>
              <a:rPr sz="4000" b="1" dirty="0">
                <a:latin typeface="Arial"/>
                <a:cs typeface="Arial"/>
              </a:rPr>
              <a:t>&lt;base&gt;</a:t>
            </a:r>
            <a:r>
              <a:rPr sz="4000" b="1" spc="-114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target</a:t>
            </a:r>
            <a:r>
              <a:rPr sz="4000" b="1" spc="-254" dirty="0">
                <a:latin typeface="Arial"/>
                <a:cs typeface="Arial"/>
              </a:rPr>
              <a:t> </a:t>
            </a:r>
            <a:r>
              <a:rPr sz="4000" b="1" spc="-10" dirty="0">
                <a:latin typeface="Arial"/>
                <a:cs typeface="Arial"/>
              </a:rPr>
              <a:t>Attribute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0576" y="1147698"/>
            <a:ext cx="9450224" cy="49622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b="1" dirty="0">
                <a:latin typeface="Arial"/>
                <a:cs typeface="Arial"/>
              </a:rPr>
              <a:t>&lt;base&gt;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target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Attribute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HTML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used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specify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default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target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25" dirty="0">
                <a:latin typeface="Arial MT"/>
                <a:cs typeface="Arial MT"/>
              </a:rPr>
              <a:t> all </a:t>
            </a:r>
            <a:r>
              <a:rPr sz="1600" dirty="0">
                <a:latin typeface="Arial MT"/>
                <a:cs typeface="Arial MT"/>
              </a:rPr>
              <a:t>hyperlinks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forms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webpage.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This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attribute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could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also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overridden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the </a:t>
            </a:r>
            <a:r>
              <a:rPr sz="1600" dirty="0">
                <a:latin typeface="Arial MT"/>
                <a:cs typeface="Arial MT"/>
              </a:rPr>
              <a:t>use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target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attribute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each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hyperlink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Form.</a:t>
            </a:r>
            <a:endParaRPr lang="en-GB" sz="1600" spc="-10" dirty="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Arial MT"/>
              <a:cs typeface="Arial MT"/>
            </a:endParaRPr>
          </a:p>
          <a:p>
            <a:pPr marL="12700" marR="1817370">
              <a:lnSpc>
                <a:spcPct val="100000"/>
              </a:lnSpc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endParaRPr lang="en-GB" sz="16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1817370">
              <a:lnSpc>
                <a:spcPct val="100000"/>
              </a:lnSpc>
            </a:pPr>
            <a:r>
              <a:rPr lang="en-AU" sz="16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lang="en-AU" sz="1600" b="1" dirty="0">
                <a:solidFill>
                  <a:schemeClr val="tx1"/>
                </a:solidFill>
                <a:latin typeface="Arial MT"/>
                <a:cs typeface="Arial"/>
              </a:rPr>
              <a:t>&lt;</a:t>
            </a:r>
            <a:r>
              <a:rPr sz="1600" dirty="0">
                <a:latin typeface="Arial MT"/>
                <a:cs typeface="Arial MT"/>
              </a:rPr>
              <a:t>base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target="_</a:t>
            </a:r>
            <a:r>
              <a:rPr sz="1600" spc="-10" dirty="0" err="1">
                <a:latin typeface="Arial MT"/>
                <a:cs typeface="Arial MT"/>
              </a:rPr>
              <a:t>blank|_self</a:t>
            </a:r>
            <a:r>
              <a:rPr lang="en-GB" sz="1600" spc="-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|</a:t>
            </a:r>
            <a:r>
              <a:rPr sz="1600" spc="-10" dirty="0" err="1">
                <a:latin typeface="Arial MT"/>
                <a:cs typeface="Arial MT"/>
              </a:rPr>
              <a:t>framename</a:t>
            </a:r>
            <a:r>
              <a:rPr lang="en-GB" sz="1600" spc="-10" dirty="0">
                <a:latin typeface="Arial MT"/>
                <a:cs typeface="Arial MT"/>
              </a:rPr>
              <a:t> / Path Link </a:t>
            </a:r>
            <a:r>
              <a:rPr sz="1600" spc="-10" dirty="0">
                <a:latin typeface="Arial MT"/>
                <a:cs typeface="Arial MT"/>
              </a:rPr>
              <a:t>"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&gt; </a:t>
            </a:r>
            <a:endParaRPr lang="en-GB" sz="1600" spc="-50" dirty="0">
              <a:latin typeface="Arial MT"/>
              <a:cs typeface="Arial MT"/>
            </a:endParaRPr>
          </a:p>
          <a:p>
            <a:pPr marL="12700" marR="1817370">
              <a:lnSpc>
                <a:spcPct val="100000"/>
              </a:lnSpc>
            </a:pPr>
            <a:endParaRPr lang="en-AU" sz="1600" spc="-50" dirty="0">
              <a:latin typeface="Arial MT"/>
              <a:cs typeface="Arial MT"/>
            </a:endParaRPr>
          </a:p>
          <a:p>
            <a:pPr marL="12700" marR="1817370">
              <a:lnSpc>
                <a:spcPct val="100000"/>
              </a:lnSpc>
            </a:pPr>
            <a:r>
              <a:rPr sz="1600" b="1" spc="-10" dirty="0">
                <a:latin typeface="Arial MT"/>
                <a:cs typeface="Arial MT"/>
              </a:rPr>
              <a:t>Snippet:</a:t>
            </a:r>
            <a:endParaRPr sz="1600" b="1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&lt;!DOCTYPE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html&gt;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&lt;html&gt;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&lt;head&gt;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 MT"/>
                <a:cs typeface="Arial MT"/>
              </a:rPr>
              <a:t>&lt;base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target="_</a:t>
            </a:r>
            <a:r>
              <a:rPr sz="1600" spc="-10" dirty="0" err="1">
                <a:latin typeface="Arial MT"/>
                <a:cs typeface="Arial MT"/>
              </a:rPr>
              <a:t>sel</a:t>
            </a:r>
            <a:r>
              <a:rPr lang="en-GB" sz="1600" spc="-10" dirty="0">
                <a:latin typeface="Arial MT"/>
                <a:cs typeface="Arial MT"/>
              </a:rPr>
              <a:t>f</a:t>
            </a:r>
            <a:r>
              <a:rPr sz="1600" spc="-10" dirty="0">
                <a:latin typeface="Arial MT"/>
                <a:cs typeface="Arial MT"/>
              </a:rPr>
              <a:t>"&gt;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&lt;title&gt;HTML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Base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target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Attribute&lt;/title&gt;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&lt;/head&gt;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&lt;body</a:t>
            </a:r>
            <a:r>
              <a:rPr sz="1600" spc="-10" dirty="0">
                <a:latin typeface="Arial MT"/>
                <a:cs typeface="Arial MT"/>
              </a:rPr>
              <a:t>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&lt;h2&gt;HTML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Base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target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Attribute&lt;/h2&gt;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 err="1">
                <a:latin typeface="Arial MT"/>
                <a:cs typeface="Arial MT"/>
              </a:rPr>
              <a:t>href</a:t>
            </a:r>
            <a:r>
              <a:rPr sz="1600" spc="-10" dirty="0">
                <a:latin typeface="Arial MT"/>
                <a:cs typeface="Arial MT"/>
              </a:rPr>
              <a:t>="</a:t>
            </a:r>
            <a:r>
              <a:rPr lang="en-IN" sz="1600" spc="-10" dirty="0">
                <a:latin typeface="Arial MT"/>
                <a:cs typeface="Arial MT"/>
              </a:rPr>
              <a:t>https://codegnan.com/” </a:t>
            </a:r>
            <a:r>
              <a:rPr sz="1600" dirty="0">
                <a:latin typeface="Arial MT"/>
                <a:cs typeface="Arial MT"/>
              </a:rPr>
              <a:t>alt="GFG"&gt;MBT </a:t>
            </a:r>
            <a:r>
              <a:rPr sz="1600" spc="-10" dirty="0">
                <a:latin typeface="Arial MT"/>
                <a:cs typeface="Arial MT"/>
              </a:rPr>
              <a:t>Link&lt;/a&gt;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&lt;/body&gt;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&lt;/html&gt;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02F0-FC5B-536C-0603-A8DA196E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00" y="304917"/>
            <a:ext cx="10347147" cy="848994"/>
          </a:xfrm>
        </p:spPr>
        <p:txBody>
          <a:bodyPr/>
          <a:lstStyle/>
          <a:p>
            <a:pPr algn="ctr"/>
            <a:r>
              <a:rPr lang="en-GB" dirty="0" err="1"/>
              <a:t>Iframe</a:t>
            </a:r>
            <a:r>
              <a:rPr lang="en-GB" dirty="0"/>
              <a:t> in HTML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2EB4B-A669-5068-A8D1-4DC549F8F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796" y="1419605"/>
            <a:ext cx="7141845" cy="4708981"/>
          </a:xfrm>
        </p:spPr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Iframe</a:t>
            </a:r>
            <a:r>
              <a:rPr lang="en-GB" dirty="0">
                <a:solidFill>
                  <a:schemeClr val="tx1"/>
                </a:solidFill>
              </a:rPr>
              <a:t> in HTML </a:t>
            </a:r>
            <a:r>
              <a:rPr lang="en-GB" b="0" dirty="0">
                <a:solidFill>
                  <a:schemeClr val="tx1"/>
                </a:solidFill>
              </a:rPr>
              <a:t>denotes specifying to play the video within the frame allocated by the user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Example of embedding </a:t>
            </a:r>
            <a:r>
              <a:rPr lang="en-GB" dirty="0" err="1">
                <a:solidFill>
                  <a:schemeClr val="tx1"/>
                </a:solidFill>
              </a:rPr>
              <a:t>youtube</a:t>
            </a:r>
            <a:r>
              <a:rPr lang="en-GB" dirty="0">
                <a:solidFill>
                  <a:schemeClr val="tx1"/>
                </a:solidFill>
              </a:rPr>
              <a:t> video: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b="0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GB" b="0" dirty="0">
                <a:solidFill>
                  <a:schemeClr val="tx1"/>
                </a:solidFill>
              </a:rPr>
              <a:t>&lt;html&gt;</a:t>
            </a:r>
          </a:p>
          <a:p>
            <a:r>
              <a:rPr lang="en-GB" b="0" dirty="0">
                <a:solidFill>
                  <a:schemeClr val="tx1"/>
                </a:solidFill>
              </a:rPr>
              <a:t>&lt;body&gt;</a:t>
            </a:r>
          </a:p>
          <a:p>
            <a:endParaRPr lang="en-GB" b="0" dirty="0">
              <a:solidFill>
                <a:schemeClr val="tx1"/>
              </a:solidFill>
            </a:endParaRPr>
          </a:p>
          <a:p>
            <a:r>
              <a:rPr lang="en-GB" b="0" dirty="0">
                <a:solidFill>
                  <a:schemeClr val="tx1"/>
                </a:solidFill>
              </a:rPr>
              <a:t>&lt;h2&gt;Embedded YouTube Video&lt;/h2&gt;</a:t>
            </a:r>
          </a:p>
          <a:p>
            <a:endParaRPr lang="en-GB" b="0" dirty="0">
              <a:solidFill>
                <a:schemeClr val="tx1"/>
              </a:solidFill>
            </a:endParaRPr>
          </a:p>
          <a:p>
            <a:r>
              <a:rPr lang="en-GB" b="0" dirty="0">
                <a:solidFill>
                  <a:schemeClr val="tx1"/>
                </a:solidFill>
              </a:rPr>
              <a:t>&lt;</a:t>
            </a:r>
            <a:r>
              <a:rPr lang="en-GB" b="0" dirty="0" err="1">
                <a:solidFill>
                  <a:schemeClr val="tx1"/>
                </a:solidFill>
              </a:rPr>
              <a:t>iframe</a:t>
            </a:r>
            <a:r>
              <a:rPr lang="en-GB" b="0" dirty="0">
                <a:solidFill>
                  <a:schemeClr val="tx1"/>
                </a:solidFill>
              </a:rPr>
              <a:t> width="560" height="315" </a:t>
            </a:r>
            <a:r>
              <a:rPr lang="en-GB" b="0" dirty="0" err="1">
                <a:solidFill>
                  <a:schemeClr val="tx1"/>
                </a:solidFill>
              </a:rPr>
              <a:t>src</a:t>
            </a:r>
            <a:r>
              <a:rPr lang="en-GB" b="0" dirty="0">
                <a:solidFill>
                  <a:schemeClr val="tx1"/>
                </a:solidFill>
              </a:rPr>
              <a:t>="https://www.youtube.com/embed/GXXz5EAyggU" title="YouTube video" &gt;&lt;/</a:t>
            </a:r>
            <a:r>
              <a:rPr lang="en-GB" b="0" dirty="0" err="1">
                <a:solidFill>
                  <a:schemeClr val="tx1"/>
                </a:solidFill>
              </a:rPr>
              <a:t>iframe</a:t>
            </a:r>
            <a:r>
              <a:rPr lang="en-GB" b="0" dirty="0">
                <a:solidFill>
                  <a:schemeClr val="tx1"/>
                </a:solidFill>
              </a:rPr>
              <a:t>&gt;</a:t>
            </a:r>
          </a:p>
          <a:p>
            <a:endParaRPr lang="en-GB" b="0" dirty="0">
              <a:solidFill>
                <a:schemeClr val="tx1"/>
              </a:solidFill>
            </a:endParaRPr>
          </a:p>
          <a:p>
            <a:r>
              <a:rPr lang="en-GB" b="0" dirty="0">
                <a:solidFill>
                  <a:schemeClr val="tx1"/>
                </a:solidFill>
              </a:rPr>
              <a:t>&lt;/body&gt;</a:t>
            </a:r>
          </a:p>
          <a:p>
            <a:r>
              <a:rPr lang="en-GB" b="0" dirty="0">
                <a:solidFill>
                  <a:schemeClr val="tx1"/>
                </a:solidFill>
              </a:rPr>
              <a:t>&lt;/html&gt;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29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1986" y="304622"/>
            <a:ext cx="6984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4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IFrames&lt;iframe&gt;</a:t>
            </a:r>
            <a:r>
              <a:rPr sz="4400" b="0" spc="-8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16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4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9588" y="2525323"/>
            <a:ext cx="2772298" cy="27598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83919" y="1443939"/>
            <a:ext cx="664273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Microsoft Sans Serif"/>
                <a:cs typeface="Microsoft Sans Serif"/>
              </a:rPr>
              <a:t>An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iframe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target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frame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link.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target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spc="-5" dirty="0">
                <a:latin typeface="Microsoft Sans Serif"/>
                <a:cs typeface="Microsoft Sans Serif"/>
              </a:rPr>
              <a:t>attribute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link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must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refer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name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attribute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iframe.</a:t>
            </a:r>
            <a:endParaRPr sz="1600" dirty="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13753" y="1995931"/>
            <a:ext cx="16833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Before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click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3919" y="1995931"/>
            <a:ext cx="3883025" cy="295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Microsoft Sans Serif"/>
                <a:cs typeface="Microsoft Sans Serif"/>
              </a:rPr>
              <a:t>&lt;!DOCTYPE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&lt;p&gt;Click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link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text&lt;/p&gt;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 marR="390525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&lt;iframe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height="300"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width="350"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src=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"demo.png“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name="iframe_a"&gt;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&lt;/iframe&gt;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&lt;p&gt;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href="https://madblocks.tech/website/"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target="iframe_a"&gt;Madblocks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Website&lt;/a&gt;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Microsoft Sans Serif"/>
                <a:cs typeface="Microsoft Sans Serif"/>
              </a:rPr>
              <a:t>&lt;/p&gt;</a:t>
            </a:r>
            <a:endParaRPr sz="1600" dirty="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3919" y="5410301"/>
            <a:ext cx="7569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&lt;/bod</a:t>
            </a:r>
            <a:r>
              <a:rPr sz="1600" spc="-25" dirty="0">
                <a:latin typeface="Microsoft Sans Serif"/>
                <a:cs typeface="Microsoft Sans Serif"/>
              </a:rPr>
              <a:t>y</a:t>
            </a:r>
            <a:r>
              <a:rPr sz="1600" spc="-5" dirty="0">
                <a:latin typeface="Microsoft Sans Serif"/>
                <a:cs typeface="Microsoft Sans Serif"/>
              </a:rPr>
              <a:t>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&lt;/html&gt;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70954" y="6385966"/>
            <a:ext cx="909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After</a:t>
            </a:r>
            <a:r>
              <a:rPr sz="1600" spc="-10" dirty="0">
                <a:latin typeface="Microsoft Sans Serif"/>
                <a:cs typeface="Microsoft Sans Serif"/>
              </a:rPr>
              <a:t> click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69152" y="2110739"/>
            <a:ext cx="2146300" cy="4648200"/>
            <a:chOff x="6169152" y="2110739"/>
            <a:chExt cx="2146300" cy="46482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9152" y="2110739"/>
              <a:ext cx="2020824" cy="2362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64605" y="2305938"/>
              <a:ext cx="1433195" cy="177469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69152" y="4389118"/>
              <a:ext cx="2145792" cy="23698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64605" y="4584547"/>
              <a:ext cx="1557147" cy="17820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63" y="2440083"/>
            <a:ext cx="5824220" cy="166751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960245">
              <a:lnSpc>
                <a:spcPct val="100000"/>
              </a:lnSpc>
              <a:spcBef>
                <a:spcPts val="575"/>
              </a:spcBef>
            </a:pPr>
            <a:r>
              <a:rPr spc="-10" dirty="0">
                <a:solidFill>
                  <a:srgbClr val="FFFFFF"/>
                </a:solidFill>
              </a:rPr>
              <a:t>Questions??</a:t>
            </a:r>
          </a:p>
          <a:p>
            <a:pPr marL="995680" marR="8255" indent="-982980">
              <a:lnSpc>
                <a:spcPct val="100000"/>
              </a:lnSpc>
              <a:spcBef>
                <a:spcPts val="210"/>
              </a:spcBef>
            </a:pPr>
            <a:r>
              <a:rPr sz="2400" dirty="0">
                <a:solidFill>
                  <a:srgbClr val="FFFFFF"/>
                </a:solidFill>
              </a:rPr>
              <a:t>Every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engineer</a:t>
            </a:r>
            <a:r>
              <a:rPr sz="2400" spc="-4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has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a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tendency</a:t>
            </a:r>
            <a:r>
              <a:rPr sz="2400" spc="-5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to</a:t>
            </a:r>
            <a:r>
              <a:rPr sz="2400" spc="-8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tinker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spc="-25" dirty="0">
                <a:solidFill>
                  <a:srgbClr val="FFFFFF"/>
                </a:solidFill>
              </a:rPr>
              <a:t>on </a:t>
            </a:r>
            <a:r>
              <a:rPr sz="2400" dirty="0">
                <a:solidFill>
                  <a:srgbClr val="FFFFFF"/>
                </a:solidFill>
              </a:rPr>
              <a:t>a</a:t>
            </a:r>
            <a:r>
              <a:rPr sz="2400" spc="-5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problem,</a:t>
            </a:r>
            <a:r>
              <a:rPr sz="2400" spc="-4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lets</a:t>
            </a:r>
            <a:r>
              <a:rPr sz="2400" spc="-4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answer</a:t>
            </a:r>
            <a:r>
              <a:rPr sz="2400" spc="-3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few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of</a:t>
            </a:r>
            <a:r>
              <a:rPr sz="2400" spc="-5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them.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5377180" y="2051049"/>
            <a:ext cx="1529080" cy="2755900"/>
          </a:xfrm>
          <a:custGeom>
            <a:avLst/>
            <a:gdLst/>
            <a:ahLst/>
            <a:cxnLst/>
            <a:rect l="l" t="t" r="r" b="b"/>
            <a:pathLst>
              <a:path w="1529079" h="2755900">
                <a:moveTo>
                  <a:pt x="1528572" y="0"/>
                </a:moveTo>
                <a:lnTo>
                  <a:pt x="0" y="0"/>
                </a:lnTo>
                <a:lnTo>
                  <a:pt x="0" y="190500"/>
                </a:lnTo>
                <a:lnTo>
                  <a:pt x="0" y="459740"/>
                </a:lnTo>
                <a:lnTo>
                  <a:pt x="191135" y="459740"/>
                </a:lnTo>
                <a:lnTo>
                  <a:pt x="191135" y="190500"/>
                </a:lnTo>
                <a:lnTo>
                  <a:pt x="1337564" y="190500"/>
                </a:lnTo>
                <a:lnTo>
                  <a:pt x="1337564" y="459740"/>
                </a:lnTo>
                <a:lnTo>
                  <a:pt x="1337564" y="2265680"/>
                </a:lnTo>
                <a:lnTo>
                  <a:pt x="1337564" y="2565400"/>
                </a:lnTo>
                <a:lnTo>
                  <a:pt x="191135" y="2565400"/>
                </a:lnTo>
                <a:lnTo>
                  <a:pt x="191135" y="2265680"/>
                </a:lnTo>
                <a:lnTo>
                  <a:pt x="0" y="2265680"/>
                </a:lnTo>
                <a:lnTo>
                  <a:pt x="0" y="2565400"/>
                </a:lnTo>
                <a:lnTo>
                  <a:pt x="0" y="2755900"/>
                </a:lnTo>
                <a:lnTo>
                  <a:pt x="1528572" y="2755900"/>
                </a:lnTo>
                <a:lnTo>
                  <a:pt x="1528572" y="2565400"/>
                </a:lnTo>
                <a:lnTo>
                  <a:pt x="1528572" y="2265680"/>
                </a:lnTo>
                <a:lnTo>
                  <a:pt x="1528572" y="459740"/>
                </a:lnTo>
                <a:lnTo>
                  <a:pt x="1528572" y="190500"/>
                </a:lnTo>
                <a:lnTo>
                  <a:pt x="15285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166" y="322579"/>
            <a:ext cx="4854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Break&lt;br&gt;</a:t>
            </a:r>
            <a:r>
              <a:rPr sz="4000" spc="-165" dirty="0"/>
              <a:t> </a:t>
            </a:r>
            <a:r>
              <a:rPr sz="4000" spc="-45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7590155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b="1" dirty="0">
                <a:latin typeface="Arial"/>
                <a:cs typeface="Arial"/>
              </a:rPr>
              <a:t>&lt;br&gt;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tag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b="1" dirty="0">
                <a:latin typeface="Arial"/>
                <a:cs typeface="Arial"/>
              </a:rPr>
              <a:t>HTML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document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 used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create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 line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break in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text.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Wingdings"/>
              <a:buChar char=""/>
            </a:pPr>
            <a:endParaRPr sz="1800">
              <a:latin typeface="Microsoft Sans Serif"/>
              <a:cs typeface="Microsoft Sans Serif"/>
            </a:endParaRPr>
          </a:p>
          <a:p>
            <a:pPr marL="299085" marR="5657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Microsoft Sans Serif"/>
                <a:cs typeface="Microsoft Sans Serif"/>
              </a:rPr>
              <a:t>It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generally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used in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poem or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address where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division of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line </a:t>
            </a:r>
            <a:r>
              <a:rPr sz="1800" spc="-25" dirty="0">
                <a:latin typeface="Microsoft Sans Serif"/>
                <a:cs typeface="Microsoft Sans Serif"/>
              </a:rPr>
              <a:t>is </a:t>
            </a:r>
            <a:r>
              <a:rPr sz="1800" spc="-10" dirty="0">
                <a:latin typeface="Microsoft Sans Serif"/>
                <a:cs typeface="Microsoft Sans Serif"/>
              </a:rPr>
              <a:t>necessary.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Wingdings"/>
              <a:buChar char=""/>
            </a:pPr>
            <a:endParaRPr sz="1800">
              <a:latin typeface="Microsoft Sans Serif"/>
              <a:cs typeface="Microsoft Sans Serif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Microsoft Sans Serif"/>
                <a:cs typeface="Microsoft Sans Serif"/>
              </a:rPr>
              <a:t>It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 an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empty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tag,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which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means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does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not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need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 company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 end </a:t>
            </a:r>
            <a:r>
              <a:rPr sz="1800" spc="-20" dirty="0">
                <a:latin typeface="Microsoft Sans Serif"/>
                <a:cs typeface="Microsoft Sans Serif"/>
              </a:rPr>
              <a:t>tag.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Wingdings"/>
              <a:buChar char=""/>
            </a:pPr>
            <a:endParaRPr sz="1800">
              <a:latin typeface="Microsoft Sans Serif"/>
              <a:cs typeface="Microsoft Sans Serif"/>
            </a:endParaRPr>
          </a:p>
          <a:p>
            <a:pPr marL="299085" marR="243840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Microsoft Sans Serif"/>
                <a:cs typeface="Microsoft Sans Serif"/>
              </a:rPr>
              <a:t>If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you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place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&lt;br&gt;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 HTML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code,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works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 same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as </a:t>
            </a:r>
            <a:r>
              <a:rPr sz="1800" dirty="0">
                <a:latin typeface="Microsoft Sans Serif"/>
                <a:cs typeface="Microsoft Sans Serif"/>
              </a:rPr>
              <a:t>pressing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enter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key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word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processor.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r>
              <a:rPr sz="18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Text </a:t>
            </a:r>
            <a:r>
              <a:rPr sz="1800" b="1" dirty="0">
                <a:latin typeface="Arial"/>
                <a:cs typeface="Arial"/>
              </a:rPr>
              <a:t>&lt;br&gt;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Text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Difference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between</a:t>
            </a:r>
            <a:r>
              <a:rPr sz="1800" b="1" spc="-4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&lt;br&gt;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and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&lt;br/&gt;: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Microsoft Sans Serif"/>
                <a:cs typeface="Microsoft Sans Serif"/>
              </a:rPr>
              <a:t>You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can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br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two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ways: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&lt;br&gt;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or</a:t>
            </a:r>
            <a:r>
              <a:rPr sz="1800" spc="-10" dirty="0">
                <a:latin typeface="Microsoft Sans Serif"/>
                <a:cs typeface="Microsoft Sans Serif"/>
              </a:rPr>
              <a:t> &lt;br/&gt;.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It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recommended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closed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br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&lt;br/&gt; because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 supported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in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Microsoft Sans Serif"/>
                <a:cs typeface="Microsoft Sans Serif"/>
              </a:rPr>
              <a:t>HTML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XHTML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both.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5659" y="2459520"/>
            <a:ext cx="3695446" cy="36954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80E18C8-4C8D-3808-85B6-8B82951AB2F3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</TotalTime>
  <Words>9150</Words>
  <Application>Microsoft Office PowerPoint</Application>
  <PresentationFormat>Widescreen</PresentationFormat>
  <Paragraphs>1348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4" baseType="lpstr">
      <vt:lpstr>Arial</vt:lpstr>
      <vt:lpstr>Arial MT</vt:lpstr>
      <vt:lpstr>Courier New</vt:lpstr>
      <vt:lpstr>Microsoft Sans Serif</vt:lpstr>
      <vt:lpstr>Times New Roman</vt:lpstr>
      <vt:lpstr>Verdana</vt:lpstr>
      <vt:lpstr>Wingdings</vt:lpstr>
      <vt:lpstr>Office Theme</vt:lpstr>
      <vt:lpstr>PowerPoint Presentation</vt:lpstr>
      <vt:lpstr>Structure Content Through Markup</vt:lpstr>
      <vt:lpstr>HTML Heading&lt;hx&gt; Tag</vt:lpstr>
      <vt:lpstr>HTML Heading&lt;hx&gt; Tag</vt:lpstr>
      <vt:lpstr>HTML Heading&lt;hx&gt; Tag</vt:lpstr>
      <vt:lpstr>HTML Paragraphs&lt;p&gt; Tag</vt:lpstr>
      <vt:lpstr>HTML Paragraphs&lt;p&gt; Tag</vt:lpstr>
      <vt:lpstr>HTML &lt;pre&gt; Tag</vt:lpstr>
      <vt:lpstr>HTML Break&lt;br&gt; Tag</vt:lpstr>
      <vt:lpstr>HTML Break&lt;br&gt; Tag</vt:lpstr>
      <vt:lpstr>HTML &lt;hr&gt; Tag</vt:lpstr>
      <vt:lpstr>HTML &lt;hr&gt; Tag</vt:lpstr>
      <vt:lpstr>HTML &lt;hr&gt; Tag</vt:lpstr>
      <vt:lpstr>HTML Division &lt;div&gt; Tag</vt:lpstr>
      <vt:lpstr>HTML Division &lt;div&gt; Tag</vt:lpstr>
      <vt:lpstr>HTML Span &lt;span&gt; Tag</vt:lpstr>
      <vt:lpstr>HTML Span &lt;span&gt; Tag</vt:lpstr>
      <vt:lpstr>PowerPoint Presentation</vt:lpstr>
      <vt:lpstr>HTML &lt;table&gt; Tag</vt:lpstr>
      <vt:lpstr>HTML &lt;table&gt; Tag</vt:lpstr>
      <vt:lpstr>HTML &lt;table&gt; Tag</vt:lpstr>
      <vt:lpstr>HTML &lt;table&gt; Tag</vt:lpstr>
      <vt:lpstr>HTML &lt;table&gt; Tag Attributes</vt:lpstr>
      <vt:lpstr>HTML &lt;table&gt; Tag Attributes</vt:lpstr>
      <vt:lpstr>HTML &lt;table&gt; Tag Attributes</vt:lpstr>
      <vt:lpstr>HTML &lt;table&gt; Tag Attributes</vt:lpstr>
      <vt:lpstr>HTML &lt;table&gt; Tag Attributes</vt:lpstr>
      <vt:lpstr>HTML &lt;table&gt; Tag Attributes</vt:lpstr>
      <vt:lpstr>HTML &lt;table&gt; Tag Attributes</vt:lpstr>
      <vt:lpstr>HTML &lt;table&gt; Tag Attributes</vt:lpstr>
      <vt:lpstr>HTML &lt;table&gt; Tag Attributes</vt:lpstr>
      <vt:lpstr>HTML &lt;table&gt; Tag Attributes</vt:lpstr>
      <vt:lpstr>HTML &lt;table&gt; Tag Attributes</vt:lpstr>
      <vt:lpstr>HTML &lt;table&gt; Tag Attributes</vt:lpstr>
      <vt:lpstr>HTML &lt;table&gt; Tag Attributes</vt:lpstr>
      <vt:lpstr>HTML &lt;table&gt; Tag Attributes</vt:lpstr>
      <vt:lpstr>HTML &lt;table&gt; Tag Attributes</vt:lpstr>
      <vt:lpstr>HTML &lt;table&gt; Tag Attributes</vt:lpstr>
      <vt:lpstr>HTML &lt;table&gt; Tag Attributes</vt:lpstr>
      <vt:lpstr>HTML &lt;table&gt; Tag Attributes</vt:lpstr>
      <vt:lpstr>HTML &lt;table&gt; Tag Attributes</vt:lpstr>
      <vt:lpstr>HTML &lt;table&gt; Tag Attributes</vt:lpstr>
      <vt:lpstr>HTML &lt;table&gt; Tag Attributes</vt:lpstr>
      <vt:lpstr>HTML &lt;table&gt; Tag Attributes</vt:lpstr>
      <vt:lpstr>HTML &lt;table&gt; Tag Attributes</vt:lpstr>
      <vt:lpstr>PowerPoint Presentation</vt:lpstr>
      <vt:lpstr>HTML List &lt;li&gt; Tag</vt:lpstr>
      <vt:lpstr>HTML Unordered list&lt;ul&gt; Tag</vt:lpstr>
      <vt:lpstr>HTML Unordered list&lt;ul&gt; Tag</vt:lpstr>
      <vt:lpstr>HTML Unordered list&lt;ul&gt; Tag</vt:lpstr>
      <vt:lpstr>HTML ordered list&lt;ol&gt; Tag</vt:lpstr>
      <vt:lpstr>HTML ordered list&lt;ol&gt; Tag</vt:lpstr>
      <vt:lpstr>HTML ordered list&lt;ol&gt; Tag</vt:lpstr>
      <vt:lpstr>HTML ordered list&lt;ol&gt; Tag</vt:lpstr>
      <vt:lpstr>HTML ordered list&lt;ol&gt; Tag</vt:lpstr>
      <vt:lpstr>HTML ordered list&lt;ol&gt; Tag</vt:lpstr>
      <vt:lpstr>HTML Description list&lt;dl&gt; Tag</vt:lpstr>
      <vt:lpstr>HTML Description list&lt;dl&gt; Tag</vt:lpstr>
      <vt:lpstr>Questions?? Every engineer has a tendency to tinker on a problem, lets answer few of them.</vt:lpstr>
      <vt:lpstr>  SUMMARY TAG</vt:lpstr>
      <vt:lpstr>HTML Summary&lt;summary&gt; Tag</vt:lpstr>
      <vt:lpstr>HTML Summary&lt;summary&gt; Tag</vt:lpstr>
      <vt:lpstr>HTML Details&lt;details&gt; Tag</vt:lpstr>
      <vt:lpstr>HTML Details&lt;details&gt; Tag</vt:lpstr>
      <vt:lpstr>HTML Details&lt;details&gt; Tag</vt:lpstr>
      <vt:lpstr>Questions?? Every engineer has a tendency to tinker on a problem, lets answer few of them.</vt:lpstr>
      <vt:lpstr>Session:  SECTIONS</vt:lpstr>
      <vt:lpstr>HTML Section&lt;section&gt; Tag HTML | &lt;section&gt; Tag:Section tag defines the section of documents such as chapters, headers, footers or any other sections.</vt:lpstr>
      <vt:lpstr>HTML Section&lt;section&gt; Tag</vt:lpstr>
      <vt:lpstr>HTML Section&lt;section&gt; Tag</vt:lpstr>
      <vt:lpstr>Questions?? Every engineer has a tendency to tinker on a problem, lets answer few of them.</vt:lpstr>
      <vt:lpstr>PowerPoint Presentation</vt:lpstr>
      <vt:lpstr>HTML Anchor &lt;a&gt; Tag</vt:lpstr>
      <vt:lpstr>HTML Anchor &lt;a&gt; Tag</vt:lpstr>
      <vt:lpstr>HTML Anchor &lt;a&gt; Tag</vt:lpstr>
      <vt:lpstr>HTML Anchor &lt;a&gt; Tag</vt:lpstr>
      <vt:lpstr>HTML Anchor &lt;a&gt; Tag</vt:lpstr>
      <vt:lpstr>HTML Image  &lt;img&gt; Tag</vt:lpstr>
      <vt:lpstr>HTML Image Links &lt;a&gt; Tag</vt:lpstr>
      <vt:lpstr>HTML Downloadable &lt;a&gt; Tag</vt:lpstr>
      <vt:lpstr>HTML Target Attribute</vt:lpstr>
      <vt:lpstr>HTML &lt;a&gt; target Attribute</vt:lpstr>
      <vt:lpstr>HTML &lt;base&gt; target Attribute</vt:lpstr>
      <vt:lpstr>Iframe in HTML</vt:lpstr>
      <vt:lpstr>HTML IFrames&lt;iframe&gt; Tag</vt:lpstr>
      <vt:lpstr>Questions?? Every engineer has a tendency to tinker on a problem, lets answer few of them.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sai vardhan</cp:lastModifiedBy>
  <cp:revision>100</cp:revision>
  <dcterms:created xsi:type="dcterms:W3CDTF">2024-03-23T04:15:33Z</dcterms:created>
  <dcterms:modified xsi:type="dcterms:W3CDTF">2024-12-18T04:42:36Z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2024-03-23T00:00:00Z</vt:filetime>
  </property>
  <property fmtid="{D5CDD505-2E9C-101B-9397-08002B2CF9AE}" pid="5" name="Producer">
    <vt:lpwstr>Microsoft® PowerPoint® 2010</vt:lpwstr>
  </property>
</Properties>
</file>