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1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EBD69-7730-416E-93A0-899A79546912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F1FD1-875A-4ED5-9C98-2B8BE8838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77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0F1FD1-875A-4ED5-9C98-2B8BE883841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78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04996" y="218008"/>
            <a:ext cx="5382006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" y="0"/>
            <a:ext cx="8642350" cy="6858000"/>
          </a:xfrm>
          <a:custGeom>
            <a:avLst/>
            <a:gdLst/>
            <a:ahLst/>
            <a:cxnLst/>
            <a:rect l="l" t="t" r="r" b="b"/>
            <a:pathLst>
              <a:path w="8642350" h="6858000">
                <a:moveTo>
                  <a:pt x="6012940" y="0"/>
                </a:moveTo>
                <a:lnTo>
                  <a:pt x="0" y="0"/>
                </a:lnTo>
                <a:lnTo>
                  <a:pt x="0" y="6858000"/>
                </a:lnTo>
                <a:lnTo>
                  <a:pt x="8641840" y="6858000"/>
                </a:lnTo>
                <a:lnTo>
                  <a:pt x="6012940" y="0"/>
                </a:lnTo>
                <a:close/>
              </a:path>
            </a:pathLst>
          </a:custGeom>
          <a:solidFill>
            <a:srgbClr val="3182BD">
              <a:alpha val="4196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81014" y="0"/>
            <a:ext cx="5010150" cy="6858000"/>
          </a:xfrm>
          <a:custGeom>
            <a:avLst/>
            <a:gdLst/>
            <a:ahLst/>
            <a:cxnLst/>
            <a:rect l="l" t="t" r="r" b="b"/>
            <a:pathLst>
              <a:path w="5010150" h="6858000">
                <a:moveTo>
                  <a:pt x="2660523" y="2470277"/>
                </a:moveTo>
                <a:lnTo>
                  <a:pt x="1704594" y="0"/>
                </a:lnTo>
                <a:lnTo>
                  <a:pt x="1452753" y="0"/>
                </a:lnTo>
                <a:lnTo>
                  <a:pt x="2408682" y="2470277"/>
                </a:lnTo>
                <a:lnTo>
                  <a:pt x="2660523" y="2470277"/>
                </a:lnTo>
                <a:close/>
              </a:path>
              <a:path w="5010150" h="6858000">
                <a:moveTo>
                  <a:pt x="2905633" y="6858000"/>
                </a:moveTo>
                <a:lnTo>
                  <a:pt x="251841" y="0"/>
                </a:lnTo>
                <a:lnTo>
                  <a:pt x="0" y="0"/>
                </a:lnTo>
                <a:lnTo>
                  <a:pt x="2653792" y="6858000"/>
                </a:lnTo>
                <a:lnTo>
                  <a:pt x="2905633" y="6858000"/>
                </a:lnTo>
                <a:close/>
              </a:path>
              <a:path w="5010150" h="6858000">
                <a:moveTo>
                  <a:pt x="5010150" y="6858000"/>
                </a:moveTo>
                <a:lnTo>
                  <a:pt x="4054348" y="4387723"/>
                </a:lnTo>
                <a:lnTo>
                  <a:pt x="3802507" y="4387723"/>
                </a:lnTo>
                <a:lnTo>
                  <a:pt x="4758436" y="6858000"/>
                </a:lnTo>
                <a:lnTo>
                  <a:pt x="5010150" y="685800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12192000" y="0"/>
                </a:moveTo>
                <a:lnTo>
                  <a:pt x="0" y="0"/>
                </a:lnTo>
                <a:lnTo>
                  <a:pt x="0" y="91440"/>
                </a:lnTo>
                <a:lnTo>
                  <a:pt x="12192000" y="9144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92686"/>
            <a:ext cx="12192000" cy="65405"/>
          </a:xfrm>
          <a:custGeom>
            <a:avLst/>
            <a:gdLst/>
            <a:ahLst/>
            <a:cxnLst/>
            <a:rect l="l" t="t" r="r" b="b"/>
            <a:pathLst>
              <a:path w="12192000" h="65404">
                <a:moveTo>
                  <a:pt x="12192000" y="0"/>
                </a:moveTo>
                <a:lnTo>
                  <a:pt x="0" y="0"/>
                </a:lnTo>
                <a:lnTo>
                  <a:pt x="0" y="65313"/>
                </a:lnTo>
                <a:lnTo>
                  <a:pt x="12192000" y="65313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5F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1106" y="2955163"/>
            <a:ext cx="269240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0785" y="1422272"/>
            <a:ext cx="732663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1106" y="2646934"/>
            <a:ext cx="41427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lang="en-US" sz="3600" b="1" spc="-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3600" b="1" spc="-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600" b="1" spc="-5" dirty="0" err="1">
                <a:solidFill>
                  <a:srgbClr val="FFFFFF"/>
                </a:solidFill>
                <a:latin typeface="Arial"/>
                <a:cs typeface="Arial"/>
              </a:rPr>
              <a:t>Img</a:t>
            </a:r>
            <a:r>
              <a:rPr lang="en-US" sz="3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"/>
                <a:cs typeface="Arial"/>
              </a:rPr>
              <a:t>Elements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157480">
              <a:lnSpc>
                <a:spcPct val="100000"/>
              </a:lnSpc>
              <a:tabLst>
                <a:tab pos="2429510" algn="l"/>
              </a:tabLst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6.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Aligning</a:t>
            </a:r>
            <a:r>
              <a:rPr sz="1800" b="1" spc="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	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default,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left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side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page,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but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center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right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align="right“&gt;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18376" y="2377439"/>
            <a:ext cx="4998720" cy="2958465"/>
            <a:chOff x="6818376" y="2377439"/>
            <a:chExt cx="4998720" cy="29584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8376" y="2377439"/>
              <a:ext cx="4998720" cy="29580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448" y="2573019"/>
              <a:ext cx="4411345" cy="2369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50684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7.</a:t>
            </a:r>
            <a:r>
              <a:rPr sz="1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Adding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animated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Animated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.gif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format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also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added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“img”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</a:t>
            </a:r>
            <a:endParaRPr sz="1800">
              <a:latin typeface="Microsoft Sans Serif"/>
              <a:cs typeface="Microsoft Sans Serif"/>
            </a:endParaRPr>
          </a:p>
          <a:p>
            <a:pPr marL="12700" marR="1147445">
              <a:lnSpc>
                <a:spcPct val="100000"/>
              </a:lnSpc>
            </a:pPr>
            <a:r>
              <a:rPr sz="1800" spc="-20" dirty="0">
                <a:latin typeface="Microsoft Sans Serif"/>
                <a:cs typeface="Microsoft Sans Serif"/>
              </a:rPr>
              <a:t>"smiley.gif"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9040" y="1688592"/>
            <a:ext cx="4113529" cy="4780915"/>
            <a:chOff x="7559040" y="1688592"/>
            <a:chExt cx="4113529" cy="47809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9040" y="1688592"/>
              <a:ext cx="4113276" cy="47807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54874" y="1884514"/>
              <a:ext cx="3524758" cy="4191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532245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8.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in</a:t>
            </a:r>
            <a:r>
              <a:rPr sz="18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Folder: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your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sub-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folder,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include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folder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name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</a:t>
            </a:r>
            <a:endParaRPr sz="1800">
              <a:latin typeface="Microsoft Sans Serif"/>
              <a:cs typeface="Microsoft Sans Serif"/>
            </a:endParaRPr>
          </a:p>
          <a:p>
            <a:pPr marL="12700" marR="2921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"images/demo.png"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58456" y="1877567"/>
            <a:ext cx="4733925" cy="4456430"/>
            <a:chOff x="7458456" y="1877567"/>
            <a:chExt cx="4733925" cy="44564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8456" y="1877567"/>
              <a:ext cx="4733544" cy="44561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53782" y="2073135"/>
              <a:ext cx="4182110" cy="38676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1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9.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Images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on</a:t>
            </a:r>
            <a:r>
              <a:rPr sz="18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Another</a:t>
            </a:r>
            <a:r>
              <a:rPr sz="1800" b="1" spc="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Server/website: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web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sites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server.</a:t>
            </a:r>
            <a:endParaRPr sz="1800">
              <a:latin typeface="Microsoft Sans Serif"/>
              <a:cs typeface="Microsoft Sans Serif"/>
            </a:endParaRPr>
          </a:p>
          <a:p>
            <a:pPr marL="12700" marR="708025">
              <a:lnSpc>
                <a:spcPct val="100000"/>
              </a:lnSpc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another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server,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absolute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(full)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URL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3982" y="1636787"/>
            <a:ext cx="4098290" cy="4944110"/>
            <a:chOff x="8093982" y="1636787"/>
            <a:chExt cx="4098290" cy="49441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3982" y="1636787"/>
              <a:ext cx="4098017" cy="49438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9379" y="1794802"/>
              <a:ext cx="3600957" cy="4429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421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4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00520" cy="4050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189" algn="just">
              <a:lnSpc>
                <a:spcPct val="100000"/>
              </a:lnSpc>
              <a:spcBef>
                <a:spcPts val="100"/>
              </a:spcBef>
            </a:pPr>
            <a:r>
              <a:rPr sz="1800" b="1" spc="-4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lang="en-US" sz="1800" b="1" spc="-4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800" b="1" spc="-40">
                <a:solidFill>
                  <a:srgbClr val="FF0000"/>
                </a:solidFill>
                <a:latin typeface="Arial"/>
                <a:cs typeface="Arial"/>
              </a:rPr>
              <a:t>.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Adding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 as a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Link: </a:t>
            </a:r>
            <a:r>
              <a:rPr sz="1800" spc="-5" dirty="0">
                <a:latin typeface="Microsoft Sans Serif"/>
                <a:cs typeface="Microsoft Sans Serif"/>
              </a:rPr>
              <a:t>An image can </a:t>
            </a:r>
            <a:r>
              <a:rPr sz="1800" spc="-15" dirty="0">
                <a:latin typeface="Microsoft Sans Serif"/>
                <a:cs typeface="Microsoft Sans Serif"/>
              </a:rPr>
              <a:t>work </a:t>
            </a:r>
            <a:r>
              <a:rPr sz="1800" spc="-5" dirty="0">
                <a:latin typeface="Microsoft Sans Serif"/>
                <a:cs typeface="Microsoft Sans Serif"/>
              </a:rPr>
              <a:t>as a </a:t>
            </a:r>
            <a:r>
              <a:rPr sz="1800" spc="-10" dirty="0">
                <a:latin typeface="Microsoft Sans Serif"/>
                <a:cs typeface="Microsoft Sans Serif"/>
              </a:rPr>
              <a:t>link </a:t>
            </a:r>
            <a:r>
              <a:rPr sz="1800" spc="-15" dirty="0">
                <a:latin typeface="Microsoft Sans Serif"/>
                <a:cs typeface="Microsoft Sans Serif"/>
              </a:rPr>
              <a:t>with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URL </a:t>
            </a:r>
            <a:r>
              <a:rPr sz="1800" spc="-10" dirty="0">
                <a:latin typeface="Microsoft Sans Serif"/>
                <a:cs typeface="Microsoft Sans Serif"/>
              </a:rPr>
              <a:t>embedded in it. </a:t>
            </a:r>
            <a:r>
              <a:rPr sz="1800" dirty="0">
                <a:latin typeface="Microsoft Sans Serif"/>
                <a:cs typeface="Microsoft Sans Serif"/>
              </a:rPr>
              <a:t>It </a:t>
            </a:r>
            <a:r>
              <a:rPr sz="1800" spc="-5" dirty="0">
                <a:latin typeface="Microsoft Sans Serif"/>
                <a:cs typeface="Microsoft Sans Serif"/>
              </a:rPr>
              <a:t>can be </a:t>
            </a:r>
            <a:r>
              <a:rPr sz="1800" spc="-10" dirty="0">
                <a:latin typeface="Microsoft Sans Serif"/>
                <a:cs typeface="Microsoft Sans Serif"/>
              </a:rPr>
              <a:t>done </a:t>
            </a:r>
            <a:r>
              <a:rPr sz="1800" spc="-5" dirty="0">
                <a:latin typeface="Microsoft Sans Serif"/>
                <a:cs typeface="Microsoft Sans Serif"/>
              </a:rPr>
              <a:t>by </a:t>
            </a:r>
            <a:r>
              <a:rPr sz="1800" spc="-10" dirty="0">
                <a:latin typeface="Microsoft Sans Serif"/>
                <a:cs typeface="Microsoft Sans Serif"/>
              </a:rPr>
              <a:t>using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“img” </a:t>
            </a:r>
            <a:r>
              <a:rPr sz="1800" dirty="0">
                <a:latin typeface="Microsoft Sans Serif"/>
                <a:cs typeface="Microsoft Sans Serif"/>
              </a:rPr>
              <a:t>tag </a:t>
            </a:r>
            <a:r>
              <a:rPr sz="1800" spc="-10" dirty="0">
                <a:latin typeface="Microsoft Sans Serif"/>
                <a:cs typeface="Microsoft Sans Serif"/>
              </a:rPr>
              <a:t>inside </a:t>
            </a:r>
            <a:r>
              <a:rPr sz="1800" spc="-5" dirty="0">
                <a:latin typeface="Microsoft Sans Serif"/>
                <a:cs typeface="Microsoft Sans Serif"/>
              </a:rPr>
              <a:t> 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“a”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tag.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&lt;title&gt;Setting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width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image&lt;/title&gt;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&lt;/head&gt;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&lt;p&gt;inserted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&amp;lt;img&amp;gt;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tag:&lt;/p&gt;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href="https://google.com"&gt;&lt;img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</a:t>
            </a:r>
            <a:endParaRPr sz="16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https://images.all-free-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download.com/images/graphicthumb/beautiful_scenery_04_hd_pictures_1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66258.jpg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alt="No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found"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width="300"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height="300"&gt;&lt;/a&gt;</a:t>
            </a:r>
            <a:endParaRPr sz="1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&lt;/body&gt;&lt;/html&gt;</a:t>
            </a:r>
            <a:endParaRPr sz="1600" dirty="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37804" y="1914121"/>
            <a:ext cx="3508375" cy="4523740"/>
            <a:chOff x="8337804" y="1914121"/>
            <a:chExt cx="3508375" cy="4523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6770" y="1914121"/>
              <a:ext cx="2481115" cy="27188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1834" y="2069083"/>
              <a:ext cx="1966087" cy="22076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7804" y="4453127"/>
              <a:ext cx="3508248" cy="19842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3638" y="4648873"/>
              <a:ext cx="2920111" cy="139484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10625" y="1604898"/>
            <a:ext cx="189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Before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click image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39782" y="6192723"/>
            <a:ext cx="170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After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-10" dirty="0">
                <a:latin typeface="Microsoft Sans Serif"/>
                <a:cs typeface="Microsoft Sans Serif"/>
              </a:rPr>
              <a:t> click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337935" cy="560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specified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almost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HTML</a:t>
            </a:r>
            <a:r>
              <a:rPr sz="18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style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background-image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property: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Syntax: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&lt;div</a:t>
            </a:r>
            <a:r>
              <a:rPr sz="18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style="background-image:</a:t>
            </a:r>
            <a:r>
              <a:rPr sz="1800" spc="8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url('img_girl.jpg');"&gt; </a:t>
            </a:r>
            <a:r>
              <a:rPr sz="18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1: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Add</a:t>
            </a:r>
            <a:r>
              <a:rPr sz="1800" b="1" spc="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background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image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Microsoft Sans Serif"/>
                <a:cs typeface="Microsoft Sans Serif"/>
              </a:rPr>
              <a:t>&lt;!DOCTYPE</a:t>
            </a:r>
            <a:r>
              <a:rPr sz="800" spc="-5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&lt;h2&gt;Background</a:t>
            </a:r>
            <a:r>
              <a:rPr sz="800" dirty="0">
                <a:latin typeface="Microsoft Sans Serif"/>
                <a:cs typeface="Microsoft Sans Serif"/>
              </a:rPr>
              <a:t> Image&lt;/h2&gt;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&lt;p&gt;A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div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element:&lt;/p&gt;</a:t>
            </a:r>
            <a:endParaRPr sz="800">
              <a:latin typeface="Microsoft Sans Serif"/>
              <a:cs typeface="Microsoft Sans Serif"/>
            </a:endParaRPr>
          </a:p>
          <a:p>
            <a:pPr marL="12700" marR="4094479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&lt;div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style="background-image: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url('demo.png');"&gt;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You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specify background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images&lt;br&gt;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any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visible HTML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example,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 for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div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 marR="4431665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By </a:t>
            </a:r>
            <a:r>
              <a:rPr sz="800" spc="-5" dirty="0">
                <a:latin typeface="Microsoft Sans Serif"/>
                <a:cs typeface="Microsoft Sans Serif"/>
              </a:rPr>
              <a:t>default,</a:t>
            </a:r>
            <a:r>
              <a:rPr sz="800" spc="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2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background-image&lt;br&gt;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will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repeat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itself 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direction(s)&lt;br&gt;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smaller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element&lt;br&gt;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specified.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(Try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resizing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the&lt;br&gt;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browser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window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how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behaves.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&lt;/div&gt;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&lt;p&gt;A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element:&lt;/p&gt;</a:t>
            </a:r>
            <a:endParaRPr sz="800">
              <a:latin typeface="Microsoft Sans Serif"/>
              <a:cs typeface="Microsoft Sans Serif"/>
            </a:endParaRPr>
          </a:p>
          <a:p>
            <a:pPr marL="12700" marR="4167504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&lt;p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style="background-image: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url('demo.png');"&gt; </a:t>
            </a:r>
            <a:r>
              <a:rPr sz="800" spc="-19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You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can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specify background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images&lt;br&gt;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any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visible HTML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Microsoft Sans Serif"/>
                <a:cs typeface="Microsoft Sans Serif"/>
              </a:rPr>
              <a:t>In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example,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for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a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p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element.&lt;br&gt;</a:t>
            </a:r>
            <a:endParaRPr sz="800">
              <a:latin typeface="Microsoft Sans Serif"/>
              <a:cs typeface="Microsoft Sans Serif"/>
            </a:endParaRPr>
          </a:p>
          <a:p>
            <a:pPr marL="12700" marR="4431665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By </a:t>
            </a:r>
            <a:r>
              <a:rPr sz="800" spc="-5" dirty="0">
                <a:latin typeface="Microsoft Sans Serif"/>
                <a:cs typeface="Microsoft Sans Serif"/>
              </a:rPr>
              <a:t>default,</a:t>
            </a:r>
            <a:r>
              <a:rPr sz="800" spc="20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2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background-image&lt;br&gt;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will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repeat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itself in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direction(s)&lt;br&gt;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2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smaller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than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element&lt;br&gt; 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where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it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is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specified.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(Try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resizing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the&lt;br&gt;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browser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window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to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see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how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the&lt;br&gt; </a:t>
            </a:r>
            <a:r>
              <a:rPr sz="8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background</a:t>
            </a:r>
            <a:r>
              <a:rPr sz="800" spc="3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image </a:t>
            </a:r>
            <a:r>
              <a:rPr sz="800" spc="-5" dirty="0">
                <a:latin typeface="Microsoft Sans Serif"/>
                <a:cs typeface="Microsoft Sans Serif"/>
              </a:rPr>
              <a:t>behaves.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&lt;/p&gt;&lt;/body&gt;&lt;/html&gt;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92923" y="2447544"/>
            <a:ext cx="4677410" cy="3503929"/>
            <a:chOff x="7392923" y="2447544"/>
            <a:chExt cx="4677410" cy="35039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2923" y="2447544"/>
              <a:ext cx="4677156" cy="35036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122" y="2643124"/>
              <a:ext cx="4089400" cy="29143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18300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a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want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2: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612394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spc="-20" dirty="0">
                <a:latin typeface="Microsoft Sans Serif"/>
                <a:cs typeface="Microsoft Sans Serif"/>
              </a:rPr>
              <a:t>y</a:t>
            </a:r>
            <a:r>
              <a:rPr sz="1400" spc="-5" dirty="0">
                <a:latin typeface="Microsoft Sans Serif"/>
                <a:cs typeface="Microsoft Sans Serif"/>
              </a:rPr>
              <a:t>le&gt; 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</a:t>
            </a:r>
            <a:r>
              <a:rPr sz="1400" spc="-5" dirty="0">
                <a:latin typeface="Microsoft Sans Serif"/>
                <a:cs typeface="Microsoft Sans Serif"/>
              </a:rPr>
              <a:t> style="background-image: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url('demo.png');"&gt;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4762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89164" y="1877567"/>
            <a:ext cx="4403090" cy="4203700"/>
            <a:chOff x="7789164" y="1877567"/>
            <a:chExt cx="4403090" cy="42037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89164" y="1877567"/>
              <a:ext cx="4402835" cy="42031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4363" y="2073554"/>
              <a:ext cx="3976242" cy="3613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4815" cy="563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Repeat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smaller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repeat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itself,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horizontally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vertically,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until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reaches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avoid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from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repeating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itself,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background-repeat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no-repeat.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3: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618045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spc="-20" dirty="0">
                <a:latin typeface="Microsoft Sans Serif"/>
                <a:cs typeface="Microsoft Sans Serif"/>
              </a:rPr>
              <a:t>y</a:t>
            </a:r>
            <a:r>
              <a:rPr sz="1400" spc="-5" dirty="0">
                <a:latin typeface="Microsoft Sans Serif"/>
                <a:cs typeface="Microsoft Sans Serif"/>
              </a:rPr>
              <a:t>le&gt; 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style="background-image: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url('demo.png');background-repeat: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no-repeat;"&gt;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 marR="104139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95014" y="3064733"/>
            <a:ext cx="4337685" cy="1754505"/>
            <a:chOff x="7495014" y="3064733"/>
            <a:chExt cx="4337685" cy="17545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95014" y="3064733"/>
              <a:ext cx="4337330" cy="17541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0573" y="3223018"/>
              <a:ext cx="3825621" cy="12400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675755" cy="526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Cover</a:t>
            </a:r>
            <a:endParaRPr sz="1800">
              <a:latin typeface="Arial"/>
              <a:cs typeface="Arial"/>
            </a:endParaRPr>
          </a:p>
          <a:p>
            <a:pPr marL="299085" marR="55943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If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want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r>
              <a:rPr sz="1400" dirty="0">
                <a:latin typeface="Microsoft Sans Serif"/>
                <a:cs typeface="Microsoft Sans Serif"/>
              </a:rPr>
              <a:t> to </a:t>
            </a:r>
            <a:r>
              <a:rPr sz="1400" spc="-5" dirty="0">
                <a:latin typeface="Microsoft Sans Serif"/>
                <a:cs typeface="Microsoft Sans Serif"/>
              </a:rPr>
              <a:t>cover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entire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background-size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property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15" dirty="0">
                <a:latin typeface="Microsoft Sans Serif"/>
                <a:cs typeface="Microsoft Sans Serif"/>
              </a:rPr>
              <a:t>cover.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marR="31432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Also,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make </a:t>
            </a:r>
            <a:r>
              <a:rPr sz="1400" dirty="0">
                <a:latin typeface="Microsoft Sans Serif"/>
                <a:cs typeface="Microsoft Sans Serif"/>
              </a:rPr>
              <a:t>sure the entire</a:t>
            </a:r>
            <a:r>
              <a:rPr sz="1400" spc="-5" dirty="0">
                <a:latin typeface="Microsoft Sans Serif"/>
                <a:cs typeface="Microsoft Sans Serif"/>
              </a:rPr>
              <a:t> element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always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covered, </a:t>
            </a:r>
            <a:r>
              <a:rPr sz="1400" dirty="0">
                <a:latin typeface="Microsoft Sans Serif"/>
                <a:cs typeface="Microsoft Sans Serif"/>
              </a:rPr>
              <a:t>set the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background-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attachment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property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fixed: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marR="104139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way,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entire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stretching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keep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original proportions)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2155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4: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960119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 </a:t>
            </a:r>
            <a:r>
              <a:rPr sz="1400" spc="-5" dirty="0">
                <a:latin typeface="Microsoft Sans Serif"/>
                <a:cs typeface="Microsoft Sans Serif"/>
              </a:rPr>
              <a:t>style="background-image: url('demo.png');background-repeat: no-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repeat;background-size: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cover;background-attachment: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fixed;"&gt;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element.&lt;/p&gt;&lt;/body&gt;&lt;/html&gt;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48225" y="2414016"/>
            <a:ext cx="4095115" cy="3580129"/>
            <a:chOff x="8048225" y="2414016"/>
            <a:chExt cx="4095115" cy="35801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8225" y="2414016"/>
              <a:ext cx="4095014" cy="35798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786" y="2572969"/>
              <a:ext cx="3579241" cy="3064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045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Background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675755" cy="462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Background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Stretch</a:t>
            </a:r>
            <a:endParaRPr sz="1800">
              <a:latin typeface="Arial"/>
              <a:cs typeface="Arial"/>
            </a:endParaRPr>
          </a:p>
          <a:p>
            <a:pPr marL="299085" marR="7747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If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want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background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</a:t>
            </a:r>
            <a:r>
              <a:rPr sz="1400" dirty="0">
                <a:latin typeface="Microsoft Sans Serif"/>
                <a:cs typeface="Microsoft Sans Serif"/>
              </a:rPr>
              <a:t> 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stretch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</a:t>
            </a:r>
            <a:r>
              <a:rPr sz="1400" spc="-5" dirty="0">
                <a:latin typeface="Microsoft Sans Serif"/>
                <a:cs typeface="Microsoft Sans Serif"/>
              </a:rPr>
              <a:t>fit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entire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 set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background-size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property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100%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100%</a:t>
            </a:r>
            <a:endParaRPr sz="1400">
              <a:latin typeface="Microsoft Sans Serif"/>
              <a:cs typeface="Microsoft Sans Serif"/>
            </a:endParaRPr>
          </a:p>
          <a:p>
            <a:pPr marL="299085" marR="9969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20" dirty="0">
                <a:latin typeface="Microsoft Sans Serif"/>
                <a:cs typeface="Microsoft Sans Serif"/>
              </a:rPr>
              <a:t>Try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resizing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browser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window,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stretch,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but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always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cover</a:t>
            </a:r>
            <a:r>
              <a:rPr sz="1400" dirty="0">
                <a:latin typeface="Microsoft Sans Serif"/>
                <a:cs typeface="Microsoft Sans Serif"/>
              </a:rPr>
              <a:t> 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entire</a:t>
            </a:r>
            <a:r>
              <a:rPr sz="1400" spc="-5" dirty="0">
                <a:latin typeface="Microsoft Sans Serif"/>
                <a:cs typeface="Microsoft Sans Serif"/>
              </a:rPr>
              <a:t> element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608139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</a:t>
            </a:r>
            <a:r>
              <a:rPr sz="1400" spc="5" dirty="0">
                <a:latin typeface="Microsoft Sans Serif"/>
                <a:cs typeface="Microsoft Sans Serif"/>
              </a:rPr>
              <a:t>t</a:t>
            </a:r>
            <a:r>
              <a:rPr sz="1400" spc="-20" dirty="0">
                <a:latin typeface="Microsoft Sans Serif"/>
                <a:cs typeface="Microsoft Sans Serif"/>
              </a:rPr>
              <a:t>y</a:t>
            </a:r>
            <a:r>
              <a:rPr sz="1400" spc="-5" dirty="0">
                <a:latin typeface="Microsoft Sans Serif"/>
                <a:cs typeface="Microsoft Sans Serif"/>
              </a:rPr>
              <a:t>le&gt; 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endParaRPr sz="1400">
              <a:latin typeface="Microsoft Sans Serif"/>
              <a:cs typeface="Microsoft Sans Serif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background-image: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url('img_girl.jpg');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&lt;/style&gt;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&lt;/head&gt;</a:t>
            </a:r>
            <a:endParaRPr sz="1400">
              <a:latin typeface="Microsoft Sans Serif"/>
              <a:cs typeface="Microsoft Sans Serif"/>
            </a:endParaRPr>
          </a:p>
          <a:p>
            <a:pPr marL="12700" marR="4064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&lt;body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style="background-image: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url('demo.png');background-repeat: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no-repeat;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background-size: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100%</a:t>
            </a:r>
            <a:r>
              <a:rPr sz="1400" spc="-5" dirty="0">
                <a:latin typeface="Microsoft Sans Serif"/>
                <a:cs typeface="Microsoft Sans Serif"/>
              </a:rPr>
              <a:t> 100%;background-attachment: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fixed;"&gt;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&lt;h2&gt;Background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Image&lt;/h2&gt;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&lt;p&gt;By default,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background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spc="-10" dirty="0">
                <a:latin typeface="Microsoft Sans Serif"/>
                <a:cs typeface="Microsoft Sans Serif"/>
              </a:rPr>
              <a:t>will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repeat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itself if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smaller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than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element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where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it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specified,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this</a:t>
            </a:r>
            <a:r>
              <a:rPr sz="1400" dirty="0">
                <a:latin typeface="Microsoft Sans Serif"/>
                <a:cs typeface="Microsoft Sans Serif"/>
              </a:rPr>
              <a:t> case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body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element.&lt;/p&gt;&lt;/body&gt;&lt;/html&gt;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51904" y="2208298"/>
            <a:ext cx="5052060" cy="2420620"/>
            <a:chOff x="6851904" y="2208298"/>
            <a:chExt cx="5052060" cy="24206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1904" y="2208298"/>
              <a:ext cx="5052059" cy="24200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6684" y="2367152"/>
              <a:ext cx="4536566" cy="19053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0577" y="1147698"/>
            <a:ext cx="7383780" cy="5390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4135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600" spc="-20" dirty="0">
                <a:latin typeface="Microsoft Sans Serif"/>
                <a:cs typeface="Microsoft Sans Serif"/>
              </a:rPr>
              <a:t>Earlier,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consist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texts,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made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them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appear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quite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boring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uninteresting.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50">
              <a:latin typeface="Microsoft Sans Serif"/>
              <a:cs typeface="Microsoft Sans Serif"/>
            </a:endParaRPr>
          </a:p>
          <a:p>
            <a:pPr marL="355600" marR="363220" indent="-342900">
              <a:lnSpc>
                <a:spcPct val="100000"/>
              </a:lnSpc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600" spc="-15" dirty="0">
                <a:latin typeface="Microsoft Sans Serif"/>
                <a:cs typeface="Microsoft Sans Serif"/>
              </a:rPr>
              <a:t>Fortunately,</a:t>
            </a:r>
            <a:r>
              <a:rPr sz="1600" spc="7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wasn‟t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enough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ability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embed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web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users.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45" dirty="0">
                <a:latin typeface="Microsoft Sans Serif"/>
                <a:cs typeface="Microsoft Sans Serif"/>
              </a:rPr>
              <a:t>Let‟s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how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 marR="104775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Adding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images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dirty="0">
                <a:latin typeface="Arial"/>
                <a:cs typeface="Arial"/>
              </a:rPr>
              <a:t>webpage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“img”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“img”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empty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tag,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means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list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closing </a:t>
            </a:r>
            <a:r>
              <a:rPr sz="1600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 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src="url"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alt="some_text"&gt;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technically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inserted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page;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pages.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holding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space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referenced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src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Specifies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alt</a:t>
            </a:r>
            <a:r>
              <a:rPr sz="16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alternate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reason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cannot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displayed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723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Picture&lt;picture&gt;</a:t>
            </a:r>
            <a:r>
              <a:rPr sz="40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213248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9664" y="1328673"/>
            <a:ext cx="6499860" cy="536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4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&lt;picture&gt;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endParaRPr sz="1800">
              <a:latin typeface="Arial"/>
              <a:cs typeface="Arial"/>
            </a:endParaRPr>
          </a:p>
          <a:p>
            <a:pPr marL="299085" marR="8382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&lt;picture&gt;</a:t>
            </a:r>
            <a:r>
              <a:rPr sz="16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allows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display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pictures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Wingdings"/>
                <a:cs typeface="Wingdings"/>
              </a:rPr>
              <a:t></a:t>
            </a:r>
            <a:endParaRPr sz="1600">
              <a:latin typeface="Wingdings"/>
              <a:cs typeface="Wingdings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&lt;picture&gt;</a:t>
            </a:r>
            <a:r>
              <a:rPr sz="16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developers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flexibility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specifying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resources.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34925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&lt;picture&gt;</a:t>
            </a:r>
            <a:r>
              <a:rPr sz="16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more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&lt;source&gt;</a:t>
            </a:r>
            <a:r>
              <a:rPr sz="1600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referring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through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srcset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299085" marR="4762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choose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fits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current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view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and/or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"/>
            </a:pPr>
            <a:endParaRPr sz="1650">
              <a:latin typeface="Microsoft Sans Serif"/>
              <a:cs typeface="Microsoft Sans Serif"/>
            </a:endParaRPr>
          </a:p>
          <a:p>
            <a:pPr marL="299085" marR="10350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Each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&lt;source&gt;</a:t>
            </a:r>
            <a:r>
              <a:rPr sz="1600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media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suitable.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ts val="215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&lt;picture&gt;</a:t>
            </a:r>
            <a:endParaRPr sz="1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media="(min-width: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650px)"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srcset="img_food.jpg"&gt;</a:t>
            </a:r>
            <a:endParaRPr sz="1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media="(min-width:</a:t>
            </a:r>
            <a:r>
              <a:rPr sz="1800" spc="9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465px)"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srcset="img_car.jpg"&gt;</a:t>
            </a:r>
            <a:endParaRPr sz="180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src="img_girl.jpg"&gt;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&lt;/picture&gt;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723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Picture&lt;picture&gt;</a:t>
            </a:r>
            <a:r>
              <a:rPr sz="40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5974080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Example: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Show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screen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sizes: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050" dirty="0">
                <a:latin typeface="Microsoft Sans Serif"/>
                <a:cs typeface="Microsoft Sans Serif"/>
              </a:rPr>
              <a:t>&lt;!DOCTYPE</a:t>
            </a:r>
            <a:r>
              <a:rPr sz="1050" spc="-6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html&gt;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&lt;html&gt;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&lt;head&gt;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Microsoft Sans Serif"/>
                <a:cs typeface="Microsoft Sans Serif"/>
              </a:rPr>
              <a:t>&lt;meta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name="viewport"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content="width=device-width,</a:t>
            </a:r>
            <a:r>
              <a:rPr sz="1050" spc="3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initial-scale=1.0"&gt;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&lt;/head&gt;</a:t>
            </a: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&lt;body&gt;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&lt;h2&gt;The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Element&lt;/h2&gt;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9664" y="3045078"/>
            <a:ext cx="6620509" cy="2747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Microsoft Sans Serif"/>
                <a:cs typeface="Microsoft Sans Serif"/>
              </a:rPr>
              <a:t>&lt;picture&gt;</a:t>
            </a:r>
          </a:p>
          <a:p>
            <a:pPr marL="8572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&lt;source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media="(min-width:</a:t>
            </a:r>
            <a:r>
              <a:rPr sz="1050" spc="-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650px)"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srcset="img_food.jpg"&gt;</a:t>
            </a:r>
          </a:p>
          <a:p>
            <a:pPr marL="8572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&lt;source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media="(min-width: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465px)"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srcset="img_car.jpg"&gt;</a:t>
            </a:r>
          </a:p>
          <a:p>
            <a:pPr marL="8572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&lt;img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src="img_girl.jpg"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style="width:auto;"&gt;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&lt;/picture&gt;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&lt;p&gt;Resize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browser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to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see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different</a:t>
            </a:r>
            <a:r>
              <a:rPr sz="1050" spc="-3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versions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of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 loading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different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viewport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sizes.</a:t>
            </a:r>
            <a:endParaRPr sz="1050" dirty="0">
              <a:latin typeface="Microsoft Sans Serif"/>
              <a:cs typeface="Microsoft Sans Serif"/>
            </a:endParaRPr>
          </a:p>
          <a:p>
            <a:pPr marL="12700" marR="356235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The browser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looks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for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first source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where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media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query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matches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user's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current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viewport </a:t>
            </a:r>
            <a:r>
              <a:rPr sz="1050" spc="-26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width,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and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fetches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image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specified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in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srcset </a:t>
            </a:r>
            <a:r>
              <a:rPr sz="1050" spc="-5" dirty="0">
                <a:latin typeface="Microsoft Sans Serif"/>
                <a:cs typeface="Microsoft Sans Serif"/>
              </a:rPr>
              <a:t>attribute.&lt;/p&gt;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&lt;p&gt;The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img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required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as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last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child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tag</a:t>
            </a:r>
            <a:r>
              <a:rPr sz="1050" dirty="0">
                <a:latin typeface="Microsoft Sans Serif"/>
                <a:cs typeface="Microsoft Sans Serif"/>
              </a:rPr>
              <a:t> of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declaration block.</a:t>
            </a:r>
          </a:p>
          <a:p>
            <a:pPr marL="12700" marR="5080">
              <a:lnSpc>
                <a:spcPct val="100000"/>
              </a:lnSpc>
            </a:pPr>
            <a:r>
              <a:rPr sz="1050" dirty="0">
                <a:latin typeface="Microsoft Sans Serif"/>
                <a:cs typeface="Microsoft Sans Serif"/>
              </a:rPr>
              <a:t>The img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used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to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provide</a:t>
            </a:r>
            <a:r>
              <a:rPr sz="1050" spc="3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backward compatibility</a:t>
            </a:r>
            <a:r>
              <a:rPr sz="1050" spc="-2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for browsers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that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do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not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support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element, </a:t>
            </a:r>
            <a:r>
              <a:rPr sz="1050" spc="-26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or </a:t>
            </a:r>
            <a:r>
              <a:rPr sz="1050" spc="-5" dirty="0">
                <a:latin typeface="Microsoft Sans Serif"/>
                <a:cs typeface="Microsoft Sans Serif"/>
              </a:rPr>
              <a:t>if</a:t>
            </a:r>
            <a:r>
              <a:rPr sz="1050" dirty="0">
                <a:latin typeface="Microsoft Sans Serif"/>
                <a:cs typeface="Microsoft Sans Serif"/>
              </a:rPr>
              <a:t> none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of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the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source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tags</a:t>
            </a:r>
            <a:r>
              <a:rPr sz="1050" spc="-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matched.</a:t>
            </a: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&lt;/p&gt;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 marR="610235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&lt;p&gt;&lt;strong&gt;Note:&lt;/strong&gt;</a:t>
            </a:r>
            <a:r>
              <a:rPr sz="1050" dirty="0">
                <a:latin typeface="Microsoft Sans Serif"/>
                <a:cs typeface="Microsoft Sans Serif"/>
              </a:rPr>
              <a:t> The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picture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element</a:t>
            </a:r>
            <a:r>
              <a:rPr sz="1050" spc="-1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is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not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supported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in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IE12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and</a:t>
            </a:r>
            <a:r>
              <a:rPr sz="1050" spc="20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earlier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or</a:t>
            </a:r>
            <a:r>
              <a:rPr sz="1050" spc="1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Safari</a:t>
            </a:r>
            <a:r>
              <a:rPr sz="1050" spc="5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9.0</a:t>
            </a:r>
            <a:r>
              <a:rPr sz="1050" spc="10" dirty="0">
                <a:latin typeface="Microsoft Sans Serif"/>
                <a:cs typeface="Microsoft Sans Serif"/>
              </a:rPr>
              <a:t> </a:t>
            </a:r>
            <a:r>
              <a:rPr sz="1050" dirty="0">
                <a:latin typeface="Microsoft Sans Serif"/>
                <a:cs typeface="Microsoft Sans Serif"/>
              </a:rPr>
              <a:t>and </a:t>
            </a:r>
            <a:r>
              <a:rPr sz="1050" spc="-265" dirty="0">
                <a:latin typeface="Microsoft Sans Serif"/>
                <a:cs typeface="Microsoft Sans Serif"/>
              </a:rPr>
              <a:t> </a:t>
            </a:r>
            <a:r>
              <a:rPr sz="1050" spc="-5" dirty="0">
                <a:latin typeface="Microsoft Sans Serif"/>
                <a:cs typeface="Microsoft Sans Serif"/>
              </a:rPr>
              <a:t>earlier.&lt;/p&gt;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-5" dirty="0">
                <a:latin typeface="Microsoft Sans Serif"/>
                <a:cs typeface="Microsoft Sans Serif"/>
              </a:rPr>
              <a:t>&lt;/body&gt;</a:t>
            </a:r>
            <a:endParaRPr sz="10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Microsoft Sans Serif"/>
                <a:cs typeface="Microsoft Sans Serif"/>
              </a:rPr>
              <a:t>&lt;/html&gt;</a:t>
            </a:r>
            <a:endParaRPr sz="10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9664" y="5924499"/>
            <a:ext cx="6503034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Always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specify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&lt;img&gt;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last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child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endParaRPr sz="1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&lt;picture&gt;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element.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&lt;img&gt;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 by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browsers </a:t>
            </a:r>
            <a:r>
              <a:rPr sz="1400" dirty="0">
                <a:latin typeface="Microsoft Sans Serif"/>
                <a:cs typeface="Microsoft Sans Serif"/>
              </a:rPr>
              <a:t>that do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support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&lt;picture&gt;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 </a:t>
            </a:r>
            <a:r>
              <a:rPr sz="1400" spc="-5" dirty="0">
                <a:latin typeface="Microsoft Sans Serif"/>
                <a:cs typeface="Microsoft Sans Serif"/>
              </a:rPr>
              <a:t>if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 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&lt;source&gt;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match.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6142" y="2247519"/>
            <a:ext cx="4474983" cy="17758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145906" y="4229861"/>
            <a:ext cx="32702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devices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According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screen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size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7231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Picture&lt;picture&gt;</a:t>
            </a:r>
            <a:r>
              <a:rPr sz="4000" b="0" spc="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624320" cy="520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Picture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purposes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&lt;picture&gt;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element: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Bandwidth:</a:t>
            </a: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small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screen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necessary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large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&lt;source&gt;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matching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ignore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3182BD"/>
              </a:buClr>
              <a:buFont typeface="Arial"/>
              <a:buAutoNum type="arabicPeriod"/>
            </a:pPr>
            <a:endParaRPr sz="1700">
              <a:latin typeface="Microsoft Sans Serif"/>
              <a:cs typeface="Microsoft Sans Serif"/>
            </a:endParaRPr>
          </a:p>
          <a:p>
            <a:pPr marL="12700" marR="240665">
              <a:lnSpc>
                <a:spcPct val="100000"/>
              </a:lnSpc>
              <a:buAutoNum type="arabicPeriod"/>
              <a:tabLst>
                <a:tab pos="240029" algn="l"/>
              </a:tabLst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</a:t>
            </a:r>
            <a:r>
              <a:rPr sz="1600" b="1" spc="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Support:</a:t>
            </a:r>
            <a:r>
              <a:rPr sz="1600" b="1" spc="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devices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 </a:t>
            </a:r>
            <a:r>
              <a:rPr sz="1600" spc="-5" dirty="0">
                <a:latin typeface="Microsoft Sans Serif"/>
                <a:cs typeface="Microsoft Sans Serif"/>
              </a:rPr>
              <a:t> 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formats.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&lt;picture&gt;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formats,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recognizes,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ignore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elements.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6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&lt;picture&gt;</a:t>
            </a:r>
            <a:endParaRPr sz="16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&lt;source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srcset="img_avatar.png"&gt;</a:t>
            </a:r>
            <a:endParaRPr sz="16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&lt;source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srcset="img_girl.jpg"&gt;</a:t>
            </a:r>
            <a:endParaRPr sz="16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src="img_beatles.gif"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alt="Beatles" style="width:auto;"&gt;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&lt;/picture&gt;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Microsoft Sans Serif"/>
              <a:cs typeface="Microsoft Sans Serif"/>
            </a:endParaRPr>
          </a:p>
          <a:p>
            <a:pPr marL="12700" marR="470534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Note: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first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&lt;source&gt;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matching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ignore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&lt;source&gt;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elements.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59003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With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maps,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create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156210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HTML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&lt;map&gt;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map.</a:t>
            </a:r>
            <a:r>
              <a:rPr sz="1800" spc="-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areas.</a:t>
            </a:r>
            <a:r>
              <a:rPr sz="1800" dirty="0">
                <a:latin typeface="Microsoft Sans Serif"/>
                <a:cs typeface="Microsoft Sans Serif"/>
              </a:rPr>
              <a:t> 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 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&lt;area&gt;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tags.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How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Does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it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Work?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299085" marR="22542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idea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behind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should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perform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actions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depending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where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9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create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some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endParaRPr sz="18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code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describes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areas.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847536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146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r>
              <a:rPr sz="1800" spc="-5" dirty="0">
                <a:latin typeface="Microsoft Sans Serif"/>
                <a:cs typeface="Microsoft Sans Serif"/>
              </a:rPr>
              <a:t>Here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code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map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above: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src="workplace.jpg"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alt="Workplace"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usemap="#workmap"&gt;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&lt;map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name="workmap"&gt;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24130" indent="126364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shape="rect"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coords="34,44,270,350"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alt="Computer"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hre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f="computer.htm"&gt;</a:t>
            </a:r>
            <a:endParaRPr sz="1800" dirty="0">
              <a:latin typeface="Microsoft Sans Serif"/>
              <a:cs typeface="Microsoft Sans Serif"/>
            </a:endParaRPr>
          </a:p>
          <a:p>
            <a:pPr marL="1390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shape="rect"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coords="290,172,333,250"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alt="Phone"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href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="phone.htm"&gt;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 marR="5080" indent="126364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shape="circle"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coords="337,300,44"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alt="Coffee"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href="co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ffee.htm"&gt;</a:t>
            </a:r>
            <a:endParaRPr sz="1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&lt;/map&gt;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915150" cy="533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 Explanation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by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step: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1:The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Image: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inserted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difference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from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usemap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Microsoft Sans Serif"/>
              <a:buChar char="•"/>
            </a:pPr>
            <a:endParaRPr sz="165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&lt;img</a:t>
            </a:r>
            <a:r>
              <a:rPr sz="1600" spc="2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src="workplace.jpg"</a:t>
            </a:r>
            <a:r>
              <a:rPr sz="1600" spc="2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alt="Workplace"</a:t>
            </a:r>
            <a:r>
              <a:rPr sz="160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usemap="#workmap"&gt;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299085" marR="172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usemap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#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followed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map,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relationship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map.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•"/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Step 2:Create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Image</a:t>
            </a:r>
            <a:r>
              <a:rPr sz="18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Map: </a:t>
            </a:r>
            <a:r>
              <a:rPr sz="1600" spc="-5" dirty="0">
                <a:latin typeface="Microsoft Sans Serif"/>
                <a:cs typeface="Microsoft Sans Serif"/>
              </a:rPr>
              <a:t>Then,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&lt;map&gt;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&lt;map&gt;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map,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attribute:</a:t>
            </a:r>
            <a:endParaRPr sz="1600">
              <a:latin typeface="Microsoft Sans Serif"/>
              <a:cs typeface="Microsoft Sans Serif"/>
            </a:endParaRPr>
          </a:p>
          <a:p>
            <a:pPr marL="29718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Microsoft Sans Serif"/>
                <a:cs typeface="Microsoft Sans Serif"/>
              </a:rPr>
              <a:t>&lt;map name="workmap"&gt;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220154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&lt;img&gt;'s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usemap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732" y="2212055"/>
            <a:ext cx="3013462" cy="30259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915150" cy="51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Step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3: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18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Then,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clickable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areas.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clickable</a:t>
            </a:r>
            <a:r>
              <a:rPr sz="1600" spc="-5" dirty="0">
                <a:latin typeface="Microsoft Sans Serif"/>
                <a:cs typeface="Microsoft Sans Serif"/>
              </a:rPr>
              <a:t> area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&lt;area&gt;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Shape</a:t>
            </a:r>
            <a:endParaRPr sz="1800">
              <a:latin typeface="Arial"/>
              <a:cs typeface="Arial"/>
            </a:endParaRPr>
          </a:p>
          <a:p>
            <a:pPr marL="12700" marR="730885">
              <a:lnSpc>
                <a:spcPct val="100000"/>
              </a:lnSpc>
            </a:pP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must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clickable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area,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choose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values: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rect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rectangular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circle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circular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poly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polygonal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"/>
              <a:tabLst>
                <a:tab pos="299720" algn="l"/>
              </a:tabLst>
            </a:pPr>
            <a:r>
              <a:rPr sz="1600" b="1" spc="-5" dirty="0">
                <a:latin typeface="Arial"/>
                <a:cs typeface="Arial"/>
              </a:rPr>
              <a:t>default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-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entire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region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6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coordinates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place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clickable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Shape="rect"</a:t>
            </a:r>
            <a:endParaRPr sz="1600">
              <a:latin typeface="Microsoft Sans Serif"/>
              <a:cs typeface="Microsoft Sans Serif"/>
            </a:endParaRPr>
          </a:p>
          <a:p>
            <a:pPr marL="12700" marR="20066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coordinates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shape="rect"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pairs,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x-axis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y-axis</a:t>
            </a:r>
            <a:r>
              <a:rPr sz="1800" spc="-1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15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&lt;area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shape="rect"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coords="34,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44,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270,350"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href="computer.htm"&gt;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732" y="2212055"/>
            <a:ext cx="3013462" cy="30259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328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maps</a:t>
            </a:r>
            <a:r>
              <a:rPr sz="4000" b="0" spc="5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968995" y="1818132"/>
            <a:ext cx="4223385" cy="3569335"/>
            <a:chOff x="7968995" y="1818132"/>
            <a:chExt cx="4223385" cy="35693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8995" y="1818132"/>
              <a:ext cx="4223004" cy="3569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63940" y="2013077"/>
              <a:ext cx="3759962" cy="298145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72704" y="5337175"/>
            <a:ext cx="354837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When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computer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redirect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when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phone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will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direct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corresponding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7009-19FC-7A25-1884-BD8BC2F4E00A}"/>
              </a:ext>
            </a:extLst>
          </p:cNvPr>
          <p:cNvSpPr txBox="1"/>
          <p:nvPr/>
        </p:nvSpPr>
        <p:spPr>
          <a:xfrm>
            <a:off x="971297" y="1180109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&lt;h2&gt;Image Maps&lt;/h2&gt;</a:t>
            </a:r>
          </a:p>
          <a:p>
            <a:r>
              <a:rPr lang="en-IN" dirty="0"/>
              <a:t>&lt;p&gt;Click on the computer, the phone, or the cup of coffee to go to a  new page and read more about the topic:&lt;/p&gt;</a:t>
            </a:r>
          </a:p>
          <a:p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="workplace.jpg" alt="Workplace" </a:t>
            </a:r>
            <a:r>
              <a:rPr lang="en-IN" dirty="0" err="1"/>
              <a:t>usemap</a:t>
            </a:r>
            <a:r>
              <a:rPr lang="en-IN" dirty="0"/>
              <a:t>="#</a:t>
            </a:r>
            <a:r>
              <a:rPr lang="en-IN" dirty="0" err="1"/>
              <a:t>workmap</a:t>
            </a:r>
            <a:r>
              <a:rPr lang="en-IN" dirty="0"/>
              <a:t>"</a:t>
            </a:r>
          </a:p>
          <a:p>
            <a:r>
              <a:rPr lang="en-IN" dirty="0"/>
              <a:t>width="400" height="379"&gt;</a:t>
            </a:r>
          </a:p>
          <a:p>
            <a:r>
              <a:rPr lang="en-IN" dirty="0"/>
              <a:t>&lt;map name="</a:t>
            </a:r>
            <a:r>
              <a:rPr lang="en-IN" dirty="0" err="1"/>
              <a:t>workmap</a:t>
            </a:r>
            <a:r>
              <a:rPr lang="en-IN" dirty="0"/>
              <a:t>"&gt;</a:t>
            </a:r>
          </a:p>
          <a:p>
            <a:r>
              <a:rPr lang="en-IN" dirty="0"/>
              <a:t>&lt;area shape="</a:t>
            </a:r>
            <a:r>
              <a:rPr lang="en-IN" dirty="0" err="1"/>
              <a:t>rect</a:t>
            </a:r>
            <a:r>
              <a:rPr lang="en-IN" dirty="0"/>
              <a:t>" coords="34,44,270,350" alt="Computer"  </a:t>
            </a:r>
            <a:r>
              <a:rPr lang="en-IN" dirty="0" err="1"/>
              <a:t>href</a:t>
            </a:r>
            <a:r>
              <a:rPr lang="en-IN" dirty="0"/>
              <a:t>="demo1.html"&gt;</a:t>
            </a:r>
          </a:p>
          <a:p>
            <a:r>
              <a:rPr lang="en-IN" dirty="0"/>
              <a:t>&lt;area shape="</a:t>
            </a:r>
            <a:r>
              <a:rPr lang="en-IN" dirty="0" err="1"/>
              <a:t>rect</a:t>
            </a:r>
            <a:r>
              <a:rPr lang="en-IN" dirty="0"/>
              <a:t>" coords="290,172,333,250" alt="Phone"  </a:t>
            </a:r>
            <a:r>
              <a:rPr lang="en-IN" dirty="0" err="1"/>
              <a:t>href</a:t>
            </a:r>
            <a:r>
              <a:rPr lang="en-IN" dirty="0"/>
              <a:t>="test.html"&gt;</a:t>
            </a:r>
          </a:p>
          <a:p>
            <a:r>
              <a:rPr lang="en-IN" dirty="0"/>
              <a:t>&lt;area shape="circle" coords="337,300,44" alt="Cup of coffee"</a:t>
            </a:r>
          </a:p>
          <a:p>
            <a:r>
              <a:rPr lang="en-IN" dirty="0" err="1"/>
              <a:t>href</a:t>
            </a:r>
            <a:r>
              <a:rPr lang="en-IN" dirty="0"/>
              <a:t>="coffee.htm"&gt;</a:t>
            </a:r>
          </a:p>
          <a:p>
            <a:r>
              <a:rPr lang="en-IN" dirty="0"/>
              <a:t>&lt;/map&gt;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89229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Scalable </a:t>
            </a:r>
            <a:r>
              <a:rPr sz="1600" spc="-20" dirty="0">
                <a:latin typeface="Microsoft Sans Serif"/>
                <a:cs typeface="Microsoft Sans Serif"/>
              </a:rPr>
              <a:t>Vector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basically defines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vector-based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ts val="1914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lose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zoomed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resized.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ts val="2155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every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animated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the </a:t>
            </a:r>
            <a:r>
              <a:rPr sz="1800" b="1" spc="-10" dirty="0">
                <a:latin typeface="Arial"/>
                <a:cs typeface="Arial"/>
              </a:rPr>
              <a:t>advantages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 SVG?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Microsoft Sans Serif"/>
                <a:cs typeface="Microsoft Sans Serif"/>
              </a:rPr>
              <a:t>Advantages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over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7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(like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JPEG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GIF)are: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created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edited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editor.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searched,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indexed,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scripted,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compressed.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1914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scalable.</a:t>
            </a:r>
            <a:endParaRPr sz="1600">
              <a:latin typeface="Microsoft Sans Serif"/>
              <a:cs typeface="Microsoft Sans Serif"/>
            </a:endParaRPr>
          </a:p>
          <a:p>
            <a:pPr marL="354965" indent="-342900">
              <a:lnSpc>
                <a:spcPts val="2155"/>
              </a:lnSpc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SVG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printed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high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quality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resolution</a:t>
            </a:r>
            <a:r>
              <a:rPr sz="1800" spc="-5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&lt;svg&gt;...&lt;/svg&gt;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447484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Drawing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Circle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&lt;svg </a:t>
            </a:r>
            <a:r>
              <a:rPr sz="1800" spc="-10" dirty="0">
                <a:latin typeface="Microsoft Sans Serif"/>
                <a:cs typeface="Microsoft Sans Serif"/>
              </a:rPr>
              <a:t>width="200"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height="200"&gt;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&lt;circle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cx="80"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cy="80"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r="50"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stroke="black"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stroke-width="2"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fill="grey"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&lt;/svg&gt;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99303" y="4146803"/>
            <a:ext cx="3168650" cy="2254250"/>
            <a:chOff x="5099303" y="4146803"/>
            <a:chExt cx="3168650" cy="22542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303" y="4146803"/>
              <a:ext cx="3168396" cy="22539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4337" y="4305972"/>
              <a:ext cx="2653538" cy="17377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84503" y="1655508"/>
          <a:ext cx="7042150" cy="4678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5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Attribute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Value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79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text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alternate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text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crossorigin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marR="4064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anonymous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us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-cre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 marR="1778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Allow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images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from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third-party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sites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that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allow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cross-origin access </a:t>
                      </a:r>
                      <a:r>
                        <a:rPr sz="1100" spc="-2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be used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canvas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79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height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pixels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the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height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ismap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ismap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server-side image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43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loading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 marR="9963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er 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lazy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10413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whether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browser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should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load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immediately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or </a:t>
                      </a:r>
                      <a:r>
                        <a:rPr sz="1100" spc="-28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defer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loading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images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until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some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conditions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are met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longdesc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i="1" spc="-10" dirty="0">
                          <a:latin typeface="Arial"/>
                          <a:cs typeface="Arial"/>
                        </a:rPr>
                        <a:t>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URL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detailed</a:t>
                      </a:r>
                      <a:r>
                        <a:rPr sz="11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 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263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referrerpolicy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no-referrer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 marR="26924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-re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f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rr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r-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n- 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downgrade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origin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 marR="203835">
                        <a:lnSpc>
                          <a:spcPct val="100000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ori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w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en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-cross- 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origin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unsafe-url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which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referrer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information</a:t>
                      </a:r>
                      <a:r>
                        <a:rPr sz="11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use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when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fetching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666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sizes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10" dirty="0">
                          <a:latin typeface="Arial"/>
                          <a:cs typeface="Arial"/>
                        </a:rPr>
                        <a:t>sizes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sizes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different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page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layouts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79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src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10" dirty="0">
                          <a:latin typeface="Arial"/>
                          <a:cs typeface="Arial"/>
                        </a:rPr>
                        <a:t>URL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the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path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6717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srcset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URL-list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list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files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use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11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different</a:t>
                      </a: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situations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67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usemap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dirty="0">
                          <a:latin typeface="Arial"/>
                          <a:cs typeface="Arial"/>
                        </a:rPr>
                        <a:t>#mapname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1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1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client-side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map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673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width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i="1" spc="-5" dirty="0">
                          <a:latin typeface="Arial"/>
                          <a:cs typeface="Arial"/>
                        </a:rPr>
                        <a:t>pixels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Specifies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 the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width</a:t>
                      </a:r>
                      <a:r>
                        <a:rPr sz="11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an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05809" y="5568683"/>
            <a:ext cx="4225290" cy="257175"/>
          </a:xfrm>
          <a:custGeom>
            <a:avLst/>
            <a:gdLst/>
            <a:ahLst/>
            <a:cxnLst/>
            <a:rect l="l" t="t" r="r" b="b"/>
            <a:pathLst>
              <a:path w="4225290" h="257175">
                <a:moveTo>
                  <a:pt x="4225036" y="0"/>
                </a:moveTo>
                <a:lnTo>
                  <a:pt x="0" y="0"/>
                </a:lnTo>
                <a:lnTo>
                  <a:pt x="0" y="256730"/>
                </a:lnTo>
                <a:lnTo>
                  <a:pt x="4225036" y="256730"/>
                </a:lnTo>
                <a:lnTo>
                  <a:pt x="42250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5436" y="1146175"/>
            <a:ext cx="117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Attributes: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5928360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Drawing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Rectangle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&lt;svg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height="100"&gt;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&lt;rect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height="100"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style="fill:rgb(0,0,255);stroke-width:10;stroke:rgb(0,0,0)"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&lt;/svg&gt;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84447" y="3761232"/>
            <a:ext cx="4991100" cy="2632075"/>
            <a:chOff x="3584447" y="3761232"/>
            <a:chExt cx="4991100" cy="26320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4447" y="3761232"/>
              <a:ext cx="4991100" cy="26319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0281" y="3957205"/>
              <a:ext cx="4401946" cy="20425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986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SVG&lt;svg&gt;</a:t>
            </a:r>
            <a:r>
              <a:rPr sz="4000" b="0" spc="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8673"/>
            <a:ext cx="623379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Drawing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SVG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Rounded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Rectangle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HTML: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&lt;svg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height="380"&gt;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&lt;rect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x="80"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y="20"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rx="20"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ry="20"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width="150"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height="150"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style="fill:orange;stroke:black;stroke-width:2;opacity:0.5"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&lt;/svg&gt;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3597" y="2056731"/>
            <a:ext cx="3078937" cy="306233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277867" y="3913632"/>
            <a:ext cx="3785870" cy="2944495"/>
            <a:chOff x="4277867" y="3913632"/>
            <a:chExt cx="3785870" cy="29444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7867" y="3913632"/>
              <a:ext cx="3785616" cy="29443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3955" y="4108958"/>
              <a:ext cx="3197352" cy="24800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88149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canvas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element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provides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bitmapped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surface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"/>
            </a:pPr>
            <a:endParaRPr sz="16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5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&lt;canvas&gt;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tag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scripting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language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-5" dirty="0">
                <a:latin typeface="Microsoft Sans Serif"/>
                <a:cs typeface="Microsoft Sans Serif"/>
              </a:rPr>
              <a:t> JavaScript.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299085" marR="8001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&lt;canvas&gt;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container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need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language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graphics.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&lt;canvas&gt;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allows </a:t>
            </a:r>
            <a:r>
              <a:rPr sz="1600" spc="-5" dirty="0">
                <a:latin typeface="Microsoft Sans Serif"/>
                <a:cs typeface="Microsoft Sans Serif"/>
              </a:rPr>
              <a:t> 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dynamic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scriptable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rendering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2D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shapes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bitmap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700">
              <a:latin typeface="Microsoft Sans Serif"/>
              <a:cs typeface="Microsoft Sans Serif"/>
            </a:endParaRPr>
          </a:p>
          <a:p>
            <a:pPr marL="299085" marR="32956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low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level,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procedural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model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updates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bitmap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built-in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scene.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several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paths,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boxes,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circles,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images.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How</a:t>
            </a: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to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create</a:t>
            </a: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00AFEF"/>
                </a:solidFill>
                <a:latin typeface="Arial"/>
                <a:cs typeface="Arial"/>
              </a:rPr>
              <a:t>HTML</a:t>
            </a:r>
            <a:r>
              <a:rPr sz="1600" b="1" spc="-2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canvas?</a:t>
            </a:r>
            <a:endParaRPr sz="1600">
              <a:latin typeface="Arial"/>
              <a:cs typeface="Arial"/>
            </a:endParaRPr>
          </a:p>
          <a:p>
            <a:pPr marL="12700" marR="31877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rectangle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page.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 </a:t>
            </a:r>
            <a:r>
              <a:rPr sz="1600" spc="-5" dirty="0">
                <a:latin typeface="Microsoft Sans Serif"/>
                <a:cs typeface="Microsoft Sans Serif"/>
              </a:rPr>
              <a:t> canvas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&lt;canvas&gt;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border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content,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-5" dirty="0">
                <a:latin typeface="Microsoft Sans Serif"/>
                <a:cs typeface="Microsoft Sans Serif"/>
              </a:rPr>
              <a:t> 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container.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0000"/>
                </a:solidFill>
                <a:latin typeface="Arial"/>
                <a:cs typeface="Arial"/>
              </a:rPr>
              <a:t>Syntax: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&lt;canvas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""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width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="200"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="100"</a:t>
            </a:r>
            <a:r>
              <a:rPr sz="1600" b="1" spc="-5" dirty="0">
                <a:latin typeface="Arial"/>
                <a:cs typeface="Arial"/>
              </a:rPr>
              <a:t>&gt;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25" dirty="0">
                <a:latin typeface="Microsoft Sans Serif"/>
                <a:cs typeface="Microsoft Sans Serif"/>
              </a:rPr>
              <a:t>contents…..</a:t>
            </a:r>
            <a:r>
              <a:rPr sz="1600" b="1" spc="25" dirty="0">
                <a:latin typeface="Arial"/>
                <a:cs typeface="Arial"/>
              </a:rPr>
              <a:t>&lt;/canvas&gt;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845" y="2028891"/>
            <a:ext cx="2984391" cy="29635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162675" cy="3255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5</a:t>
            </a:r>
            <a:r>
              <a:rPr sz="16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Canvas</a:t>
            </a:r>
            <a:r>
              <a:rPr sz="1600" b="1" spc="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3182BD"/>
                </a:solidFill>
                <a:latin typeface="Arial"/>
                <a:cs typeface="Arial"/>
              </a:rPr>
              <a:t>Tag</a:t>
            </a:r>
            <a:r>
              <a:rPr sz="16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&lt;!DOCTYPE&gt;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 marL="12700" marR="45847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&lt;canvas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id="myCanvas"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width="300"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height="200"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style="border:2px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solid;"&gt;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45" dirty="0">
                <a:latin typeface="Microsoft Sans Serif"/>
                <a:cs typeface="Microsoft Sans Serif"/>
              </a:rPr>
              <a:t>Your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support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HTML5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canvas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tag.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&lt;/canvas&gt;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664" y="5840679"/>
            <a:ext cx="6503034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Note: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always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necessary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&amp;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define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size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canvas.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multiple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canvas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HTML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page.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2845" y="2028891"/>
            <a:ext cx="2984391" cy="296358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203191" y="3698747"/>
            <a:ext cx="2799715" cy="2240280"/>
            <a:chOff x="4203191" y="3698747"/>
            <a:chExt cx="2799715" cy="22402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3191" y="3698747"/>
              <a:ext cx="2799588" cy="22402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8644" y="3893819"/>
              <a:ext cx="2211958" cy="1652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904355" cy="520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HTML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Canvas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Tag</a:t>
            </a:r>
            <a:r>
              <a:rPr sz="1600" b="1" spc="5" dirty="0">
                <a:latin typeface="Arial"/>
                <a:cs typeface="Arial"/>
              </a:rPr>
              <a:t> with </a:t>
            </a:r>
            <a:r>
              <a:rPr sz="1600" b="1" spc="-10" dirty="0">
                <a:latin typeface="Arial"/>
                <a:cs typeface="Arial"/>
              </a:rPr>
              <a:t>JavaScript: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-7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dimensional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grid.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Coordinates</a:t>
            </a:r>
            <a:r>
              <a:rPr sz="1200" spc="3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(0,0)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defines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upper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left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corner</a:t>
            </a:r>
            <a:r>
              <a:rPr sz="1200" spc="4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of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canvas.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parameters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(0,0,200,100)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is</a:t>
            </a:r>
            <a:r>
              <a:rPr sz="1200" spc="5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used </a:t>
            </a:r>
            <a:r>
              <a:rPr sz="1200" dirty="0">
                <a:latin typeface="Microsoft Sans Serif"/>
                <a:cs typeface="Microsoft Sans Serif"/>
              </a:rPr>
              <a:t> for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fillRect()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method.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This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parameter</a:t>
            </a:r>
            <a:r>
              <a:rPr sz="1200" spc="-15" dirty="0">
                <a:latin typeface="Microsoft Sans Serif"/>
                <a:cs typeface="Microsoft Sans Serif"/>
              </a:rPr>
              <a:t> will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fill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rectangle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start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with</a:t>
            </a:r>
            <a:r>
              <a:rPr sz="1200" spc="2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the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upper-left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corner </a:t>
            </a:r>
            <a:r>
              <a:rPr sz="1200" dirty="0">
                <a:latin typeface="Microsoft Sans Serif"/>
                <a:cs typeface="Microsoft Sans Serif"/>
              </a:rPr>
              <a:t>(0,0)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and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draw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a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200 *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100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rectangle.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&lt;!DOCTYPE&gt;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&lt;canvas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id="myCanvas"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width="250"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height="150"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style="border:1px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#c3c3c3;"&gt;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Microsoft Sans Serif"/>
                <a:cs typeface="Microsoft Sans Serif"/>
              </a:rPr>
              <a:t>Your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&lt;/canvas&gt;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&lt;script&gt;</a:t>
            </a:r>
            <a:endParaRPr sz="1600">
              <a:latin typeface="Microsoft Sans Serif"/>
              <a:cs typeface="Microsoft Sans Serif"/>
            </a:endParaRPr>
          </a:p>
          <a:p>
            <a:pPr marL="12700" marR="253809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var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document.getElementById("myCanvas");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ctx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c.getContext("2d");</a:t>
            </a:r>
            <a:endParaRPr sz="1600">
              <a:latin typeface="Microsoft Sans Serif"/>
              <a:cs typeface="Microsoft Sans Serif"/>
            </a:endParaRPr>
          </a:p>
          <a:p>
            <a:pPr marL="12700" marR="468122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ctx.fillStyle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=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"#FF0000";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ctx.fillRect(0,0,200,100);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&lt;/script&gt;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84838" y="2250931"/>
            <a:ext cx="4107179" cy="3221990"/>
            <a:chOff x="8084838" y="2250931"/>
            <a:chExt cx="4107179" cy="32219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4838" y="2250931"/>
              <a:ext cx="4107161" cy="32217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9599" y="2410332"/>
              <a:ext cx="3620007" cy="2705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861809" cy="502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Line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Canvas: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straight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canvas,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following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two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20" dirty="0">
                <a:latin typeface="Arial"/>
                <a:cs typeface="Arial"/>
              </a:rPr>
              <a:t>moveTo(x,y):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15" dirty="0">
                <a:latin typeface="Arial"/>
                <a:cs typeface="Arial"/>
              </a:rPr>
              <a:t>lineTo(x,y):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 marR="2095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which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starting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(0,0)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point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(200,100),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stroke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 marR="76263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&lt;canvas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id="myCanvasLine"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width="200"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height="100" style="border:1px solid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#d3d3d3;"&gt;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Your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browser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not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support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HTML5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tag.&lt;/canvas&gt;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&lt;script&gt;</a:t>
            </a:r>
            <a:endParaRPr sz="1200">
              <a:latin typeface="Microsoft Sans Serif"/>
              <a:cs typeface="Microsoft Sans Serif"/>
            </a:endParaRPr>
          </a:p>
          <a:p>
            <a:pPr marL="12700" marR="3292475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var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document.getElementById("myCanvasLine");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ctx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c.getContext("2d");</a:t>
            </a:r>
            <a:endParaRPr sz="1200">
              <a:latin typeface="Microsoft Sans Serif"/>
              <a:cs typeface="Microsoft Sans Serif"/>
            </a:endParaRPr>
          </a:p>
          <a:p>
            <a:pPr marL="12700" marR="551053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ctx.moveTo(0,0); </a:t>
            </a:r>
            <a:r>
              <a:rPr sz="1200" spc="-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</a:t>
            </a:r>
            <a:r>
              <a:rPr sz="1200" spc="-10" dirty="0">
                <a:latin typeface="Microsoft Sans Serif"/>
                <a:cs typeface="Microsoft Sans Serif"/>
              </a:rPr>
              <a:t>x</a:t>
            </a:r>
            <a:r>
              <a:rPr sz="1200" spc="-5" dirty="0">
                <a:latin typeface="Microsoft Sans Serif"/>
                <a:cs typeface="Microsoft Sans Serif"/>
              </a:rPr>
              <a:t>.lin</a:t>
            </a:r>
            <a:r>
              <a:rPr sz="1200" dirty="0">
                <a:latin typeface="Microsoft Sans Serif"/>
                <a:cs typeface="Microsoft Sans Serif"/>
              </a:rPr>
              <a:t>e</a:t>
            </a:r>
            <a:r>
              <a:rPr sz="1200" spc="-125" dirty="0">
                <a:latin typeface="Microsoft Sans Serif"/>
                <a:cs typeface="Microsoft Sans Serif"/>
              </a:rPr>
              <a:t>T</a:t>
            </a:r>
            <a:r>
              <a:rPr sz="1200" dirty="0">
                <a:latin typeface="Microsoft Sans Serif"/>
                <a:cs typeface="Microsoft Sans Serif"/>
              </a:rPr>
              <a:t>o</a:t>
            </a:r>
            <a:r>
              <a:rPr sz="1200" spc="-5" dirty="0">
                <a:latin typeface="Microsoft Sans Serif"/>
                <a:cs typeface="Microsoft Sans Serif"/>
              </a:rPr>
              <a:t>(20</a:t>
            </a:r>
            <a:r>
              <a:rPr sz="1200" spc="-15" dirty="0">
                <a:latin typeface="Microsoft Sans Serif"/>
                <a:cs typeface="Microsoft Sans Serif"/>
              </a:rPr>
              <a:t>0</a:t>
            </a:r>
            <a:r>
              <a:rPr sz="1200" dirty="0">
                <a:latin typeface="Microsoft Sans Serif"/>
                <a:cs typeface="Microsoft Sans Serif"/>
              </a:rPr>
              <a:t>,</a:t>
            </a:r>
            <a:r>
              <a:rPr sz="1200" spc="-5" dirty="0">
                <a:latin typeface="Microsoft Sans Serif"/>
                <a:cs typeface="Microsoft Sans Serif"/>
              </a:rPr>
              <a:t>1</a:t>
            </a:r>
            <a:r>
              <a:rPr sz="1200" spc="-15" dirty="0">
                <a:latin typeface="Microsoft Sans Serif"/>
                <a:cs typeface="Microsoft Sans Serif"/>
              </a:rPr>
              <a:t>0</a:t>
            </a:r>
            <a:r>
              <a:rPr sz="1200" spc="-5" dirty="0">
                <a:latin typeface="Microsoft Sans Serif"/>
                <a:cs typeface="Microsoft Sans Serif"/>
              </a:rPr>
              <a:t>0</a:t>
            </a:r>
            <a:r>
              <a:rPr sz="1200" dirty="0">
                <a:latin typeface="Microsoft Sans Serif"/>
                <a:cs typeface="Microsoft Sans Serif"/>
              </a:rPr>
              <a:t>);  </a:t>
            </a:r>
            <a:r>
              <a:rPr sz="1200" spc="-5" dirty="0">
                <a:latin typeface="Microsoft Sans Serif"/>
                <a:cs typeface="Microsoft Sans Serif"/>
              </a:rPr>
              <a:t>ctx.stroke();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&lt;/script&gt;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33607" y="2683764"/>
            <a:ext cx="3878579" cy="2839720"/>
            <a:chOff x="8133607" y="2683764"/>
            <a:chExt cx="3878579" cy="2839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3607" y="2683764"/>
              <a:ext cx="3878551" cy="28392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8749" y="2842133"/>
              <a:ext cx="3362833" cy="23244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899909" cy="533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10" dirty="0">
                <a:latin typeface="Arial"/>
                <a:cs typeface="Arial"/>
              </a:rPr>
              <a:t> Canvas: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drawing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canvas.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font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property: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define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font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property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text.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b="1" spc="-10" dirty="0">
                <a:latin typeface="Arial"/>
                <a:cs typeface="Arial"/>
              </a:rPr>
              <a:t>fillText(text,x,y)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method: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filled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canvas.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looks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 </a:t>
            </a:r>
            <a:r>
              <a:rPr sz="1600" spc="-5" dirty="0">
                <a:latin typeface="Microsoft Sans Serif"/>
                <a:cs typeface="Microsoft Sans Serif"/>
              </a:rPr>
              <a:t>bold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font.</a:t>
            </a:r>
            <a:endParaRPr sz="1600">
              <a:latin typeface="Microsoft Sans Serif"/>
              <a:cs typeface="Microsoft Sans Serif"/>
            </a:endParaRPr>
          </a:p>
          <a:p>
            <a:pPr marL="12700" marR="4318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strokeText(text,x,y)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method: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also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draw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unfilled.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Let's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b="1" spc="-20" dirty="0">
                <a:latin typeface="Arial"/>
                <a:cs typeface="Arial"/>
              </a:rPr>
              <a:t>fillText()</a:t>
            </a:r>
            <a:r>
              <a:rPr sz="1600" b="1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&lt;title&gt;Canvas&lt;/title&gt;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12700" marR="72326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&lt;canvas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id="myCanvasText1"</a:t>
            </a:r>
            <a:r>
              <a:rPr sz="1200" spc="-5" dirty="0">
                <a:latin typeface="Microsoft Sans Serif"/>
                <a:cs typeface="Microsoft Sans Serif"/>
              </a:rPr>
              <a:t> width="300"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height="100"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style="border:1px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solid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#d3d3d3;"&gt;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Sorry!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35" dirty="0">
                <a:latin typeface="Microsoft Sans Serif"/>
                <a:cs typeface="Microsoft Sans Serif"/>
              </a:rPr>
              <a:t>Your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browser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does</a:t>
            </a:r>
            <a:r>
              <a:rPr sz="1200" spc="-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not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support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-5" dirty="0">
                <a:latin typeface="Microsoft Sans Serif"/>
                <a:cs typeface="Microsoft Sans Serif"/>
              </a:rPr>
              <a:t> HTML5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</a:t>
            </a:r>
            <a:r>
              <a:rPr sz="1200" spc="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tag.&lt;/canvas&gt;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&lt;script&gt;</a:t>
            </a:r>
            <a:endParaRPr sz="1200">
              <a:latin typeface="Microsoft Sans Serif"/>
              <a:cs typeface="Microsoft Sans Serif"/>
            </a:endParaRPr>
          </a:p>
          <a:p>
            <a:pPr marL="12700" marR="3253104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var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document.getElementById("myCanvasText1");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ctx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c.getContext("2d");</a:t>
            </a:r>
            <a:endParaRPr sz="1200">
              <a:latin typeface="Microsoft Sans Serif"/>
              <a:cs typeface="Microsoft Sans Serif"/>
            </a:endParaRPr>
          </a:p>
          <a:p>
            <a:pPr marL="12700" marR="4427855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ct</a:t>
            </a:r>
            <a:r>
              <a:rPr sz="1200" spc="-10" dirty="0">
                <a:latin typeface="Microsoft Sans Serif"/>
                <a:cs typeface="Microsoft Sans Serif"/>
              </a:rPr>
              <a:t>x</a:t>
            </a:r>
            <a:r>
              <a:rPr sz="1200" dirty="0">
                <a:latin typeface="Microsoft Sans Serif"/>
                <a:cs typeface="Microsoft Sans Serif"/>
              </a:rPr>
              <a:t>.</a:t>
            </a:r>
            <a:r>
              <a:rPr sz="1200" spc="15" dirty="0">
                <a:latin typeface="Microsoft Sans Serif"/>
                <a:cs typeface="Microsoft Sans Serif"/>
              </a:rPr>
              <a:t>f</a:t>
            </a:r>
            <a:r>
              <a:rPr sz="1200" spc="-5" dirty="0">
                <a:latin typeface="Microsoft Sans Serif"/>
                <a:cs typeface="Microsoft Sans Serif"/>
              </a:rPr>
              <a:t>on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"</a:t>
            </a:r>
            <a:r>
              <a:rPr sz="1200" spc="-5" dirty="0">
                <a:latin typeface="Microsoft Sans Serif"/>
                <a:cs typeface="Microsoft Sans Serif"/>
              </a:rPr>
              <a:t>30p</a:t>
            </a:r>
            <a:r>
              <a:rPr sz="1200" dirty="0">
                <a:latin typeface="Microsoft Sans Serif"/>
                <a:cs typeface="Microsoft Sans Serif"/>
              </a:rPr>
              <a:t>x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r</a:t>
            </a:r>
            <a:r>
              <a:rPr sz="1200" spc="-15" dirty="0">
                <a:latin typeface="Microsoft Sans Serif"/>
                <a:cs typeface="Microsoft Sans Serif"/>
              </a:rPr>
              <a:t>i</a:t>
            </a:r>
            <a:r>
              <a:rPr sz="1200" spc="-5" dirty="0">
                <a:latin typeface="Microsoft Sans Serif"/>
                <a:cs typeface="Microsoft Sans Serif"/>
              </a:rPr>
              <a:t>al"</a:t>
            </a:r>
            <a:r>
              <a:rPr sz="1200" dirty="0">
                <a:latin typeface="Microsoft Sans Serif"/>
                <a:cs typeface="Microsoft Sans Serif"/>
              </a:rPr>
              <a:t>;  </a:t>
            </a:r>
            <a:r>
              <a:rPr sz="1200" spc="-10" dirty="0">
                <a:latin typeface="Microsoft Sans Serif"/>
                <a:cs typeface="Microsoft Sans Serif"/>
              </a:rPr>
              <a:t>ctx.fillText("Hello</a:t>
            </a:r>
            <a:r>
              <a:rPr sz="1200" spc="-4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Madblocks",10,50);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&lt;/script&gt;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93005" y="2772174"/>
            <a:ext cx="3999229" cy="2859405"/>
            <a:chOff x="8193005" y="2772174"/>
            <a:chExt cx="3999229" cy="28594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005" y="2772174"/>
              <a:ext cx="3998994" cy="2858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8439" y="2930905"/>
              <a:ext cx="3629533" cy="2343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6404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Canvas&lt;canvas&gt;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30198"/>
            <a:ext cx="6181725" cy="411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Drawing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text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</a:t>
            </a:r>
            <a:r>
              <a:rPr sz="1600" b="1" spc="-10" dirty="0">
                <a:latin typeface="Arial"/>
                <a:cs typeface="Arial"/>
              </a:rPr>
              <a:t> Canvas: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Let's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b="1" spc="-15" dirty="0">
                <a:latin typeface="Arial"/>
                <a:cs typeface="Arial"/>
              </a:rPr>
              <a:t>strokeText()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example.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&lt;!DOCTYPE</a:t>
            </a:r>
            <a:r>
              <a:rPr sz="1200" spc="-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&lt;html&gt;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&lt;head&gt;</a:t>
            </a:r>
            <a:endParaRPr sz="1200">
              <a:latin typeface="Microsoft Sans Serif"/>
              <a:cs typeface="Microsoft Sans Serif"/>
            </a:endParaRPr>
          </a:p>
          <a:p>
            <a:pPr marL="926465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&lt;title&gt;Canvas&lt;/title&gt;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&lt;/head&gt;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&lt;body&gt;</a:t>
            </a:r>
            <a:endParaRPr sz="1200">
              <a:latin typeface="Microsoft Sans Serif"/>
              <a:cs typeface="Microsoft Sans Serif"/>
            </a:endParaRPr>
          </a:p>
          <a:p>
            <a:pPr marL="55244" marR="5080" indent="-4318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&lt;canvas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id="myCanvasText2"</a:t>
            </a:r>
            <a:r>
              <a:rPr sz="1200" spc="-5" dirty="0">
                <a:latin typeface="Microsoft Sans Serif"/>
                <a:cs typeface="Microsoft Sans Serif"/>
              </a:rPr>
              <a:t> width="300"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height="100"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style="border:1px</a:t>
            </a:r>
            <a:r>
              <a:rPr sz="1200" spc="-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solid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#d3d3d3;"&gt;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Sorry!Upgrade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your</a:t>
            </a:r>
            <a:r>
              <a:rPr sz="1200" spc="15" dirty="0">
                <a:latin typeface="Microsoft Sans Serif"/>
                <a:cs typeface="Microsoft Sans Serif"/>
              </a:rPr>
              <a:t> </a:t>
            </a:r>
            <a:r>
              <a:rPr sz="1200" spc="-15" dirty="0">
                <a:latin typeface="Microsoft Sans Serif"/>
                <a:cs typeface="Microsoft Sans Serif"/>
              </a:rPr>
              <a:t>browser.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It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does</a:t>
            </a:r>
            <a:r>
              <a:rPr sz="1200" spc="-5" dirty="0">
                <a:latin typeface="Microsoft Sans Serif"/>
                <a:cs typeface="Microsoft Sans Serif"/>
              </a:rPr>
              <a:t> not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support</a:t>
            </a:r>
            <a:r>
              <a:rPr sz="1200" spc="-1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the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HTML5</a:t>
            </a:r>
            <a:r>
              <a:rPr sz="120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canvas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tag.&lt;/canvas&gt;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&lt;script&gt;</a:t>
            </a:r>
            <a:endParaRPr sz="1200">
              <a:latin typeface="Microsoft Sans Serif"/>
              <a:cs typeface="Microsoft Sans Serif"/>
            </a:endParaRPr>
          </a:p>
          <a:p>
            <a:pPr marL="12700" marR="2534920">
              <a:lnSpc>
                <a:spcPct val="100000"/>
              </a:lnSpc>
            </a:pPr>
            <a:r>
              <a:rPr sz="1200" spc="-10" dirty="0">
                <a:latin typeface="Microsoft Sans Serif"/>
                <a:cs typeface="Microsoft Sans Serif"/>
              </a:rPr>
              <a:t>var</a:t>
            </a:r>
            <a:r>
              <a:rPr sz="1200" spc="5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</a:t>
            </a:r>
            <a:r>
              <a:rPr sz="1200" spc="4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35" dirty="0">
                <a:latin typeface="Microsoft Sans Serif"/>
                <a:cs typeface="Microsoft Sans Serif"/>
              </a:rPr>
              <a:t> </a:t>
            </a:r>
            <a:r>
              <a:rPr sz="1200" spc="-10" dirty="0">
                <a:latin typeface="Microsoft Sans Serif"/>
                <a:cs typeface="Microsoft Sans Serif"/>
              </a:rPr>
              <a:t>document.getElementById("myCanvasText2"); </a:t>
            </a:r>
            <a:r>
              <a:rPr sz="1200" spc="-305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ctx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20" dirty="0">
                <a:latin typeface="Microsoft Sans Serif"/>
                <a:cs typeface="Microsoft Sans Serif"/>
              </a:rPr>
              <a:t> </a:t>
            </a:r>
            <a:r>
              <a:rPr sz="1200" spc="-5" dirty="0">
                <a:latin typeface="Microsoft Sans Serif"/>
                <a:cs typeface="Microsoft Sans Serif"/>
              </a:rPr>
              <a:t>c.getContext("2d");</a:t>
            </a:r>
            <a:endParaRPr sz="1200">
              <a:latin typeface="Microsoft Sans Serif"/>
              <a:cs typeface="Microsoft Sans Serif"/>
            </a:endParaRPr>
          </a:p>
          <a:p>
            <a:pPr marL="12700" marR="3437890">
              <a:lnSpc>
                <a:spcPct val="100000"/>
              </a:lnSpc>
            </a:pPr>
            <a:r>
              <a:rPr sz="1200" dirty="0">
                <a:latin typeface="Microsoft Sans Serif"/>
                <a:cs typeface="Microsoft Sans Serif"/>
              </a:rPr>
              <a:t>ct</a:t>
            </a:r>
            <a:r>
              <a:rPr sz="1200" spc="-10" dirty="0">
                <a:latin typeface="Microsoft Sans Serif"/>
                <a:cs typeface="Microsoft Sans Serif"/>
              </a:rPr>
              <a:t>x</a:t>
            </a:r>
            <a:r>
              <a:rPr sz="1200" dirty="0">
                <a:latin typeface="Microsoft Sans Serif"/>
                <a:cs typeface="Microsoft Sans Serif"/>
              </a:rPr>
              <a:t>.</a:t>
            </a:r>
            <a:r>
              <a:rPr sz="1200" spc="15" dirty="0">
                <a:latin typeface="Microsoft Sans Serif"/>
                <a:cs typeface="Microsoft Sans Serif"/>
              </a:rPr>
              <a:t>f</a:t>
            </a:r>
            <a:r>
              <a:rPr sz="1200" spc="-5" dirty="0">
                <a:latin typeface="Microsoft Sans Serif"/>
                <a:cs typeface="Microsoft Sans Serif"/>
              </a:rPr>
              <a:t>on</a:t>
            </a:r>
            <a:r>
              <a:rPr sz="1200" dirty="0">
                <a:latin typeface="Microsoft Sans Serif"/>
                <a:cs typeface="Microsoft Sans Serif"/>
              </a:rPr>
              <a:t>t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=</a:t>
            </a:r>
            <a:r>
              <a:rPr sz="1200" spc="10" dirty="0">
                <a:latin typeface="Microsoft Sans Serif"/>
                <a:cs typeface="Microsoft Sans Serif"/>
              </a:rPr>
              <a:t> </a:t>
            </a:r>
            <a:r>
              <a:rPr sz="1200" spc="5" dirty="0">
                <a:latin typeface="Microsoft Sans Serif"/>
                <a:cs typeface="Microsoft Sans Serif"/>
              </a:rPr>
              <a:t>"</a:t>
            </a:r>
            <a:r>
              <a:rPr sz="1200" spc="-5" dirty="0">
                <a:latin typeface="Microsoft Sans Serif"/>
                <a:cs typeface="Microsoft Sans Serif"/>
              </a:rPr>
              <a:t>30p</a:t>
            </a:r>
            <a:r>
              <a:rPr sz="1200" dirty="0">
                <a:latin typeface="Microsoft Sans Serif"/>
                <a:cs typeface="Microsoft Sans Serif"/>
              </a:rPr>
              <a:t>x</a:t>
            </a:r>
            <a:r>
              <a:rPr sz="1200" spc="-80" dirty="0">
                <a:latin typeface="Microsoft Sans Serif"/>
                <a:cs typeface="Microsoft Sans Serif"/>
              </a:rPr>
              <a:t> </a:t>
            </a:r>
            <a:r>
              <a:rPr sz="1200" dirty="0">
                <a:latin typeface="Microsoft Sans Serif"/>
                <a:cs typeface="Microsoft Sans Serif"/>
              </a:rPr>
              <a:t>A</a:t>
            </a:r>
            <a:r>
              <a:rPr sz="1200" spc="-5" dirty="0">
                <a:latin typeface="Microsoft Sans Serif"/>
                <a:cs typeface="Microsoft Sans Serif"/>
              </a:rPr>
              <a:t>r</a:t>
            </a:r>
            <a:r>
              <a:rPr sz="1200" spc="-15" dirty="0">
                <a:latin typeface="Microsoft Sans Serif"/>
                <a:cs typeface="Microsoft Sans Serif"/>
              </a:rPr>
              <a:t>i</a:t>
            </a:r>
            <a:r>
              <a:rPr sz="1200" spc="-5" dirty="0">
                <a:latin typeface="Microsoft Sans Serif"/>
                <a:cs typeface="Microsoft Sans Serif"/>
              </a:rPr>
              <a:t>al"</a:t>
            </a:r>
            <a:r>
              <a:rPr sz="1200" dirty="0">
                <a:latin typeface="Microsoft Sans Serif"/>
                <a:cs typeface="Microsoft Sans Serif"/>
              </a:rPr>
              <a:t>;  </a:t>
            </a:r>
            <a:r>
              <a:rPr sz="1200" spc="-10" dirty="0">
                <a:latin typeface="Microsoft Sans Serif"/>
                <a:cs typeface="Microsoft Sans Serif"/>
              </a:rPr>
              <a:t>ctx.strokeText("Hello </a:t>
            </a:r>
            <a:r>
              <a:rPr sz="1200" spc="-5" dirty="0">
                <a:latin typeface="Microsoft Sans Serif"/>
                <a:cs typeface="Microsoft Sans Serif"/>
              </a:rPr>
              <a:t>Madblocks",10,50);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&lt;/script&gt;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Microsoft Sans Serif"/>
                <a:cs typeface="Microsoft Sans Serif"/>
              </a:rPr>
              <a:t>&lt;/body&gt;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Microsoft Sans Serif"/>
                <a:cs typeface="Microsoft Sans Serif"/>
              </a:rPr>
              <a:t>&lt;/html&gt;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70630" y="2778271"/>
            <a:ext cx="4277995" cy="2745105"/>
            <a:chOff x="7470630" y="2778271"/>
            <a:chExt cx="4277995" cy="27451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70630" y="2778271"/>
              <a:ext cx="4277893" cy="2744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5935" y="2937509"/>
              <a:ext cx="3762883" cy="22291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122" y="322579"/>
            <a:ext cx="828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Differences</a:t>
            </a:r>
            <a:r>
              <a:rPr sz="4000" b="0" spc="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40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&lt;svg&gt;&amp;&lt;canvas&gt;Tags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7150"/>
            <a:ext cx="6826884" cy="4721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Differences</a:t>
            </a:r>
            <a:r>
              <a:rPr sz="2000" b="1" spc="-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Between</a:t>
            </a:r>
            <a:r>
              <a:rPr sz="20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SVG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 and</a:t>
            </a:r>
            <a:r>
              <a:rPr sz="20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Canvas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SVG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language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describing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XML.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Canvas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draws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2D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graphics,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fly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(with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JavaScript).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SVG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XML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based,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means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available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within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SVG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DOM.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60" dirty="0">
                <a:latin typeface="Microsoft Sans Serif"/>
                <a:cs typeface="Microsoft Sans Serif"/>
              </a:rPr>
              <a:t>You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attach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JavaScript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handlers 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element.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652780" indent="-287020" algn="just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In SVG, </a:t>
            </a:r>
            <a:r>
              <a:rPr sz="1800" spc="-5" dirty="0">
                <a:latin typeface="Microsoft Sans Serif"/>
                <a:cs typeface="Microsoft Sans Serif"/>
              </a:rPr>
              <a:t>each </a:t>
            </a:r>
            <a:r>
              <a:rPr sz="1800" spc="-15" dirty="0">
                <a:latin typeface="Microsoft Sans Serif"/>
                <a:cs typeface="Microsoft Sans Serif"/>
              </a:rPr>
              <a:t>drawn </a:t>
            </a:r>
            <a:r>
              <a:rPr sz="1800" spc="-5" dirty="0">
                <a:latin typeface="Microsoft Sans Serif"/>
                <a:cs typeface="Microsoft Sans Serif"/>
              </a:rPr>
              <a:t>shape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5" dirty="0">
                <a:latin typeface="Microsoft Sans Serif"/>
                <a:cs typeface="Microsoft Sans Serif"/>
              </a:rPr>
              <a:t>remembered as </a:t>
            </a:r>
            <a:r>
              <a:rPr sz="1800" spc="-10" dirty="0">
                <a:latin typeface="Microsoft Sans Serif"/>
                <a:cs typeface="Microsoft Sans Serif"/>
              </a:rPr>
              <a:t>an </a:t>
            </a:r>
            <a:r>
              <a:rPr sz="1800" spc="-5" dirty="0">
                <a:latin typeface="Microsoft Sans Serif"/>
                <a:cs typeface="Microsoft Sans Serif"/>
              </a:rPr>
              <a:t>object. </a:t>
            </a:r>
            <a:r>
              <a:rPr sz="1800" dirty="0">
                <a:latin typeface="Microsoft Sans Serif"/>
                <a:cs typeface="Microsoft Sans Serif"/>
              </a:rPr>
              <a:t>If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attributes </a:t>
            </a:r>
            <a:r>
              <a:rPr sz="1800" dirty="0">
                <a:latin typeface="Microsoft Sans Serif"/>
                <a:cs typeface="Microsoft Sans Serif"/>
              </a:rPr>
              <a:t>of </a:t>
            </a:r>
            <a:r>
              <a:rPr sz="1800" spc="-5" dirty="0">
                <a:latin typeface="Microsoft Sans Serif"/>
                <a:cs typeface="Microsoft Sans Serif"/>
              </a:rPr>
              <a:t>an </a:t>
            </a:r>
            <a:r>
              <a:rPr sz="1800" dirty="0">
                <a:latin typeface="Microsoft Sans Serif"/>
                <a:cs typeface="Microsoft Sans Serif"/>
              </a:rPr>
              <a:t>SVG </a:t>
            </a:r>
            <a:r>
              <a:rPr sz="1800" spc="-10" dirty="0">
                <a:latin typeface="Microsoft Sans Serif"/>
                <a:cs typeface="Microsoft Sans Serif"/>
              </a:rPr>
              <a:t>object </a:t>
            </a:r>
            <a:r>
              <a:rPr sz="1800" spc="-5" dirty="0">
                <a:latin typeface="Microsoft Sans Serif"/>
                <a:cs typeface="Microsoft Sans Serif"/>
              </a:rPr>
              <a:t>are changed,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10" dirty="0">
                <a:latin typeface="Microsoft Sans Serif"/>
                <a:cs typeface="Microsoft Sans Serif"/>
              </a:rPr>
              <a:t>browser </a:t>
            </a:r>
            <a:r>
              <a:rPr sz="1800" spc="-5" dirty="0">
                <a:latin typeface="Microsoft Sans Serif"/>
                <a:cs typeface="Microsoft Sans Serif"/>
              </a:rPr>
              <a:t>can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automatically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re-render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shape.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"/>
            </a:pPr>
            <a:endParaRPr sz="1900">
              <a:latin typeface="Microsoft Sans Serif"/>
              <a:cs typeface="Microsoft Sans Serif"/>
            </a:endParaRPr>
          </a:p>
          <a:p>
            <a:pPr marL="299085" marR="196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Canvas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rendered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pixel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pixel.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canvas,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drawn,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forgotten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browser.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position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should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changed,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entire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scene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needs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redrawn,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including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any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objects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might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have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been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covered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graphic.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8896" y="1453819"/>
            <a:ext cx="4175505" cy="41755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122" y="322579"/>
            <a:ext cx="8285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5" dirty="0">
                <a:solidFill>
                  <a:srgbClr val="000000"/>
                </a:solidFill>
                <a:latin typeface="Microsoft Sans Serif"/>
                <a:cs typeface="Microsoft Sans Serif"/>
              </a:rPr>
              <a:t>Differences</a:t>
            </a:r>
            <a:r>
              <a:rPr sz="4000" b="0" spc="6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of</a:t>
            </a:r>
            <a:r>
              <a:rPr sz="4000" b="0" spc="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&lt;svg&gt;&amp;&lt;canvas&gt;Tags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327150"/>
            <a:ext cx="6692265" cy="5765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Comparison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of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Canvas</a:t>
            </a:r>
            <a:r>
              <a:rPr sz="20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and </a:t>
            </a: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SVG: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table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shows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some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important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differences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between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Canvas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SVG: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3925" y="2703385"/>
          <a:ext cx="10972800" cy="2276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747"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Canvas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SVG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108">
                <a:tc>
                  <a:txBody>
                    <a:bodyPr/>
                    <a:lstStyle/>
                    <a:p>
                      <a:pPr marL="210185" indent="-72390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Resolution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dependent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No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support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event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handlers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Poor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text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rendering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capabilities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60" dirty="0">
                          <a:latin typeface="Microsoft Sans Serif"/>
                          <a:cs typeface="Microsoft Sans Serif"/>
                        </a:rPr>
                        <a:t>You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save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resulting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image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.png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.jpg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21018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210820" algn="l"/>
                        </a:tabLst>
                      </a:pP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suited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graphic-intensive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games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141605" indent="-72390">
                        <a:lnSpc>
                          <a:spcPct val="100000"/>
                        </a:lnSpc>
                        <a:spcBef>
                          <a:spcPts val="390"/>
                        </a:spcBef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Resolution</a:t>
                      </a:r>
                      <a:r>
                        <a:rPr sz="16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independent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14160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Support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event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handlers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69850" marR="50736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suited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6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 with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large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rendering</a:t>
                      </a:r>
                      <a:r>
                        <a:rPr sz="16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areas </a:t>
                      </a:r>
                      <a:r>
                        <a:rPr sz="1600" spc="-40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(Google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Maps)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69850" marR="19875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Slow</a:t>
                      </a:r>
                      <a:r>
                        <a:rPr sz="16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rendering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if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complex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(anything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uses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6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DOM</a:t>
                      </a:r>
                      <a:r>
                        <a:rPr sz="16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 </a:t>
                      </a:r>
                      <a:r>
                        <a:rPr sz="1600" spc="-409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lot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5" dirty="0">
                          <a:latin typeface="Microsoft Sans Serif"/>
                          <a:cs typeface="Microsoft Sans Serif"/>
                        </a:rPr>
                        <a:t>will</a:t>
                      </a:r>
                      <a:r>
                        <a:rPr sz="16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slow)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141605" indent="-72390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42240" algn="l"/>
                        </a:tabLst>
                      </a:pP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6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suited for</a:t>
                      </a:r>
                      <a:r>
                        <a:rPr sz="16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game</a:t>
                      </a:r>
                      <a:r>
                        <a:rPr sz="16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600" spc="-5" dirty="0">
                          <a:latin typeface="Microsoft Sans Serif"/>
                          <a:cs typeface="Microsoft Sans Serif"/>
                        </a:rPr>
                        <a:t>applications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95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4690" y="1915454"/>
            <a:ext cx="3264713" cy="32314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75436" y="1146175"/>
            <a:ext cx="603821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Example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for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image&lt;img&gt;</a:t>
            </a:r>
            <a:r>
              <a:rPr sz="1800" b="1" spc="-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&lt;!DOCTYPE&gt;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&lt;head&gt;&lt;title&gt;image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tag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example&lt;/title&gt;&lt;/head&gt;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&lt;h2&gt;HTML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Example&lt;/h2&gt;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src="good-morning.jpg"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alt="Good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Morning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Friends"/&gt;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66060" y="3566159"/>
            <a:ext cx="4494530" cy="3291840"/>
            <a:chOff x="2766060" y="3566159"/>
            <a:chExt cx="4494530" cy="32918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6060" y="3566159"/>
              <a:ext cx="4494276" cy="32918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61513" y="3761435"/>
              <a:ext cx="3905758" cy="28102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z="5400" b="0" spc="-5" dirty="0">
                <a:latin typeface="Microsoft Sans Serif"/>
                <a:cs typeface="Microsoft Sans Serif"/>
              </a:rPr>
              <a:t>Questions??</a:t>
            </a:r>
            <a:endParaRPr sz="5400">
              <a:latin typeface="Microsoft Sans Serif"/>
              <a:cs typeface="Microsoft Sans Serif"/>
            </a:endParaRP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b="0" spc="-5" dirty="0">
                <a:latin typeface="Microsoft Sans Serif"/>
                <a:cs typeface="Microsoft Sans Serif"/>
              </a:rPr>
              <a:t>Every</a:t>
            </a:r>
            <a:r>
              <a:rPr sz="2400" b="0" spc="3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engineer</a:t>
            </a:r>
            <a:r>
              <a:rPr sz="2400" b="0" spc="5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has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tendency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to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tinker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on </a:t>
            </a:r>
            <a:r>
              <a:rPr sz="2400" b="0" spc="-6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problem,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lets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answer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few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of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them.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</a:t>
            </a:r>
            <a:r>
              <a:rPr spc="-4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spc="-5" dirty="0"/>
              <a:t>2: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92414" y="3505327"/>
            <a:ext cx="3107055" cy="91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10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29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29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Audio</a:t>
            </a:r>
            <a:endParaRPr sz="2900">
              <a:latin typeface="Arial"/>
              <a:cs typeface="Arial"/>
            </a:endParaRPr>
          </a:p>
          <a:p>
            <a:pPr marL="1637030">
              <a:lnSpc>
                <a:spcPct val="100000"/>
              </a:lnSpc>
            </a:pP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Forma</a:t>
            </a:r>
            <a:r>
              <a:rPr sz="29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9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182" y="218008"/>
            <a:ext cx="537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5400" b="0" spc="-2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Multimedia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7468234" cy="426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511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Multimedia:</a:t>
            </a:r>
            <a:r>
              <a:rPr sz="1600" b="1" spc="6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Multimedia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sound,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videos,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movies,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animations.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What is</a:t>
            </a:r>
            <a:r>
              <a:rPr sz="16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Multimedia?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ts val="1680"/>
              </a:lnSpc>
              <a:spcBef>
                <a:spcPts val="5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comes</a:t>
            </a:r>
            <a:r>
              <a:rPr sz="1400" spc="-5" dirty="0">
                <a:latin typeface="Microsoft Sans Serif"/>
                <a:cs typeface="Microsoft Sans Serif"/>
              </a:rPr>
              <a:t> 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many different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formats.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 be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almost anything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you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can hear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see,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images, music, </a:t>
            </a:r>
            <a:r>
              <a:rPr sz="1400" dirty="0">
                <a:latin typeface="Microsoft Sans Serif"/>
                <a:cs typeface="Microsoft Sans Serif"/>
              </a:rPr>
              <a:t>sound,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videos,</a:t>
            </a:r>
            <a:r>
              <a:rPr sz="1400" dirty="0">
                <a:latin typeface="Microsoft Sans Serif"/>
                <a:cs typeface="Microsoft Sans Serif"/>
              </a:rPr>
              <a:t> records,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films,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animations,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more.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"/>
            </a:pP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Web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pages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often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contain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elements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different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formats.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  <a:spcBef>
                <a:spcPts val="5"/>
              </a:spcBef>
            </a:pPr>
            <a:r>
              <a:rPr sz="1600" b="1" dirty="0">
                <a:solidFill>
                  <a:srgbClr val="3182BD"/>
                </a:solidFill>
                <a:latin typeface="Arial"/>
                <a:cs typeface="Arial"/>
              </a:rPr>
              <a:t>Browser</a:t>
            </a:r>
            <a:r>
              <a:rPr sz="16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Support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68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first</a:t>
            </a:r>
            <a:r>
              <a:rPr sz="1400" spc="-5" dirty="0">
                <a:latin typeface="Microsoft Sans Serif"/>
                <a:cs typeface="Microsoft Sans Serif"/>
              </a:rPr>
              <a:t> web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browsers </a:t>
            </a:r>
            <a:r>
              <a:rPr sz="1400" dirty="0">
                <a:latin typeface="Microsoft Sans Serif"/>
                <a:cs typeface="Microsoft Sans Serif"/>
              </a:rPr>
              <a:t>had support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text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only,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limited</a:t>
            </a:r>
            <a:r>
              <a:rPr sz="1400" dirty="0">
                <a:latin typeface="Microsoft Sans Serif"/>
                <a:cs typeface="Microsoft Sans Serif"/>
              </a:rPr>
              <a:t> 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</a:t>
            </a:r>
            <a:r>
              <a:rPr sz="1400" spc="-5" dirty="0">
                <a:latin typeface="Microsoft Sans Serif"/>
                <a:cs typeface="Microsoft Sans Serif"/>
              </a:rPr>
              <a:t> 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single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color.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latin typeface="Microsoft Sans Serif"/>
                <a:cs typeface="Microsoft Sans Serif"/>
              </a:rPr>
              <a:t>Later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came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browsers </a:t>
            </a:r>
            <a:r>
              <a:rPr sz="1400" spc="-10" dirty="0">
                <a:latin typeface="Microsoft Sans Serif"/>
                <a:cs typeface="Microsoft Sans Serif"/>
              </a:rPr>
              <a:t>with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support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colors,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fonts,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images,</a:t>
            </a:r>
            <a:r>
              <a:rPr sz="1400" dirty="0">
                <a:latin typeface="Microsoft Sans Serif"/>
                <a:cs typeface="Microsoft Sans Serif"/>
              </a:rPr>
              <a:t> and multimedia!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ts val="1920"/>
              </a:lnSpc>
              <a:spcBef>
                <a:spcPts val="5"/>
              </a:spcBef>
            </a:pP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Multimedia</a:t>
            </a:r>
            <a:r>
              <a:rPr sz="1600" b="1" spc="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Formats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ts val="168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(like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video)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are stored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media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files.</a:t>
            </a:r>
            <a:endParaRPr sz="14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most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common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way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discover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type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file,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look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file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extension.</a:t>
            </a:r>
            <a:endParaRPr sz="1400">
              <a:latin typeface="Microsoft Sans Serif"/>
              <a:cs typeface="Microsoft Sans Serif"/>
            </a:endParaRPr>
          </a:p>
          <a:p>
            <a:pPr marL="299085" marR="14859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Multimedia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files have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formats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 </a:t>
            </a:r>
            <a:r>
              <a:rPr sz="1400" spc="-5" dirty="0">
                <a:latin typeface="Microsoft Sans Serif"/>
                <a:cs typeface="Microsoft Sans Serif"/>
              </a:rPr>
              <a:t>different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extensions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like: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.wav,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.mp3,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.mp4,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.mpg,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.wmv,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.avi.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93" y="2448527"/>
            <a:ext cx="2868407" cy="285591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182" y="218008"/>
            <a:ext cx="537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5400" b="0" spc="-2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Multimedia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571246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Common</a:t>
            </a:r>
            <a:r>
              <a:rPr sz="1600" b="1" spc="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Video</a:t>
            </a:r>
            <a:r>
              <a:rPr sz="16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many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out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there.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MP4,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WebM,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Ogg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MP4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recommended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 </a:t>
            </a:r>
            <a:r>
              <a:rPr sz="1600" spc="-35" dirty="0">
                <a:latin typeface="Microsoft Sans Serif"/>
                <a:cs typeface="Microsoft Sans Serif"/>
              </a:rPr>
              <a:t>YouTube.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4574" y="2645981"/>
          <a:ext cx="9257665" cy="3984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5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42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Format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File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8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MPEG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.mpg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.mpeg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MPEG.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Moving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Pictures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Expert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Group.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first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popular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2384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web.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anymore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7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AVI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.avi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40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AVI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(Audio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Interleave).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Commonly</a:t>
                      </a:r>
                      <a:r>
                        <a:rPr sz="8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Windows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but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51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WMV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.wmv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1390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WMV</a:t>
                      </a: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(Windows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Video).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Commonly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used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800" spc="-2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Windows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but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349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266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QuickTime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.mov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342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QuickTime.</a:t>
                      </a:r>
                      <a:r>
                        <a:rPr sz="8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Apple.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Commonly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well </a:t>
                      </a:r>
                      <a:r>
                        <a:rPr sz="800" spc="-2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 but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7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RealVideo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.rm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.ram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1841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RealVideo.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Real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allow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streaming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bandwidths.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Does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not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Flash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.swf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.flv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marR="19240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Flash.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Macromedia.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Often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requires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extra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component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(plug-in)</a:t>
                      </a:r>
                      <a:r>
                        <a:rPr sz="8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play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10" dirty="0">
                          <a:latin typeface="Microsoft Sans Serif"/>
                          <a:cs typeface="Microsoft Sans Serif"/>
                        </a:rPr>
                        <a:t>web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467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Ogg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.ogg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Theora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Ogg.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Xiph.Org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Foundation.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19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WebM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.webm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WebM.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Mozilla,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Opera,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Adobe,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Google.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939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MPEG-4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8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MP4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dirty="0">
                          <a:latin typeface="Microsoft Sans Serif"/>
                          <a:cs typeface="Microsoft Sans Serif"/>
                        </a:rPr>
                        <a:t>.mp4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2384" marR="1619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MP4.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Moving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Pictures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Expert</a:t>
                      </a:r>
                      <a:r>
                        <a:rPr sz="8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Group.</a:t>
                      </a:r>
                      <a:r>
                        <a:rPr sz="8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Commonly</a:t>
                      </a:r>
                      <a:r>
                        <a:rPr sz="8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cameras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 </a:t>
                      </a:r>
                      <a:r>
                        <a:rPr sz="800" spc="-19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TV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hardware.</a:t>
                      </a:r>
                      <a:r>
                        <a:rPr sz="8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8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8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browsers</a:t>
                      </a:r>
                      <a:r>
                        <a:rPr sz="8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8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dirty="0">
                          <a:latin typeface="Microsoft Sans Serif"/>
                          <a:cs typeface="Microsoft Sans Serif"/>
                        </a:rPr>
                        <a:t>recommended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8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800" spc="-5" dirty="0">
                          <a:latin typeface="Microsoft Sans Serif"/>
                          <a:cs typeface="Microsoft Sans Serif"/>
                        </a:rPr>
                        <a:t>YouTube.</a:t>
                      </a:r>
                      <a:endParaRPr sz="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182" y="218008"/>
            <a:ext cx="53740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5400" b="0" spc="-22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Multimedia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538986"/>
            <a:ext cx="70383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182BD"/>
                </a:solidFill>
                <a:latin typeface="Arial"/>
                <a:cs typeface="Arial"/>
              </a:rPr>
              <a:t>Common</a:t>
            </a:r>
            <a:r>
              <a:rPr sz="1600" b="1" spc="-5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15" dirty="0">
                <a:solidFill>
                  <a:srgbClr val="3182BD"/>
                </a:solidFill>
                <a:latin typeface="Arial"/>
                <a:cs typeface="Arial"/>
              </a:rPr>
              <a:t>Audio</a:t>
            </a:r>
            <a:r>
              <a:rPr sz="1600" b="1" spc="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Formats: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MP3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best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compressed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recorded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term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MP3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endParaRPr sz="1600">
              <a:latin typeface="Microsoft Sans Serif"/>
              <a:cs typeface="Microsoft Sans Serif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become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synonymous</a:t>
            </a:r>
            <a:r>
              <a:rPr sz="1600" spc="6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digital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If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about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recorded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music,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MP3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choice.</a:t>
            </a:r>
            <a:endParaRPr sz="16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MP3,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85" dirty="0">
                <a:latin typeface="Microsoft Sans Serif"/>
                <a:cs typeface="Microsoft Sans Serif"/>
              </a:rPr>
              <a:t>WAV,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Ogg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69174" y="3141535"/>
          <a:ext cx="9914255" cy="3373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1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69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Description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00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MIDI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.mid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.midi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844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MIDI</a:t>
                      </a:r>
                      <a:r>
                        <a:rPr sz="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(Musical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Instrument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Digital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Interface).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Main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electronic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music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devices like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synthesizers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PC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sound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cards.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MIDI</a:t>
                      </a:r>
                      <a:r>
                        <a:rPr sz="9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 do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contain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sound, but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digital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notes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that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can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played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electronics.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computers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music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hardware,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8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RealAudio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.rm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.ram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RealAudio.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Real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allow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streaming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audio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bandwidths.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Does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play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WMA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.wma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WMA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(Windows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Media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Audio).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Windows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computers,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741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AAC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.aac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marR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AAC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(Advanced Audio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Coding).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as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default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iTunes.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Apple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computers,</a:t>
                      </a:r>
                      <a:r>
                        <a:rPr sz="9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 not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in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web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74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WAV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.wav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3746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WAV.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IBM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Microsoft.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Plays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well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Windows,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Macintosh,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and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Linux </a:t>
                      </a:r>
                      <a:r>
                        <a:rPr sz="900" spc="-2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operating</a:t>
                      </a:r>
                      <a:r>
                        <a:rPr sz="9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systems.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634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Ogg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.ogg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Ogg.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Developed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Xiph.Org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Foundation.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HTML.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43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MP3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.mp3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37465" marR="13652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MP3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 are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actually</a:t>
                      </a:r>
                      <a:r>
                        <a:rPr sz="9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sound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part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MPEG</a:t>
                      </a:r>
                      <a:r>
                        <a:rPr sz="9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files.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MP3</a:t>
                      </a:r>
                      <a:r>
                        <a:rPr sz="9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the most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popular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 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music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players.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Combines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good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compression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(small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files)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quality.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Supported</a:t>
                      </a: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 </a:t>
                      </a:r>
                      <a:r>
                        <a:rPr sz="900" spc="-2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47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MP4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dirty="0">
                          <a:latin typeface="Microsoft Sans Serif"/>
                          <a:cs typeface="Microsoft Sans Serif"/>
                        </a:rPr>
                        <a:t>.mp4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900" spc="-10" dirty="0">
                          <a:latin typeface="Microsoft Sans Serif"/>
                          <a:cs typeface="Microsoft Sans Serif"/>
                        </a:rPr>
                        <a:t>MP4</a:t>
                      </a:r>
                      <a:r>
                        <a:rPr sz="9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is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video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format,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but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can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also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used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9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audio. Supported</a:t>
                      </a:r>
                      <a:r>
                        <a:rPr sz="9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by</a:t>
                      </a:r>
                      <a:r>
                        <a:rPr sz="9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all</a:t>
                      </a:r>
                      <a:r>
                        <a:rPr sz="9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900" spc="-5" dirty="0">
                          <a:latin typeface="Microsoft Sans Serif"/>
                          <a:cs typeface="Microsoft Sans Serif"/>
                        </a:rPr>
                        <a:t>browsers.</a:t>
                      </a:r>
                      <a:endParaRPr sz="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480300" cy="234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&lt;video&gt;</a:t>
            </a:r>
            <a:r>
              <a:rPr sz="1800" b="1" spc="3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existence,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could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only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played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plugin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</a:t>
            </a:r>
            <a:r>
              <a:rPr sz="1600" spc="-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5,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video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easy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adding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HTML5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“video” </a:t>
            </a:r>
            <a:r>
              <a:rPr sz="1600" spc="-5" dirty="0">
                <a:latin typeface="Microsoft Sans Serif"/>
                <a:cs typeface="Microsoft Sans Serif"/>
              </a:rPr>
              <a:t> 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standard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embed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video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8953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There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different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commonly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85" dirty="0">
                <a:latin typeface="Microsoft Sans Serif"/>
                <a:cs typeface="Microsoft Sans Serif"/>
              </a:rPr>
              <a:t> </a:t>
            </a:r>
            <a:r>
              <a:rPr sz="1600" spc="415" dirty="0">
                <a:latin typeface="Microsoft Sans Serif"/>
                <a:cs typeface="Microsoft Sans Serif"/>
              </a:rPr>
              <a:t>–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mp4,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Ogg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WebM.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table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below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lists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formats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supported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different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browsers</a:t>
            </a:r>
            <a:r>
              <a:rPr sz="1800" spc="9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: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2" cy="392036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8088" y="3991482"/>
          <a:ext cx="6284593" cy="2448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394">
                <a:tc>
                  <a:txBody>
                    <a:bodyPr/>
                    <a:lstStyle/>
                    <a:p>
                      <a:pPr marL="127000">
                        <a:lnSpc>
                          <a:spcPts val="155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Browser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1550"/>
                        </a:lnSpc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MP4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ts val="155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WebM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550"/>
                        </a:lnSpc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OGG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6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Google</a:t>
                      </a:r>
                      <a:r>
                        <a:rPr sz="125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Chrome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Internet</a:t>
                      </a:r>
                      <a:r>
                        <a:rPr sz="12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Explorer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Firefox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7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Opera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287">
                <a:tc>
                  <a:txBody>
                    <a:bodyPr/>
                    <a:lstStyle/>
                    <a:p>
                      <a:pPr marL="12700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5" dirty="0">
                          <a:latin typeface="Microsoft Sans Serif"/>
                          <a:cs typeface="Microsoft Sans Serif"/>
                        </a:rPr>
                        <a:t>Safari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751205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5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ts val="1415"/>
                        </a:lnSpc>
                        <a:spcBef>
                          <a:spcPts val="980"/>
                        </a:spcBef>
                      </a:pPr>
                      <a:r>
                        <a:rPr sz="125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2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244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7875" y="420046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Microsoft Sans Serif"/>
                <a:cs typeface="Microsoft Sans Serif"/>
              </a:rPr>
              <a:t>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b="1" dirty="0">
                <a:solidFill>
                  <a:srgbClr val="3182BD"/>
                </a:solidFill>
                <a:latin typeface="Arial"/>
                <a:cs typeface="Arial"/>
              </a:rPr>
              <a:t> :</a:t>
            </a:r>
            <a:r>
              <a:rPr b="1" spc="-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pc="-5" dirty="0"/>
              <a:t>&lt;video</a:t>
            </a:r>
            <a:r>
              <a:rPr spc="25" dirty="0"/>
              <a:t> </a:t>
            </a:r>
            <a:r>
              <a:rPr dirty="0"/>
              <a:t>src="" </a:t>
            </a:r>
            <a:r>
              <a:rPr spc="-5" dirty="0"/>
              <a:t>controls&gt;</a:t>
            </a:r>
            <a:r>
              <a:rPr spc="15" dirty="0"/>
              <a:t> </a:t>
            </a:r>
            <a:r>
              <a:rPr spc="-5" dirty="0"/>
              <a:t>&lt;/video&gt;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/>
          </a:p>
          <a:p>
            <a:pPr marL="12700">
              <a:lnSpc>
                <a:spcPct val="100000"/>
              </a:lnSpc>
            </a:pPr>
            <a:r>
              <a:rPr b="1" spc="-5" dirty="0">
                <a:latin typeface="Arial"/>
                <a:cs typeface="Arial"/>
              </a:rPr>
              <a:t>Attributes</a:t>
            </a:r>
            <a:r>
              <a:rPr b="1" spc="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that</a:t>
            </a:r>
            <a:r>
              <a:rPr b="1" spc="-5" dirty="0">
                <a:latin typeface="Arial"/>
                <a:cs typeface="Arial"/>
              </a:rPr>
              <a:t> can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used</a:t>
            </a:r>
            <a:r>
              <a:rPr b="1" spc="5" dirty="0">
                <a:latin typeface="Arial"/>
                <a:cs typeface="Arial"/>
              </a:rPr>
              <a:t> with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10" dirty="0">
                <a:latin typeface="Arial"/>
                <a:cs typeface="Arial"/>
              </a:rPr>
              <a:t> “video”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tag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are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listed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below</a:t>
            </a:r>
            <a:r>
              <a:rPr b="1" dirty="0">
                <a:latin typeface="Arial"/>
                <a:cs typeface="Arial"/>
              </a:rPr>
              <a:t> :</a:t>
            </a:r>
          </a:p>
          <a:p>
            <a:pPr marL="355600" marR="15684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b="1" spc="-10" dirty="0">
                <a:latin typeface="Arial"/>
                <a:cs typeface="Arial"/>
              </a:rPr>
              <a:t>Autoplay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 </a:t>
            </a:r>
            <a:r>
              <a:rPr dirty="0"/>
              <a:t>It</a:t>
            </a:r>
            <a:r>
              <a:rPr spc="15" dirty="0"/>
              <a:t> </a:t>
            </a:r>
            <a:r>
              <a:rPr spc="-10" dirty="0"/>
              <a:t>tells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browser</a:t>
            </a:r>
            <a:r>
              <a:rPr spc="6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5" dirty="0"/>
              <a:t>immediately</a:t>
            </a:r>
            <a:r>
              <a:rPr spc="40" dirty="0"/>
              <a:t> </a:t>
            </a:r>
            <a:r>
              <a:rPr dirty="0"/>
              <a:t>start</a:t>
            </a:r>
            <a:r>
              <a:rPr spc="15" dirty="0"/>
              <a:t> </a:t>
            </a:r>
            <a:r>
              <a:rPr spc="-10" dirty="0"/>
              <a:t>downloading</a:t>
            </a:r>
            <a:r>
              <a:rPr spc="65" dirty="0"/>
              <a:t> </a:t>
            </a:r>
            <a:r>
              <a:rPr dirty="0"/>
              <a:t>the </a:t>
            </a:r>
            <a:r>
              <a:rPr spc="-459" dirty="0"/>
              <a:t> </a:t>
            </a:r>
            <a:r>
              <a:rPr spc="-5" dirty="0"/>
              <a:t>video</a:t>
            </a:r>
            <a:r>
              <a:rPr spc="2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10" dirty="0"/>
              <a:t>play</a:t>
            </a:r>
            <a:r>
              <a:rPr spc="15" dirty="0"/>
              <a:t> </a:t>
            </a:r>
            <a:r>
              <a:rPr spc="-10" dirty="0"/>
              <a:t>it</a:t>
            </a:r>
            <a:r>
              <a:rPr spc="2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spc="-5" dirty="0"/>
              <a:t>soon</a:t>
            </a:r>
            <a:r>
              <a:rPr spc="30" dirty="0"/>
              <a:t> </a:t>
            </a:r>
            <a:r>
              <a:rPr spc="-5" dirty="0"/>
              <a:t>as</a:t>
            </a:r>
            <a:r>
              <a:rPr spc="20" dirty="0"/>
              <a:t> </a:t>
            </a:r>
            <a:r>
              <a:rPr spc="-10" dirty="0"/>
              <a:t>it</a:t>
            </a:r>
            <a:r>
              <a:rPr spc="10" dirty="0"/>
              <a:t> </a:t>
            </a:r>
            <a:r>
              <a:rPr spc="-5" dirty="0"/>
              <a:t>can.</a:t>
            </a: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Preload </a:t>
            </a:r>
            <a:r>
              <a:rPr b="1" dirty="0">
                <a:latin typeface="Arial"/>
                <a:cs typeface="Arial"/>
              </a:rPr>
              <a:t>: </a:t>
            </a:r>
            <a:r>
              <a:rPr dirty="0"/>
              <a:t>It</a:t>
            </a:r>
            <a:r>
              <a:rPr spc="15" dirty="0"/>
              <a:t> </a:t>
            </a:r>
            <a:r>
              <a:rPr spc="-5" dirty="0"/>
              <a:t>intends</a:t>
            </a:r>
            <a:r>
              <a:rPr spc="3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5" dirty="0"/>
              <a:t>provide</a:t>
            </a:r>
            <a:r>
              <a:rPr spc="30" dirty="0"/>
              <a:t> </a:t>
            </a:r>
            <a:r>
              <a:rPr spc="-5" dirty="0"/>
              <a:t>a</a:t>
            </a:r>
            <a:r>
              <a:rPr spc="20" dirty="0"/>
              <a:t> </a:t>
            </a:r>
            <a:r>
              <a:rPr spc="-10" dirty="0"/>
              <a:t>hint</a:t>
            </a:r>
            <a:r>
              <a:rPr spc="4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browser</a:t>
            </a:r>
            <a:r>
              <a:rPr spc="65" dirty="0"/>
              <a:t> </a:t>
            </a:r>
            <a:r>
              <a:rPr spc="-5" dirty="0"/>
              <a:t>about</a:t>
            </a:r>
            <a:r>
              <a:rPr spc="40" dirty="0"/>
              <a:t> </a:t>
            </a:r>
            <a:r>
              <a:rPr spc="-15" dirty="0"/>
              <a:t>what</a:t>
            </a:r>
            <a:r>
              <a:rPr spc="55" dirty="0"/>
              <a:t> </a:t>
            </a:r>
            <a:r>
              <a:rPr dirty="0"/>
              <a:t>the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author</a:t>
            </a:r>
            <a:r>
              <a:rPr spc="35" dirty="0"/>
              <a:t> </a:t>
            </a:r>
            <a:r>
              <a:rPr spc="-5" dirty="0"/>
              <a:t>thinks</a:t>
            </a:r>
            <a:r>
              <a:rPr spc="20" dirty="0"/>
              <a:t> </a:t>
            </a:r>
            <a:r>
              <a:rPr spc="-25" dirty="0"/>
              <a:t>will</a:t>
            </a:r>
            <a:r>
              <a:rPr spc="65" dirty="0"/>
              <a:t> </a:t>
            </a:r>
            <a:r>
              <a:rPr spc="-10" dirty="0"/>
              <a:t>lead</a:t>
            </a:r>
            <a:r>
              <a:rPr spc="30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best</a:t>
            </a:r>
            <a:r>
              <a:rPr spc="20" dirty="0"/>
              <a:t> </a:t>
            </a:r>
            <a:r>
              <a:rPr spc="-5" dirty="0"/>
              <a:t>user</a:t>
            </a:r>
            <a:r>
              <a:rPr spc="20" dirty="0"/>
              <a:t> </a:t>
            </a:r>
            <a:r>
              <a:rPr spc="-10" dirty="0"/>
              <a:t>experience.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dirty="0">
                <a:latin typeface="Arial"/>
                <a:cs typeface="Arial"/>
              </a:rPr>
              <a:t>Loop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0" dirty="0"/>
              <a:t> </a:t>
            </a:r>
            <a:r>
              <a:rPr spc="-10" dirty="0"/>
              <a:t>tells</a:t>
            </a:r>
            <a:r>
              <a:rPr spc="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browser</a:t>
            </a:r>
            <a:r>
              <a:rPr spc="6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5" dirty="0"/>
              <a:t>automatically</a:t>
            </a:r>
            <a:r>
              <a:rPr spc="40" dirty="0"/>
              <a:t> </a:t>
            </a:r>
            <a:r>
              <a:rPr spc="-10" dirty="0"/>
              <a:t>loop</a:t>
            </a:r>
            <a:r>
              <a:rPr spc="2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5" dirty="0"/>
              <a:t>video.</a:t>
            </a:r>
          </a:p>
          <a:p>
            <a:pPr marL="355600" marR="447675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dirty="0">
                <a:latin typeface="Arial"/>
                <a:cs typeface="Arial"/>
              </a:rPr>
              <a:t>height</a:t>
            </a:r>
            <a:r>
              <a:rPr b="1" spc="-5" dirty="0">
                <a:latin typeface="Arial"/>
                <a:cs typeface="Arial"/>
              </a:rPr>
              <a:t> &amp;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width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dirty="0"/>
              <a:t>sets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5" dirty="0"/>
              <a:t>width</a:t>
            </a:r>
            <a:r>
              <a:rPr spc="70" dirty="0"/>
              <a:t> </a:t>
            </a:r>
            <a:r>
              <a:rPr spc="-5" dirty="0"/>
              <a:t>and</a:t>
            </a:r>
            <a:r>
              <a:rPr spc="30" dirty="0"/>
              <a:t> </a:t>
            </a:r>
            <a:r>
              <a:rPr spc="-10" dirty="0"/>
              <a:t>height</a:t>
            </a:r>
            <a:r>
              <a:rPr spc="3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video</a:t>
            </a:r>
            <a:r>
              <a:rPr spc="30" dirty="0"/>
              <a:t> </a:t>
            </a:r>
            <a:r>
              <a:rPr spc="-10" dirty="0"/>
              <a:t>in</a:t>
            </a:r>
            <a:r>
              <a:rPr spc="25" dirty="0"/>
              <a:t> </a:t>
            </a:r>
            <a:r>
              <a:rPr dirty="0"/>
              <a:t>CSS </a:t>
            </a:r>
            <a:r>
              <a:rPr spc="-459" dirty="0"/>
              <a:t> </a:t>
            </a:r>
            <a:r>
              <a:rPr spc="-10" dirty="0"/>
              <a:t>pixels.</a:t>
            </a:r>
          </a:p>
          <a:p>
            <a:pPr marL="355600" marR="20955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Controls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20" dirty="0"/>
              <a:t> </a:t>
            </a:r>
            <a:r>
              <a:rPr spc="-15" dirty="0"/>
              <a:t>shows</a:t>
            </a:r>
            <a:r>
              <a:rPr spc="70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spc="-5" dirty="0"/>
              <a:t>default</a:t>
            </a:r>
            <a:r>
              <a:rPr spc="20" dirty="0"/>
              <a:t> </a:t>
            </a:r>
            <a:r>
              <a:rPr spc="-5" dirty="0"/>
              <a:t>video</a:t>
            </a:r>
            <a:r>
              <a:rPr spc="35" dirty="0"/>
              <a:t> </a:t>
            </a:r>
            <a:r>
              <a:rPr spc="-5" dirty="0"/>
              <a:t>controls</a:t>
            </a:r>
            <a:r>
              <a:rPr spc="30" dirty="0"/>
              <a:t> </a:t>
            </a:r>
            <a:r>
              <a:rPr spc="-10" dirty="0"/>
              <a:t>like</a:t>
            </a:r>
            <a:r>
              <a:rPr spc="30" dirty="0"/>
              <a:t> </a:t>
            </a:r>
            <a:r>
              <a:rPr spc="-40" dirty="0"/>
              <a:t>play,</a:t>
            </a:r>
            <a:r>
              <a:rPr spc="55" dirty="0"/>
              <a:t> </a:t>
            </a:r>
            <a:r>
              <a:rPr spc="-5" dirty="0"/>
              <a:t>pause,</a:t>
            </a:r>
            <a:r>
              <a:rPr spc="40" dirty="0"/>
              <a:t> </a:t>
            </a:r>
            <a:r>
              <a:rPr spc="-5" dirty="0"/>
              <a:t>volum </a:t>
            </a:r>
            <a:r>
              <a:rPr spc="-459" dirty="0"/>
              <a:t> </a:t>
            </a:r>
            <a:r>
              <a:rPr dirty="0"/>
              <a:t>etc.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dirty="0">
                <a:latin typeface="Arial"/>
                <a:cs typeface="Arial"/>
              </a:rPr>
              <a:t>Muted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: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spc="-5" dirty="0"/>
              <a:t>mutes</a:t>
            </a:r>
            <a:r>
              <a:rPr spc="2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audio</a:t>
            </a:r>
            <a:r>
              <a:rPr spc="20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10" dirty="0"/>
              <a:t>video.</a:t>
            </a:r>
          </a:p>
          <a:p>
            <a:pPr marL="355600" indent="-342900">
              <a:lnSpc>
                <a:spcPct val="100000"/>
              </a:lnSpc>
              <a:buAutoNum type="arabicPeriod" startAt="3"/>
              <a:tabLst>
                <a:tab pos="354965" algn="l"/>
                <a:tab pos="355600" algn="l"/>
              </a:tabLst>
            </a:pPr>
            <a:r>
              <a:rPr b="1" spc="-5" dirty="0">
                <a:latin typeface="Arial"/>
                <a:cs typeface="Arial"/>
              </a:rPr>
              <a:t>Poster</a:t>
            </a:r>
            <a:r>
              <a:rPr b="1" dirty="0">
                <a:latin typeface="Arial"/>
                <a:cs typeface="Arial"/>
              </a:rPr>
              <a:t> :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dirty="0"/>
              <a:t>It</a:t>
            </a:r>
            <a:r>
              <a:rPr spc="15" dirty="0"/>
              <a:t> </a:t>
            </a:r>
            <a:r>
              <a:rPr spc="-10" dirty="0"/>
              <a:t>loads</a:t>
            </a:r>
            <a:r>
              <a:rPr spc="40" dirty="0"/>
              <a:t> </a:t>
            </a:r>
            <a:r>
              <a:rPr spc="-5" dirty="0"/>
              <a:t>an</a:t>
            </a:r>
            <a:r>
              <a:rPr spc="10" dirty="0"/>
              <a:t> </a:t>
            </a:r>
            <a:r>
              <a:rPr spc="-5" dirty="0"/>
              <a:t>image</a:t>
            </a:r>
            <a:r>
              <a:rPr spc="3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5" dirty="0"/>
              <a:t>preview</a:t>
            </a:r>
            <a:r>
              <a:rPr spc="30" dirty="0"/>
              <a:t> </a:t>
            </a:r>
            <a:r>
              <a:rPr spc="-5" dirty="0"/>
              <a:t>before</a:t>
            </a:r>
            <a:r>
              <a:rPr spc="35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10" dirty="0"/>
              <a:t>loading</a:t>
            </a:r>
            <a:r>
              <a:rPr spc="4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video.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366634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Adding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HTML5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&lt;p&gt;Adding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 my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webpage&lt;p&gt;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&lt;video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8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height="350"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src="video.mp4"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type="video/mp4"&gt;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src="myvid.ogg"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type="video/ogg"&gt;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&lt;/video&gt;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Code</a:t>
            </a: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Explanation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like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play,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pause,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volume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etc.</a:t>
            </a:r>
            <a:endParaRPr sz="180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“source”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element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choose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play.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96711" y="2734055"/>
            <a:ext cx="2967355" cy="3017520"/>
            <a:chOff x="5696711" y="2734055"/>
            <a:chExt cx="2967355" cy="30175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711" y="2734055"/>
              <a:ext cx="2967228" cy="30175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1783" y="2928746"/>
              <a:ext cx="2379852" cy="2430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23582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Autoplaying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HTML5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:</a:t>
            </a:r>
            <a:r>
              <a:rPr sz="1800" spc="-65" dirty="0">
                <a:latin typeface="Microsoft Sans Serif"/>
                <a:cs typeface="Microsoft Sans Serif"/>
              </a:rPr>
              <a:t>To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start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automatically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autoplay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&lt;p&gt;Adding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 my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webpage&lt;p&gt;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height="350"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autoplay&gt;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src="video.mp4"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type="video/mp4"&gt;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src="myvid.ogg"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type="video/ogg"&gt;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&lt;/video&gt;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96128" y="3895344"/>
            <a:ext cx="2840990" cy="2624455"/>
            <a:chOff x="5596128" y="3895344"/>
            <a:chExt cx="2840990" cy="26244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8" y="3895344"/>
              <a:ext cx="2840735" cy="26243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073" y="4091305"/>
              <a:ext cx="2253615" cy="203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04622"/>
            <a:ext cx="78905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4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Video&lt;video&gt;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29742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playing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loop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mute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HTML5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:</a:t>
            </a:r>
            <a:r>
              <a:rPr sz="1800" spc="-65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play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loop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muted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&lt;p&gt;Adding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Video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dirty="0">
                <a:latin typeface="Microsoft Sans Serif"/>
                <a:cs typeface="Microsoft Sans Serif"/>
              </a:rPr>
              <a:t> my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webpage&lt;p&gt;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&lt;video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width="400"</a:t>
            </a:r>
            <a:r>
              <a:rPr sz="1800" spc="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height="350"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controls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autoplay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loop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muted&gt;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src="video.mp4"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type="video/mp4"&gt;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&lt;source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src="myvid.ogg"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type="video/ogg"&gt;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&lt;/video&gt;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6000" y="2563015"/>
            <a:ext cx="3015024" cy="302748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596128" y="3895344"/>
            <a:ext cx="2840990" cy="2624455"/>
            <a:chOff x="5596128" y="3895344"/>
            <a:chExt cx="2840990" cy="26244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6128" y="3895344"/>
              <a:ext cx="2840735" cy="26243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073" y="4091305"/>
              <a:ext cx="2253615" cy="20356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10223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1.src: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stands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source.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which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tells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browser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where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find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want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display.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URL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points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location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where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stored.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Example</a:t>
            </a:r>
            <a:r>
              <a:rPr sz="18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&lt;title&gt;Inserting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"img"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https://images.all-free-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92923" y="1684020"/>
            <a:ext cx="4676140" cy="4277995"/>
            <a:chOff x="7392923" y="1684020"/>
            <a:chExt cx="4676140" cy="42779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92923" y="1684020"/>
              <a:ext cx="4675632" cy="42778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8122" y="1879854"/>
              <a:ext cx="4086986" cy="36887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304622"/>
            <a:ext cx="7580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Vido&lt;video&gt;</a:t>
            </a:r>
            <a:r>
              <a:rPr sz="4400" b="0" spc="3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144904"/>
            <a:ext cx="7307580" cy="524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HTML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Video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JavaScript</a:t>
            </a:r>
            <a:r>
              <a:rPr sz="1800" b="1" spc="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:</a:t>
            </a:r>
            <a:r>
              <a:rPr sz="1800" spc="-5" dirty="0">
                <a:latin typeface="Microsoft Sans Serif"/>
                <a:cs typeface="Microsoft Sans Serif"/>
              </a:rPr>
              <a:t>Many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properties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events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set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like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load,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play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pause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videos,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well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setting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duration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volume.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00" dirty="0">
                <a:latin typeface="Microsoft Sans Serif"/>
                <a:cs typeface="Microsoft Sans Serif"/>
              </a:rPr>
              <a:t>&lt;!DOCTYPE</a:t>
            </a:r>
            <a:r>
              <a:rPr sz="800" spc="-5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&lt;div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style="text-align:center"&gt;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7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onclick="Pauseplay()"&gt;Pause/Play&lt;/button&gt;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onclick="Big()"&gt;Big&lt;/button&gt;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4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onclick="Small()"&gt;Small&lt;/button&gt;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&lt;button</a:t>
            </a:r>
            <a:r>
              <a:rPr sz="800" spc="5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onclick="Normal()"&gt;Normal&lt;/button&gt;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&lt;br&gt;&lt;br&gt;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&lt;video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id="myvideo"</a:t>
            </a:r>
            <a:r>
              <a:rPr sz="800" spc="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width="450"&gt;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&lt;source</a:t>
            </a:r>
            <a:r>
              <a:rPr sz="800" dirty="0">
                <a:latin typeface="Microsoft Sans Serif"/>
                <a:cs typeface="Microsoft Sans Serif"/>
              </a:rPr>
              <a:t> src="video.mp4"</a:t>
            </a:r>
            <a:r>
              <a:rPr sz="800" spc="-5" dirty="0">
                <a:latin typeface="Microsoft Sans Serif"/>
                <a:cs typeface="Microsoft Sans Serif"/>
              </a:rPr>
              <a:t> type="video/mp4"&gt;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&lt;source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src="myvid.ogg"</a:t>
            </a:r>
            <a:r>
              <a:rPr sz="800" spc="-1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type="video/ogg"&gt;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&lt;/video&gt;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&lt;/div&gt;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&lt;script&gt;</a:t>
            </a:r>
            <a:endParaRPr sz="800">
              <a:latin typeface="Microsoft Sans Serif"/>
              <a:cs typeface="Microsoft Sans Serif"/>
            </a:endParaRPr>
          </a:p>
          <a:p>
            <a:pPr marL="12700" marR="484251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var testvideo</a:t>
            </a:r>
            <a:r>
              <a:rPr sz="800" dirty="0">
                <a:latin typeface="Microsoft Sans Serif"/>
                <a:cs typeface="Microsoft Sans Serif"/>
              </a:rPr>
              <a:t> = </a:t>
            </a:r>
            <a:r>
              <a:rPr sz="800" spc="-5" dirty="0">
                <a:latin typeface="Microsoft Sans Serif"/>
                <a:cs typeface="Microsoft Sans Serif"/>
              </a:rPr>
              <a:t>document.getElementById("myvideo");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function</a:t>
            </a:r>
            <a:r>
              <a:rPr sz="800" spc="5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Pauseplay()</a:t>
            </a:r>
            <a:r>
              <a:rPr sz="800" spc="2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if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(testvideo.paused)</a:t>
            </a:r>
            <a:endParaRPr sz="8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testvideo.play();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else</a:t>
            </a:r>
            <a:endParaRPr sz="800">
              <a:latin typeface="Microsoft Sans Serif"/>
              <a:cs typeface="Microsoft Sans Serif"/>
            </a:endParaRPr>
          </a:p>
          <a:p>
            <a:pPr marL="18415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testvideo.pause();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function Big()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testvideo.width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= </a:t>
            </a:r>
            <a:r>
              <a:rPr sz="800" spc="-5" dirty="0">
                <a:latin typeface="Microsoft Sans Serif"/>
                <a:cs typeface="Microsoft Sans Serif"/>
              </a:rPr>
              <a:t>600;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function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Small()</a:t>
            </a:r>
            <a:r>
              <a:rPr sz="800" spc="-4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testvideo.width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= </a:t>
            </a:r>
            <a:r>
              <a:rPr sz="800" spc="-5" dirty="0">
                <a:latin typeface="Microsoft Sans Serif"/>
                <a:cs typeface="Microsoft Sans Serif"/>
              </a:rPr>
              <a:t>300;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function</a:t>
            </a:r>
            <a:r>
              <a:rPr sz="800" spc="-10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Normal()</a:t>
            </a:r>
            <a:r>
              <a:rPr sz="800" spc="-3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{</a:t>
            </a:r>
            <a:endParaRPr sz="8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testvideo.width</a:t>
            </a:r>
            <a:r>
              <a:rPr sz="800" spc="15" dirty="0">
                <a:latin typeface="Microsoft Sans Serif"/>
                <a:cs typeface="Microsoft Sans Serif"/>
              </a:rPr>
              <a:t> </a:t>
            </a:r>
            <a:r>
              <a:rPr sz="800" dirty="0">
                <a:latin typeface="Microsoft Sans Serif"/>
                <a:cs typeface="Microsoft Sans Serif"/>
              </a:rPr>
              <a:t>= </a:t>
            </a:r>
            <a:r>
              <a:rPr sz="800" spc="-5" dirty="0">
                <a:latin typeface="Microsoft Sans Serif"/>
                <a:cs typeface="Microsoft Sans Serif"/>
              </a:rPr>
              <a:t>450;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}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&lt;/script&gt;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&lt;/html&gt;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Microsoft Sans Serif"/>
                <a:cs typeface="Microsoft Sans Serif"/>
              </a:rPr>
              <a:t>&lt;/body&gt;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800" dirty="0">
                <a:latin typeface="Microsoft Sans Serif"/>
                <a:cs typeface="Microsoft Sans Serif"/>
              </a:rPr>
              <a:t>&lt;/html&gt;</a:t>
            </a:r>
            <a:endParaRPr sz="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8684" y="2563015"/>
            <a:ext cx="7782559" cy="3072765"/>
            <a:chOff x="3948684" y="2563015"/>
            <a:chExt cx="7782559" cy="30727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6000" y="2563015"/>
              <a:ext cx="3015024" cy="3027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8684" y="2956560"/>
              <a:ext cx="4797552" cy="26791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375" y="3152140"/>
              <a:ext cx="4209415" cy="20902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2272"/>
            <a:ext cx="7410450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800" b="1" spc="-5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1800" b="1" spc="-3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182BD"/>
                </a:solidFill>
                <a:latin typeface="Arial"/>
                <a:cs typeface="Arial"/>
              </a:rPr>
              <a:t>&lt;audio&gt;</a:t>
            </a:r>
            <a:r>
              <a:rPr sz="18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182BD"/>
                </a:solidFill>
                <a:latin typeface="Arial"/>
                <a:cs typeface="Arial"/>
              </a:rPr>
              <a:t>element:</a:t>
            </a:r>
            <a:r>
              <a:rPr sz="1600" spc="-5" dirty="0">
                <a:latin typeface="Microsoft Sans Serif"/>
                <a:cs typeface="Microsoft Sans Serif"/>
              </a:rPr>
              <a:t>Since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release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using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“audio”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tag.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Previously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audios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could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played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on </a:t>
            </a:r>
            <a:r>
              <a:rPr sz="1600" spc="-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plugins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Flash.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“audio”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inline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element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embed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files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page.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useful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if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want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songs,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interviews,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etc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your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Supported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Formats: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Three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formats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mp3,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ogg,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wav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supported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HTML5.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each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format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different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browsers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given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below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: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1636" y="2131110"/>
            <a:ext cx="3920362" cy="3920363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6485" y="3762820"/>
          <a:ext cx="5921374" cy="263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701">
                <a:tc>
                  <a:txBody>
                    <a:bodyPr/>
                    <a:lstStyle/>
                    <a:p>
                      <a:pPr marL="127000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Browser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ts val="1989"/>
                        </a:lnSpc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MP3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ts val="1989"/>
                        </a:lnSpc>
                      </a:pPr>
                      <a:r>
                        <a:rPr sz="1800" spc="-70" dirty="0">
                          <a:latin typeface="Microsoft Sans Serif"/>
                          <a:cs typeface="Microsoft Sans Serif"/>
                        </a:rPr>
                        <a:t>WAV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ts val="1989"/>
                        </a:lnSpc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OGG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127000" marR="459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Google </a:t>
                      </a: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rome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94">
                <a:tc>
                  <a:txBody>
                    <a:bodyPr/>
                    <a:lstStyle/>
                    <a:p>
                      <a:pPr marL="127000" marR="4235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Internet 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 E</a:t>
                      </a:r>
                      <a:r>
                        <a:rPr sz="1800" spc="-15" dirty="0">
                          <a:latin typeface="Microsoft Sans Serif"/>
                          <a:cs typeface="Microsoft Sans Serif"/>
                        </a:rPr>
                        <a:t>x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p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or</a:t>
                      </a: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r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08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08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Firefox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Opera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74">
                <a:tc>
                  <a:txBody>
                    <a:bodyPr/>
                    <a:lstStyle/>
                    <a:p>
                      <a:pPr marL="127000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Microsoft Sans Serif"/>
                          <a:cs typeface="Microsoft Sans Serif"/>
                        </a:rPr>
                        <a:t>Safari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431165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19760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60" dirty="0">
                          <a:latin typeface="Microsoft Sans Serif"/>
                          <a:cs typeface="Microsoft Sans Serif"/>
                        </a:rPr>
                        <a:t>Yes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07060">
                        <a:lnSpc>
                          <a:spcPts val="208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Microsoft Sans Serif"/>
                          <a:cs typeface="Microsoft Sans Serif"/>
                        </a:rPr>
                        <a:t>No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52475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3182BD"/>
                </a:solidFill>
                <a:latin typeface="Arial"/>
                <a:cs typeface="Arial"/>
              </a:rPr>
              <a:t>Syntax</a:t>
            </a:r>
            <a:r>
              <a:rPr sz="2000" b="1" spc="-2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&lt;audio&gt;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&lt;source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src="sample.mp3"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type="audio/mpeg"&gt;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&lt;/audio&gt;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Attributes:</a:t>
            </a:r>
            <a:endParaRPr sz="2000">
              <a:latin typeface="Arial"/>
              <a:cs typeface="Arial"/>
            </a:endParaRPr>
          </a:p>
          <a:p>
            <a:pPr marL="12700" marR="45593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various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can</a:t>
            </a:r>
            <a:r>
              <a:rPr sz="2000" spc="-5" dirty="0">
                <a:latin typeface="Microsoft Sans Serif"/>
                <a:cs typeface="Microsoft Sans Serif"/>
              </a:rPr>
              <a:t> be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used with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“audio”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listed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below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299085" marR="40322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Controls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display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spc="-20" dirty="0">
                <a:latin typeface="Microsoft Sans Serif"/>
                <a:cs typeface="Microsoft Sans Serif"/>
              </a:rPr>
              <a:t>player.</a:t>
            </a:r>
            <a:endParaRPr sz="2000">
              <a:latin typeface="Microsoft Sans Serif"/>
              <a:cs typeface="Microsoft Sans Serif"/>
            </a:endParaRPr>
          </a:p>
          <a:p>
            <a:pPr marL="299085" marR="313690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Autoplay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will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play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immediately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after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loads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controls.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</a:t>
            </a:r>
            <a:r>
              <a:rPr sz="2000" b="1" spc="-5" dirty="0">
                <a:latin typeface="Arial"/>
                <a:cs typeface="Arial"/>
              </a:rPr>
              <a:t>: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should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continuously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repeat.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src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URL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file.</a:t>
            </a:r>
            <a:endParaRPr sz="200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Microsoft Sans Serif"/>
              <a:buChar char="•"/>
              <a:tabLst>
                <a:tab pos="299085" algn="l"/>
                <a:tab pos="299720" algn="l"/>
              </a:tabLst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muted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Designates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 the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should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muted.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622540" cy="460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1(Adding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 </a:t>
            </a:r>
            <a:r>
              <a:rPr sz="2000" b="1" spc="-5" dirty="0">
                <a:latin typeface="Arial"/>
                <a:cs typeface="Arial"/>
              </a:rPr>
              <a:t>Webpage):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controls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attribute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dirty="0">
                <a:latin typeface="Microsoft Sans Serif"/>
                <a:cs typeface="Microsoft Sans Serif"/>
              </a:rPr>
              <a:t> used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add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audio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controls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such</a:t>
            </a:r>
            <a:r>
              <a:rPr sz="1400" spc="-5" dirty="0">
                <a:latin typeface="Microsoft Sans Serif"/>
                <a:cs typeface="Microsoft Sans Serif"/>
              </a:rPr>
              <a:t> as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play,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pause,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volume.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“source”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is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used</a:t>
            </a:r>
            <a:r>
              <a:rPr sz="1400" dirty="0">
                <a:latin typeface="Microsoft Sans Serif"/>
                <a:cs typeface="Microsoft Sans Serif"/>
              </a:rPr>
              <a:t> 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specify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 audio</a:t>
            </a:r>
            <a:r>
              <a:rPr sz="1400" spc="-5" dirty="0">
                <a:latin typeface="Microsoft Sans Serif"/>
                <a:cs typeface="Microsoft Sans Serif"/>
              </a:rPr>
              <a:t> files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which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browser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may</a:t>
            </a:r>
            <a:r>
              <a:rPr sz="1400" dirty="0">
                <a:latin typeface="Microsoft Sans Serif"/>
                <a:cs typeface="Microsoft Sans Serif"/>
              </a:rPr>
              <a:t> use.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first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recognized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format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-5" dirty="0">
                <a:latin typeface="Microsoft Sans Serif"/>
                <a:cs typeface="Microsoft Sans Serif"/>
              </a:rPr>
              <a:t> browser.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src="test.ogg"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type="audio/ogg"&gt;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4232" y="2525323"/>
            <a:ext cx="6898005" cy="3191510"/>
            <a:chOff x="4904232" y="2525323"/>
            <a:chExt cx="6898005" cy="3191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587" y="2525323"/>
              <a:ext cx="2772298" cy="27598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232" y="3049544"/>
              <a:ext cx="4096512" cy="2666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266" y="3208020"/>
              <a:ext cx="3581908" cy="2152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571740" cy="46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2(Autoplaying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</a:t>
            </a:r>
            <a:r>
              <a:rPr sz="2000" b="1" spc="-5" dirty="0">
                <a:latin typeface="Arial"/>
                <a:cs typeface="Arial"/>
              </a:rPr>
              <a:t>Webpage):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autoplay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begin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playback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whenever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URL</a:t>
            </a:r>
            <a:r>
              <a:rPr sz="1600" spc="-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loaded.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autoplay&gt;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src="test.ogg"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type="audio/ogg"&gt;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4232" y="2525323"/>
            <a:ext cx="6898005" cy="3191510"/>
            <a:chOff x="4904232" y="2525323"/>
            <a:chExt cx="6898005" cy="31915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587" y="2525323"/>
              <a:ext cx="2772298" cy="27598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4232" y="3049544"/>
              <a:ext cx="4096512" cy="26669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9266" y="3208020"/>
              <a:ext cx="3581908" cy="21529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374255" cy="4448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4(Adding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audio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source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element):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element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add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webpage.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file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muted&gt;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81144" y="2825516"/>
            <a:ext cx="4087495" cy="2658110"/>
            <a:chOff x="4581144" y="2825516"/>
            <a:chExt cx="4087495" cy="2658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144" y="2825516"/>
              <a:ext cx="4087368" cy="2657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6559" y="2984119"/>
              <a:ext cx="3572383" cy="2143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638415" cy="466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 5(Adding audio </a:t>
            </a:r>
            <a:r>
              <a:rPr sz="2000" b="1" spc="5" dirty="0">
                <a:latin typeface="Arial"/>
                <a:cs typeface="Arial"/>
              </a:rPr>
              <a:t>with </a:t>
            </a:r>
            <a:r>
              <a:rPr sz="2000" b="1" dirty="0">
                <a:latin typeface="Arial"/>
                <a:cs typeface="Arial"/>
              </a:rPr>
              <a:t>multiple sources): </a:t>
            </a:r>
            <a:r>
              <a:rPr sz="1600" spc="-5" dirty="0">
                <a:latin typeface="Microsoft Sans Serif"/>
                <a:cs typeface="Microsoft Sans Serif"/>
              </a:rPr>
              <a:t>Multiple sources of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audios are specified so that </a:t>
            </a:r>
            <a:r>
              <a:rPr sz="1600" spc="-10" dirty="0">
                <a:latin typeface="Microsoft Sans Serif"/>
                <a:cs typeface="Microsoft Sans Serif"/>
              </a:rPr>
              <a:t>if </a:t>
            </a:r>
            <a:r>
              <a:rPr sz="1600" spc="-5" dirty="0">
                <a:latin typeface="Microsoft Sans Serif"/>
                <a:cs typeface="Microsoft Sans Serif"/>
              </a:rPr>
              <a:t>the browser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5" dirty="0">
                <a:latin typeface="Microsoft Sans Serif"/>
                <a:cs typeface="Microsoft Sans Serif"/>
              </a:rPr>
              <a:t>unable to play the first source then it </a:t>
            </a:r>
            <a:r>
              <a:rPr sz="1600" spc="-15" dirty="0">
                <a:latin typeface="Microsoft Sans Serif"/>
                <a:cs typeface="Microsoft Sans Serif"/>
              </a:rPr>
              <a:t>will 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automatically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jump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second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source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try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play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&lt;audio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controls&gt;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type="audio/mp3"&gt;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&lt;source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src="test.ogg"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type="audio/ogg"&gt;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Microsoft Sans Serif"/>
                <a:cs typeface="Microsoft Sans Serif"/>
              </a:rPr>
              <a:t>&lt;/audio&gt;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audio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581144" y="2825516"/>
            <a:ext cx="4087495" cy="2658110"/>
            <a:chOff x="4581144" y="2825516"/>
            <a:chExt cx="4087495" cy="265811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144" y="2825516"/>
              <a:ext cx="4087368" cy="26578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6559" y="2984119"/>
              <a:ext cx="3572383" cy="2143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906" y="304622"/>
            <a:ext cx="7902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37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Audio&lt;audio&gt;</a:t>
            </a:r>
            <a:r>
              <a:rPr sz="4400" b="0" spc="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ELEMENT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632065" cy="447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2000" b="1" dirty="0">
                <a:latin typeface="Arial"/>
                <a:cs typeface="Arial"/>
              </a:rPr>
              <a:t>Example </a:t>
            </a:r>
            <a:r>
              <a:rPr sz="2000" b="1" spc="-5" dirty="0">
                <a:latin typeface="Arial"/>
                <a:cs typeface="Arial"/>
              </a:rPr>
              <a:t>6(Adding audio </a:t>
            </a:r>
            <a:r>
              <a:rPr sz="2000" b="1" dirty="0">
                <a:latin typeface="Arial"/>
                <a:cs typeface="Arial"/>
              </a:rPr>
              <a:t>using the “Embed” tag): </a:t>
            </a:r>
            <a:r>
              <a:rPr sz="1600" spc="-5" dirty="0">
                <a:latin typeface="Microsoft Sans Serif"/>
                <a:cs typeface="Microsoft Sans Serif"/>
              </a:rPr>
              <a:t>Adding audios on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webpage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using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“embed”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old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technique.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This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does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work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but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is </a:t>
            </a:r>
            <a:r>
              <a:rPr sz="1600" spc="-5" dirty="0">
                <a:latin typeface="Microsoft Sans Serif"/>
                <a:cs typeface="Microsoft Sans Serif"/>
              </a:rPr>
              <a:t> comparatively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less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efficient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than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other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methods.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plugin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MIDI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or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QuickTime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because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embed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tag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requires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plugin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support.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&lt;!DOCTYPE</a:t>
            </a:r>
            <a:r>
              <a:rPr sz="1400" spc="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html&gt;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&lt;html&gt;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&lt;p&gt;Audio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Sample&lt;/p&gt;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embed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starts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 marL="1045844" marR="3377565" indent="-83566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&lt;embed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src="audio.mp3"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width="200"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height="150"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autoplay="true"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loop="true"&gt;</a:t>
            </a:r>
            <a:endParaRPr sz="1400">
              <a:latin typeface="Microsoft Sans Serif"/>
              <a:cs typeface="Microsoft Sans Serif"/>
            </a:endParaRPr>
          </a:p>
          <a:p>
            <a:pPr marL="21082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&lt;!--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embed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code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ends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here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--&gt;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Microsoft Sans Serif"/>
                <a:cs typeface="Microsoft Sans Serif"/>
              </a:rPr>
              <a:t>&lt;/body&gt;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&lt;/html&gt;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29784" y="2525323"/>
            <a:ext cx="6672580" cy="3961129"/>
            <a:chOff x="5129784" y="2525323"/>
            <a:chExt cx="6672580" cy="39611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588" y="2525323"/>
              <a:ext cx="2772298" cy="27598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784" y="2726436"/>
              <a:ext cx="3893819" cy="3759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5618" y="2921711"/>
              <a:ext cx="3305683" cy="3172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2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Track&lt;Track&gt;</a:t>
            </a:r>
            <a:r>
              <a:rPr sz="4400"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264400" cy="2541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</a:t>
            </a:r>
            <a:r>
              <a:rPr sz="2000" b="1" spc="-7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&lt;track&gt;</a:t>
            </a:r>
            <a:r>
              <a:rPr sz="2000" b="1" spc="-5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tag:</a:t>
            </a:r>
            <a:endParaRPr sz="20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&lt;track&gt;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5" dirty="0">
                <a:latin typeface="Microsoft Sans Serif"/>
                <a:cs typeface="Microsoft Sans Serif"/>
              </a:rPr>
              <a:t> is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used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 define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time-based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text</a:t>
            </a:r>
            <a:r>
              <a:rPr sz="1400" dirty="0">
                <a:latin typeface="Microsoft Sans Serif"/>
                <a:cs typeface="Microsoft Sans Serif"/>
              </a:rPr>
              <a:t> tracks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 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media file.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</a:t>
            </a:r>
            <a:r>
              <a:rPr sz="1400" dirty="0">
                <a:latin typeface="Microsoft Sans Serif"/>
                <a:cs typeface="Microsoft Sans Serif"/>
              </a:rPr>
              <a:t> &lt;track&gt;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 </a:t>
            </a:r>
            <a:r>
              <a:rPr sz="1400" spc="-5" dirty="0">
                <a:latin typeface="Microsoft Sans Serif"/>
                <a:cs typeface="Microsoft Sans Serif"/>
              </a:rPr>
              <a:t>must </a:t>
            </a:r>
            <a:r>
              <a:rPr sz="1400" dirty="0">
                <a:latin typeface="Microsoft Sans Serif"/>
                <a:cs typeface="Microsoft Sans Serif"/>
              </a:rPr>
              <a:t>use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child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&lt;audio&gt;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&lt;video&gt;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elements.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The </a:t>
            </a:r>
            <a:r>
              <a:rPr sz="1400" dirty="0">
                <a:latin typeface="Microsoft Sans Serif"/>
                <a:cs typeface="Microsoft Sans Serif"/>
              </a:rPr>
              <a:t>&lt;track&gt; tag </a:t>
            </a:r>
            <a:r>
              <a:rPr sz="1400" spc="-5" dirty="0">
                <a:latin typeface="Microsoft Sans Serif"/>
                <a:cs typeface="Microsoft Sans Serif"/>
              </a:rPr>
              <a:t>is </a:t>
            </a:r>
            <a:r>
              <a:rPr sz="1400" dirty="0">
                <a:latin typeface="Microsoft Sans Serif"/>
                <a:cs typeface="Microsoft Sans Serif"/>
              </a:rPr>
              <a:t>used to add </a:t>
            </a:r>
            <a:r>
              <a:rPr sz="1400" spc="-5" dirty="0">
                <a:latin typeface="Microsoft Sans Serif"/>
                <a:cs typeface="Microsoft Sans Serif"/>
              </a:rPr>
              <a:t>subtitle, </a:t>
            </a:r>
            <a:r>
              <a:rPr sz="1400" dirty="0">
                <a:latin typeface="Microsoft Sans Serif"/>
                <a:cs typeface="Microsoft Sans Serif"/>
              </a:rPr>
              <a:t>caption, or any other form of </a:t>
            </a:r>
            <a:r>
              <a:rPr sz="1400" spc="-5" dirty="0">
                <a:latin typeface="Microsoft Sans Serif"/>
                <a:cs typeface="Microsoft Sans Serif"/>
              </a:rPr>
              <a:t>text which displayed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when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media file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plays.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"/>
            </a:pPr>
            <a:endParaRPr sz="1450">
              <a:latin typeface="Microsoft Sans Serif"/>
              <a:cs typeface="Microsoft Sans Serif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&lt;track&gt;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new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tag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HTML5.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3182BD"/>
                </a:solidFill>
                <a:latin typeface="Arial"/>
                <a:cs typeface="Arial"/>
              </a:rPr>
              <a:t>Syntax:</a:t>
            </a:r>
            <a:r>
              <a:rPr sz="1400" b="1" spc="1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&lt;track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src="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kind=" </a:t>
            </a:r>
            <a:r>
              <a:rPr sz="1400" dirty="0">
                <a:latin typeface="Microsoft Sans Serif"/>
                <a:cs typeface="Microsoft Sans Serif"/>
              </a:rPr>
              <a:t>"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srclang="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label="</a:t>
            </a:r>
            <a:r>
              <a:rPr sz="1400" dirty="0">
                <a:latin typeface="Microsoft Sans Serif"/>
                <a:cs typeface="Microsoft Sans Serif"/>
              </a:rPr>
              <a:t> "</a:t>
            </a:r>
            <a:r>
              <a:rPr sz="1400" b="1" dirty="0">
                <a:latin typeface="Arial"/>
                <a:cs typeface="Arial"/>
              </a:rPr>
              <a:t>&gt;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994" y="2459966"/>
            <a:ext cx="2206588" cy="220658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9815" y="4056697"/>
          <a:ext cx="8620125" cy="2550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642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Attribute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0BB28"/>
                      </a:solidFill>
                      <a:prstDash val="solid"/>
                    </a:lnL>
                    <a:lnR w="9525">
                      <a:solidFill>
                        <a:srgbClr val="D0BB28"/>
                      </a:solidFill>
                      <a:prstDash val="solid"/>
                    </a:lnR>
                    <a:lnT w="9525">
                      <a:solidFill>
                        <a:srgbClr val="D0BB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Value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0BB28"/>
                      </a:solidFill>
                      <a:prstDash val="solid"/>
                    </a:lnL>
                    <a:lnR w="9525">
                      <a:solidFill>
                        <a:srgbClr val="D0BB28"/>
                      </a:solidFill>
                      <a:prstDash val="solid"/>
                    </a:lnR>
                    <a:lnT w="9525">
                      <a:solidFill>
                        <a:srgbClr val="D0BB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9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D0BB28"/>
                      </a:solidFill>
                      <a:prstDash val="solid"/>
                    </a:lnL>
                    <a:lnR w="9525">
                      <a:solidFill>
                        <a:srgbClr val="D0BB28"/>
                      </a:solidFill>
                      <a:prstDash val="solid"/>
                    </a:lnR>
                    <a:lnT w="9525">
                      <a:solidFill>
                        <a:srgbClr val="D0BB28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098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default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default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26797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specifies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that the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should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be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enabled </a:t>
                      </a:r>
                      <a:r>
                        <a:rPr sz="9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unless</a:t>
                      </a:r>
                      <a:r>
                        <a:rPr sz="9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 user?s</a:t>
                      </a:r>
                      <a:r>
                        <a:rPr sz="9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preferences</a:t>
                      </a:r>
                      <a:r>
                        <a:rPr sz="9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indicate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that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another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track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is more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 important.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15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kind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211709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captions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chapters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descriptio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  metadata </a:t>
                      </a:r>
                      <a:r>
                        <a:rPr sz="9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subtitles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 marR="25781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specifies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that which type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text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you </a:t>
                      </a:r>
                      <a:r>
                        <a:rPr sz="9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want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add.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517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label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text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specifies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title</a:t>
                      </a:r>
                      <a:r>
                        <a:rPr sz="9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text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track.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504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src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dirty="0">
                          <a:latin typeface="Verdana"/>
                          <a:cs typeface="Verdana"/>
                        </a:rPr>
                        <a:t>URL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9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defines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URL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9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</a:t>
                      </a:r>
                      <a:r>
                        <a:rPr sz="9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file.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664"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srclang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language_code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marR="49974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900" spc="-5" dirty="0">
                          <a:latin typeface="Verdana"/>
                          <a:cs typeface="Verdana"/>
                        </a:rPr>
                        <a:t>It defines the language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track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text </a:t>
                      </a:r>
                      <a:r>
                        <a:rPr sz="900" spc="-3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content,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such</a:t>
                      </a:r>
                      <a:r>
                        <a:rPr sz="9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as</a:t>
                      </a:r>
                      <a:r>
                        <a:rPr sz="9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English,</a:t>
                      </a:r>
                      <a:r>
                        <a:rPr sz="9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spc="-5" dirty="0">
                          <a:latin typeface="Verdana"/>
                          <a:cs typeface="Verdana"/>
                        </a:rPr>
                        <a:t>Germany,</a:t>
                      </a:r>
                      <a:r>
                        <a:rPr sz="9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900" dirty="0">
                          <a:latin typeface="Verdana"/>
                          <a:cs typeface="Verdana"/>
                        </a:rPr>
                        <a:t>etc.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5905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2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Track&lt;Track&gt;</a:t>
            </a:r>
            <a:r>
              <a:rPr sz="4400"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5985510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&lt;!DOCTYPE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&lt;html&gt;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&lt;head&gt;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&lt;title&gt;HTML</a:t>
            </a:r>
            <a:r>
              <a:rPr sz="2000" spc="-9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track</a:t>
            </a:r>
            <a:r>
              <a:rPr sz="2000" spc="-4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Tag&lt;/title&gt;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&lt;/head&gt;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&lt;body&gt;</a:t>
            </a:r>
            <a:endParaRPr sz="2000">
              <a:latin typeface="Microsoft Sans Serif"/>
              <a:cs typeface="Microsoft Sans Serif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&lt;h2&gt;Example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of</a:t>
            </a:r>
            <a:r>
              <a:rPr sz="2000" spc="-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track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tag&lt;/h2&gt;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&lt;video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width="500"</a:t>
            </a:r>
            <a:r>
              <a:rPr sz="20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controls&gt;</a:t>
            </a:r>
            <a:endParaRPr sz="2000">
              <a:latin typeface="Microsoft Sans Serif"/>
              <a:cs typeface="Microsoft Sans Serif"/>
            </a:endParaRPr>
          </a:p>
          <a:p>
            <a:pPr marL="220979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&lt;source</a:t>
            </a:r>
            <a:r>
              <a:rPr sz="20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src="test.mp4"</a:t>
            </a:r>
            <a:r>
              <a:rPr sz="2000" spc="-4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type="video/mp4"&gt;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278765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&lt;track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src="video.vtt"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kind="subtitles"</a:t>
            </a:r>
            <a:r>
              <a:rPr sz="20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srclang="en" </a:t>
            </a:r>
            <a:r>
              <a:rPr sz="2000" spc="-5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label="English"&gt;</a:t>
            </a:r>
            <a:endParaRPr sz="2000">
              <a:latin typeface="Microsoft Sans Serif"/>
              <a:cs typeface="Microsoft Sans Serif"/>
            </a:endParaRPr>
          </a:p>
          <a:p>
            <a:pPr marL="12700" marR="5080" indent="278765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&lt;track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src="video.vtt"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kind="subtitles"</a:t>
            </a:r>
            <a:r>
              <a:rPr sz="2000" spc="1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srclang="no" </a:t>
            </a:r>
            <a:r>
              <a:rPr sz="2000" spc="-5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label="NoEnglish"&gt;</a:t>
            </a:r>
            <a:endParaRPr sz="2000">
              <a:latin typeface="Microsoft Sans Serif"/>
              <a:cs typeface="Microsoft Sans Serif"/>
            </a:endParaRPr>
          </a:p>
          <a:p>
            <a:pPr marL="291465">
              <a:lnSpc>
                <a:spcPct val="100000"/>
              </a:lnSpc>
            </a:pPr>
            <a:r>
              <a:rPr sz="2000" spc="-20" dirty="0">
                <a:solidFill>
                  <a:srgbClr val="6F2F9F"/>
                </a:solidFill>
                <a:latin typeface="Microsoft Sans Serif"/>
                <a:cs typeface="Microsoft Sans Serif"/>
              </a:rPr>
              <a:t>Sorry!Your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browser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does</a:t>
            </a:r>
            <a:r>
              <a:rPr sz="2000" spc="1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not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support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the</a:t>
            </a:r>
            <a:r>
              <a:rPr sz="2000" spc="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track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&lt;/video&gt;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&lt;/body&gt;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&lt;/html&gt;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8116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2.alt: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If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cannot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displayed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then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acts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as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alternative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description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image.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value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user-defined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text.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&lt;title&gt;Alt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Example&lt;/title&gt;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src="1.jpg"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&lt;/body&gt;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97021" y="2630445"/>
            <a:ext cx="4145915" cy="2534920"/>
            <a:chOff x="6797021" y="2630445"/>
            <a:chExt cx="4145915" cy="25349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7021" y="2630445"/>
              <a:ext cx="4145306" cy="25343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2200" y="2789047"/>
              <a:ext cx="3629533" cy="20195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Microsoft Sans Serif"/>
                <a:cs typeface="Microsoft Sans Serif"/>
              </a:rPr>
              <a:t>HTML</a:t>
            </a:r>
            <a:r>
              <a:rPr sz="4400" spc="-220" dirty="0">
                <a:latin typeface="Microsoft Sans Serif"/>
                <a:cs typeface="Microsoft Sans Serif"/>
              </a:rPr>
              <a:t> </a:t>
            </a:r>
            <a:r>
              <a:rPr sz="4400" spc="-30" dirty="0">
                <a:latin typeface="Microsoft Sans Serif"/>
                <a:cs typeface="Microsoft Sans Serif"/>
              </a:rPr>
              <a:t>Track&lt;Track&gt;</a:t>
            </a:r>
            <a:r>
              <a:rPr sz="4400" spc="-60" dirty="0">
                <a:latin typeface="Microsoft Sans Serif"/>
                <a:cs typeface="Microsoft Sans Serif"/>
              </a:rPr>
              <a:t> </a:t>
            </a:r>
            <a:r>
              <a:rPr sz="4400" spc="-165" dirty="0"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5812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Creating</a:t>
            </a:r>
            <a:r>
              <a:rPr sz="2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Vtt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file:</a:t>
            </a:r>
            <a:r>
              <a:rPr sz="2000" dirty="0">
                <a:latin typeface="Microsoft Sans Serif"/>
                <a:cs typeface="Microsoft Sans Serif"/>
              </a:rPr>
              <a:t>In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above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example, we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have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flower.vtt </a:t>
            </a:r>
            <a:r>
              <a:rPr sz="2000" spc="-10" dirty="0">
                <a:latin typeface="Microsoft Sans Serif"/>
                <a:cs typeface="Microsoft Sans Serif"/>
              </a:rPr>
              <a:t>file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subtitle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video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file.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Following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flower.vtt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file: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063763" y="2519155"/>
            <a:ext cx="6608445" cy="3295015"/>
            <a:chOff x="1063763" y="2519155"/>
            <a:chExt cx="6608445" cy="32950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763" y="2519155"/>
              <a:ext cx="6608047" cy="329492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8214" y="2677922"/>
              <a:ext cx="6093206" cy="27799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2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Microsoft Sans Serif"/>
                <a:cs typeface="Microsoft Sans Serif"/>
              </a:rPr>
              <a:t>Track&lt;Track&gt;</a:t>
            </a:r>
            <a:r>
              <a:rPr sz="4400" b="0" spc="-6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0785" y="1420749"/>
            <a:ext cx="719137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to create WEBVTT 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file:</a:t>
            </a:r>
            <a:r>
              <a:rPr sz="2000" spc="-5" dirty="0">
                <a:latin typeface="Microsoft Sans Serif"/>
                <a:cs typeface="Microsoft Sans Serif"/>
              </a:rPr>
              <a:t>Following </a:t>
            </a:r>
            <a:r>
              <a:rPr sz="2000" dirty="0">
                <a:latin typeface="Microsoft Sans Serif"/>
                <a:cs typeface="Microsoft Sans Serif"/>
              </a:rPr>
              <a:t>are some basic steps to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create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WEBVTT</a:t>
            </a:r>
            <a:r>
              <a:rPr sz="2000" spc="-10" dirty="0">
                <a:latin typeface="Microsoft Sans Serif"/>
                <a:cs typeface="Microsoft Sans Serif"/>
              </a:rPr>
              <a:t> file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for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&lt;track&gt;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Open</a:t>
            </a:r>
            <a:r>
              <a:rPr sz="2000" spc="-5" dirty="0">
                <a:latin typeface="Microsoft Sans Serif"/>
                <a:cs typeface="Microsoft Sans Serif"/>
              </a:rPr>
              <a:t> text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editor 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PC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such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Notepad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10" dirty="0">
                <a:latin typeface="Microsoft Sans Serif"/>
                <a:cs typeface="Microsoft Sans Serif"/>
              </a:rPr>
              <a:t>Write </a:t>
            </a:r>
            <a:r>
              <a:rPr sz="2000" dirty="0">
                <a:latin typeface="Microsoft Sans Serif"/>
                <a:cs typeface="Microsoft Sans Serif"/>
              </a:rPr>
              <a:t>WEBVTT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first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editor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Leave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blank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line</a:t>
            </a:r>
            <a:endParaRPr sz="2000">
              <a:latin typeface="Microsoft Sans Serif"/>
              <a:cs typeface="Microsoft Sans Serif"/>
            </a:endParaRPr>
          </a:p>
          <a:p>
            <a:pPr marL="469900" marR="61594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Specify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time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duration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proper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format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(you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also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provide numbering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CSS).</a:t>
            </a:r>
            <a:endParaRPr sz="2000">
              <a:latin typeface="Microsoft Sans Serif"/>
              <a:cs typeface="Microsoft Sans Serif"/>
            </a:endParaRPr>
          </a:p>
          <a:p>
            <a:pPr marL="469900" marR="508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Enter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write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your</a:t>
            </a:r>
            <a:r>
              <a:rPr sz="2000" spc="-5" dirty="0">
                <a:latin typeface="Microsoft Sans Serif"/>
                <a:cs typeface="Microsoft Sans Serif"/>
              </a:rPr>
              <a:t> text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want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add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subtitle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or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caption,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repeat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step 3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5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until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you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finish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it.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buAutoNum type="arabicPeriod"/>
              <a:tabLst>
                <a:tab pos="469265" algn="l"/>
                <a:tab pos="470534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Save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using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.vtt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extension.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70534" algn="l"/>
              </a:tabLst>
            </a:pPr>
            <a:r>
              <a:rPr sz="2000" dirty="0">
                <a:latin typeface="Microsoft Sans Serif"/>
                <a:cs typeface="Microsoft Sans Serif"/>
              </a:rPr>
              <a:t>Now your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WEBVTT</a:t>
            </a:r>
            <a:r>
              <a:rPr sz="2000" spc="-10" dirty="0">
                <a:latin typeface="Microsoft Sans Serif"/>
                <a:cs typeface="Microsoft Sans Serif"/>
              </a:rPr>
              <a:t> file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ready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754" y="304622"/>
            <a:ext cx="6123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Microsoft Sans Serif"/>
                <a:cs typeface="Microsoft Sans Serif"/>
              </a:rPr>
              <a:t>HTML</a:t>
            </a:r>
            <a:r>
              <a:rPr sz="4400" spc="-220" dirty="0">
                <a:latin typeface="Microsoft Sans Serif"/>
                <a:cs typeface="Microsoft Sans Serif"/>
              </a:rPr>
              <a:t> </a:t>
            </a:r>
            <a:r>
              <a:rPr sz="4400" spc="-30" dirty="0">
                <a:latin typeface="Microsoft Sans Serif"/>
                <a:cs typeface="Microsoft Sans Serif"/>
              </a:rPr>
              <a:t>Track&lt;Track&gt;</a:t>
            </a:r>
            <a:r>
              <a:rPr sz="4400" spc="-60" dirty="0">
                <a:latin typeface="Microsoft Sans Serif"/>
                <a:cs typeface="Microsoft Sans Serif"/>
              </a:rPr>
              <a:t> </a:t>
            </a:r>
            <a:r>
              <a:rPr sz="4400" spc="-165" dirty="0"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5463"/>
            <a:ext cx="852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ut: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26830" y="1860815"/>
            <a:ext cx="7024370" cy="4669790"/>
            <a:chOff x="1226830" y="1860815"/>
            <a:chExt cx="7024370" cy="46697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6830" y="1860815"/>
              <a:ext cx="7024100" cy="46695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2362" y="2019223"/>
              <a:ext cx="6507861" cy="4154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705294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286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Iframe</a:t>
            </a:r>
            <a:r>
              <a:rPr sz="2000" b="1" spc="-25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in</a:t>
            </a:r>
            <a:r>
              <a:rPr sz="2000" b="1" spc="-10" dirty="0">
                <a:solidFill>
                  <a:srgbClr val="3182B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182BD"/>
                </a:solidFill>
                <a:latin typeface="Arial"/>
                <a:cs typeface="Arial"/>
              </a:rPr>
              <a:t>HTML: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iframe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</a:t>
            </a:r>
            <a:r>
              <a:rPr sz="2000" spc="-6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stands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b="1" spc="-5" dirty="0">
                <a:latin typeface="Arial"/>
                <a:cs typeface="Arial"/>
              </a:rPr>
              <a:t>Inline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Frame</a:t>
            </a:r>
            <a:r>
              <a:rPr sz="2000" dirty="0">
                <a:latin typeface="Microsoft Sans Serif"/>
                <a:cs typeface="Microsoft Sans Serif"/>
              </a:rPr>
              <a:t>.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“iframe”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defines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 rectangular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region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 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browser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can</a:t>
            </a:r>
            <a:r>
              <a:rPr sz="2000" spc="-5" dirty="0">
                <a:latin typeface="Microsoft Sans Serif"/>
                <a:cs typeface="Microsoft Sans Serif"/>
              </a:rPr>
              <a:t> display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separate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document, </a:t>
            </a:r>
            <a:r>
              <a:rPr sz="2000" spc="-5" dirty="0">
                <a:latin typeface="Microsoft Sans Serif"/>
                <a:cs typeface="Microsoft Sans Serif"/>
              </a:rPr>
              <a:t>including </a:t>
            </a:r>
            <a:r>
              <a:rPr sz="2000" dirty="0">
                <a:latin typeface="Microsoft Sans Serif"/>
                <a:cs typeface="Microsoft Sans Serif"/>
              </a:rPr>
              <a:t>scrollbars and borders. An </a:t>
            </a:r>
            <a:r>
              <a:rPr sz="2000" spc="-5" dirty="0">
                <a:latin typeface="Microsoft Sans Serif"/>
                <a:cs typeface="Microsoft Sans Serif"/>
              </a:rPr>
              <a:t>inline frame is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embed another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within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current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HTML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document.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11811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Iframe</a:t>
            </a:r>
            <a:r>
              <a:rPr sz="2000" spc="-5" dirty="0">
                <a:latin typeface="Microsoft Sans Serif"/>
                <a:cs typeface="Microsoft Sans Serif"/>
              </a:rPr>
              <a:t> is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basically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show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webpage</a:t>
            </a:r>
            <a:r>
              <a:rPr sz="2000" spc="-5" dirty="0">
                <a:latin typeface="Microsoft Sans Serif"/>
                <a:cs typeface="Microsoft Sans Serif"/>
              </a:rPr>
              <a:t> inside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current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web page.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r>
              <a:rPr sz="20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&lt;iframe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src="URL"&gt;&lt;/iframe&gt;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340" dirty="0">
                <a:latin typeface="Microsoft Sans Serif"/>
                <a:cs typeface="Microsoft Sans Serif"/>
              </a:rPr>
              <a:t>„</a:t>
            </a:r>
            <a:r>
              <a:rPr sz="2000" spc="-335" dirty="0">
                <a:latin typeface="Microsoft Sans Serif"/>
                <a:cs typeface="Microsoft Sans Serif"/>
              </a:rPr>
              <a:t> </a:t>
            </a:r>
            <a:r>
              <a:rPr sz="2000" b="1" dirty="0">
                <a:latin typeface="Arial"/>
                <a:cs typeface="Arial"/>
              </a:rPr>
              <a:t>src </a:t>
            </a:r>
            <a:r>
              <a:rPr sz="2000" spc="-340" dirty="0">
                <a:latin typeface="Microsoft Sans Serif"/>
                <a:cs typeface="Microsoft Sans Serif"/>
              </a:rPr>
              <a:t>„</a:t>
            </a:r>
            <a:r>
              <a:rPr sz="2000" spc="-3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attribute </a:t>
            </a:r>
            <a:r>
              <a:rPr sz="2000" spc="-10" dirty="0">
                <a:latin typeface="Microsoft Sans Serif"/>
                <a:cs typeface="Microsoft Sans Serif"/>
              </a:rPr>
              <a:t>is </a:t>
            </a:r>
            <a:r>
              <a:rPr sz="2000" dirty="0">
                <a:latin typeface="Microsoft Sans Serif"/>
                <a:cs typeface="Microsoft Sans Serif"/>
              </a:rPr>
              <a:t>used to </a:t>
            </a:r>
            <a:r>
              <a:rPr sz="2000" spc="-5" dirty="0">
                <a:latin typeface="Microsoft Sans Serif"/>
                <a:cs typeface="Microsoft Sans Serif"/>
              </a:rPr>
              <a:t>specify </a:t>
            </a:r>
            <a:r>
              <a:rPr sz="2000" dirty="0">
                <a:latin typeface="Microsoft Sans Serif"/>
                <a:cs typeface="Microsoft Sans Serif"/>
              </a:rPr>
              <a:t>the URL </a:t>
            </a:r>
            <a:r>
              <a:rPr sz="2000" spc="-5" dirty="0">
                <a:latin typeface="Microsoft Sans Serif"/>
                <a:cs typeface="Microsoft Sans Serif"/>
              </a:rPr>
              <a:t>of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document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that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occupies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iframe.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7018020" cy="4540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Attributes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their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1.Height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Width: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width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specify</a:t>
            </a:r>
            <a:endParaRPr sz="1600">
              <a:latin typeface="Microsoft Sans Serif"/>
              <a:cs typeface="Microsoft Sans Serif"/>
            </a:endParaRPr>
          </a:p>
          <a:p>
            <a:pPr marL="12700" marR="225425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size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iframe.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values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pixels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but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also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specified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in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percentages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like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”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80%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“.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&lt;!DOCTYPE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src="https://madblocks.tech/website/"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spc="-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width="400"&gt;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33059" y="2845307"/>
            <a:ext cx="3590925" cy="3240405"/>
            <a:chOff x="5433059" y="2845307"/>
            <a:chExt cx="3590925" cy="32404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3059" y="2845307"/>
              <a:ext cx="3590543" cy="32400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28258" y="3040125"/>
              <a:ext cx="3003041" cy="2651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771005" cy="4784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2.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Removing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Border: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By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default,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has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border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around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it. </a:t>
            </a:r>
            <a:r>
              <a:rPr sz="1600" spc="-100" dirty="0">
                <a:latin typeface="Microsoft Sans Serif"/>
                <a:cs typeface="Microsoft Sans Serif"/>
              </a:rPr>
              <a:t>To 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remove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border,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we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style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CSS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border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20" dirty="0">
                <a:latin typeface="Microsoft Sans Serif"/>
                <a:cs typeface="Microsoft Sans Serif"/>
              </a:rPr>
              <a:t>property.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HTML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here&lt;/p&gt;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src="https://madblocks.tech/website/"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width="400“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style="border: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none;&gt;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0596" y="2075688"/>
            <a:ext cx="3493135" cy="3392804"/>
            <a:chOff x="5530596" y="2075688"/>
            <a:chExt cx="3493135" cy="3392804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0596" y="2075688"/>
              <a:ext cx="3493007" cy="33924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5541" y="2270379"/>
              <a:ext cx="2905633" cy="2805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696075" cy="460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2.1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Border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Style: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Changing the size, </a:t>
            </a:r>
            <a:r>
              <a:rPr sz="2000" spc="-5" dirty="0">
                <a:latin typeface="Microsoft Sans Serif"/>
                <a:cs typeface="Microsoft Sans Serif"/>
              </a:rPr>
              <a:t>style,</a:t>
            </a:r>
            <a:r>
              <a:rPr sz="2000" dirty="0">
                <a:latin typeface="Microsoft Sans Serif"/>
                <a:cs typeface="Microsoft Sans Serif"/>
              </a:rPr>
              <a:t> 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color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35" dirty="0">
                <a:latin typeface="Microsoft Sans Serif"/>
                <a:cs typeface="Microsoft Sans Serif"/>
              </a:rPr>
              <a:t>Iframe‟s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border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: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Example: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&lt;p&gt;Content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goes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here&lt;/p&gt;</a:t>
            </a:r>
            <a:endParaRPr sz="1600">
              <a:latin typeface="Microsoft Sans Serif"/>
              <a:cs typeface="Microsoft Sans Serif"/>
            </a:endParaRPr>
          </a:p>
          <a:p>
            <a:pPr marL="12700" marR="258000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src="https://madblocks.tech/website/"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width="400“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style="border: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4px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solid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red;&gt;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&lt;/body&gt;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05839" y="2321051"/>
            <a:ext cx="3281679" cy="3378835"/>
            <a:chOff x="5705839" y="2321051"/>
            <a:chExt cx="3281679" cy="33788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5839" y="2321051"/>
              <a:ext cx="3281205" cy="33787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5113" y="2479166"/>
              <a:ext cx="2766187" cy="2864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986" y="304622"/>
            <a:ext cx="6984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4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IFrames&lt;iframe&gt;</a:t>
            </a:r>
            <a:r>
              <a:rPr sz="4400" b="0" spc="-8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400" b="0" spc="-16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9588" y="2525323"/>
            <a:ext cx="2772298" cy="27598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83919" y="1443939"/>
            <a:ext cx="6642734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3.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Link: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can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used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as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frame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link.</a:t>
            </a:r>
            <a:r>
              <a:rPr sz="1600" spc="-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must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refer</a:t>
            </a:r>
            <a:r>
              <a:rPr sz="1600" spc="5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to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attribute</a:t>
            </a:r>
            <a:r>
              <a:rPr sz="1600" spc="4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of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3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iframe.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3753" y="1995931"/>
            <a:ext cx="1683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Before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click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image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3919" y="1995931"/>
            <a:ext cx="388302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Example: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Microsoft Sans Serif"/>
                <a:cs typeface="Microsoft Sans Serif"/>
              </a:rPr>
              <a:t>&lt;!DOCTYPE</a:t>
            </a:r>
            <a:r>
              <a:rPr sz="1600" spc="5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&lt;html&gt;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Microsoft Sans Serif"/>
                <a:cs typeface="Microsoft Sans Serif"/>
              </a:rPr>
              <a:t>&lt;body&gt;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&lt;p&gt;Click</a:t>
            </a:r>
            <a:r>
              <a:rPr sz="1600" spc="-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link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text&lt;/p&gt;</a:t>
            </a:r>
            <a:endParaRPr sz="1600">
              <a:latin typeface="Microsoft Sans Serif"/>
              <a:cs typeface="Microsoft Sans Serif"/>
            </a:endParaRPr>
          </a:p>
          <a:p>
            <a:pPr marL="12700" marR="390525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&lt;iframe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height="300"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width="350"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src= </a:t>
            </a:r>
            <a:r>
              <a:rPr sz="1600" spc="-409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"demo.png“</a:t>
            </a:r>
            <a:r>
              <a:rPr sz="1600" spc="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name="iframe_a"&gt;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&lt;/iframe&gt;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&lt;p&gt;</a:t>
            </a:r>
            <a:endParaRPr sz="1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&lt;a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href="https://madblocks.tech/website/"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target="iframe_a"&gt;Madblocks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Website&lt;/a&gt;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&lt;/p&gt;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919" y="5410301"/>
            <a:ext cx="7569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&lt;/bod</a:t>
            </a:r>
            <a:r>
              <a:rPr sz="1600" spc="-25" dirty="0">
                <a:latin typeface="Microsoft Sans Serif"/>
                <a:cs typeface="Microsoft Sans Serif"/>
              </a:rPr>
              <a:t>y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&lt;/html&gt;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0954" y="6385966"/>
            <a:ext cx="909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After</a:t>
            </a:r>
            <a:r>
              <a:rPr sz="1600" spc="-10" dirty="0">
                <a:latin typeface="Microsoft Sans Serif"/>
                <a:cs typeface="Microsoft Sans Serif"/>
              </a:rPr>
              <a:t> click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69152" y="2110739"/>
            <a:ext cx="2146300" cy="4648200"/>
            <a:chOff x="6169152" y="2110739"/>
            <a:chExt cx="2146300" cy="46482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9152" y="2110739"/>
              <a:ext cx="2020824" cy="2362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4605" y="2305938"/>
              <a:ext cx="1433195" cy="177469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9152" y="4389118"/>
              <a:ext cx="2145792" cy="23698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4605" y="4584547"/>
              <a:ext cx="1557147" cy="1782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63" y="2440083"/>
            <a:ext cx="5823585" cy="166751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960245">
              <a:lnSpc>
                <a:spcPct val="100000"/>
              </a:lnSpc>
              <a:spcBef>
                <a:spcPts val="575"/>
              </a:spcBef>
            </a:pPr>
            <a:r>
              <a:rPr sz="5400" b="0" spc="-5" dirty="0">
                <a:latin typeface="Microsoft Sans Serif"/>
                <a:cs typeface="Microsoft Sans Serif"/>
              </a:rPr>
              <a:t>Questions??</a:t>
            </a:r>
            <a:endParaRPr sz="5400">
              <a:latin typeface="Microsoft Sans Serif"/>
              <a:cs typeface="Microsoft Sans Serif"/>
            </a:endParaRPr>
          </a:p>
          <a:p>
            <a:pPr marL="995680" marR="8255" indent="-982980">
              <a:lnSpc>
                <a:spcPct val="100000"/>
              </a:lnSpc>
              <a:spcBef>
                <a:spcPts val="210"/>
              </a:spcBef>
            </a:pPr>
            <a:r>
              <a:rPr sz="2400" b="0" spc="-5" dirty="0">
                <a:latin typeface="Microsoft Sans Serif"/>
                <a:cs typeface="Microsoft Sans Serif"/>
              </a:rPr>
              <a:t>Every</a:t>
            </a:r>
            <a:r>
              <a:rPr sz="2400" b="0" spc="3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engineer</a:t>
            </a:r>
            <a:r>
              <a:rPr sz="2400" b="0" spc="5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has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tendency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to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tinker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on </a:t>
            </a:r>
            <a:r>
              <a:rPr sz="2400" b="0" spc="-6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problem,</a:t>
            </a:r>
            <a:r>
              <a:rPr sz="2400" b="0" spc="25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lets</a:t>
            </a:r>
            <a:r>
              <a:rPr sz="2400" b="0" spc="20" dirty="0">
                <a:latin typeface="Microsoft Sans Serif"/>
                <a:cs typeface="Microsoft Sans Serif"/>
              </a:rPr>
              <a:t> </a:t>
            </a:r>
            <a:r>
              <a:rPr sz="2400" b="0" spc="-5" dirty="0">
                <a:latin typeface="Microsoft Sans Serif"/>
                <a:cs typeface="Microsoft Sans Serif"/>
              </a:rPr>
              <a:t>answer</a:t>
            </a:r>
            <a:r>
              <a:rPr sz="2400" b="0" spc="3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few</a:t>
            </a:r>
            <a:r>
              <a:rPr sz="2400" b="0" spc="10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of</a:t>
            </a:r>
            <a:r>
              <a:rPr sz="2400" b="0" spc="15" dirty="0">
                <a:latin typeface="Microsoft Sans Serif"/>
                <a:cs typeface="Microsoft Sans Serif"/>
              </a:rPr>
              <a:t> </a:t>
            </a:r>
            <a:r>
              <a:rPr sz="2400" b="0" dirty="0">
                <a:latin typeface="Microsoft Sans Serif"/>
                <a:cs typeface="Microsoft Sans Serif"/>
              </a:rPr>
              <a:t>them.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7180" y="2051049"/>
            <a:ext cx="1529080" cy="2755900"/>
          </a:xfrm>
          <a:custGeom>
            <a:avLst/>
            <a:gdLst/>
            <a:ahLst/>
            <a:cxnLst/>
            <a:rect l="l" t="t" r="r" b="b"/>
            <a:pathLst>
              <a:path w="1529079" h="2755900">
                <a:moveTo>
                  <a:pt x="1528572" y="0"/>
                </a:moveTo>
                <a:lnTo>
                  <a:pt x="0" y="0"/>
                </a:lnTo>
                <a:lnTo>
                  <a:pt x="0" y="190500"/>
                </a:lnTo>
                <a:lnTo>
                  <a:pt x="0" y="459740"/>
                </a:lnTo>
                <a:lnTo>
                  <a:pt x="191135" y="459740"/>
                </a:lnTo>
                <a:lnTo>
                  <a:pt x="191135" y="190500"/>
                </a:lnTo>
                <a:lnTo>
                  <a:pt x="1337564" y="190500"/>
                </a:lnTo>
                <a:lnTo>
                  <a:pt x="1337564" y="459740"/>
                </a:lnTo>
                <a:lnTo>
                  <a:pt x="1337564" y="2265680"/>
                </a:lnTo>
                <a:lnTo>
                  <a:pt x="1337564" y="2565400"/>
                </a:lnTo>
                <a:lnTo>
                  <a:pt x="191135" y="2565400"/>
                </a:lnTo>
                <a:lnTo>
                  <a:pt x="191135" y="2265680"/>
                </a:lnTo>
                <a:lnTo>
                  <a:pt x="0" y="2265680"/>
                </a:lnTo>
                <a:lnTo>
                  <a:pt x="0" y="2565400"/>
                </a:lnTo>
                <a:lnTo>
                  <a:pt x="0" y="2755900"/>
                </a:lnTo>
                <a:lnTo>
                  <a:pt x="1528572" y="2755900"/>
                </a:lnTo>
                <a:lnTo>
                  <a:pt x="1528572" y="2565400"/>
                </a:lnTo>
                <a:lnTo>
                  <a:pt x="1528572" y="2265680"/>
                </a:lnTo>
                <a:lnTo>
                  <a:pt x="1528572" y="459740"/>
                </a:lnTo>
                <a:lnTo>
                  <a:pt x="1528572" y="190500"/>
                </a:lnTo>
                <a:lnTo>
                  <a:pt x="15285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106" y="2585084"/>
            <a:ext cx="36760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80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Session</a:t>
            </a:r>
            <a:r>
              <a:rPr spc="-4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spc="-5" dirty="0"/>
              <a:t>3: </a:t>
            </a:r>
            <a:r>
              <a:rPr spc="-985" dirty="0"/>
              <a:t> </a:t>
            </a:r>
            <a:r>
              <a:rPr spc="-5" dirty="0"/>
              <a:t>A</a:t>
            </a:r>
            <a:r>
              <a:rPr spc="-140" dirty="0"/>
              <a:t> </a:t>
            </a:r>
            <a:r>
              <a:rPr spc="-5" dirty="0"/>
              <a:t>Quick</a:t>
            </a:r>
          </a:p>
          <a:p>
            <a:pPr marL="927100">
              <a:lnSpc>
                <a:spcPct val="100000"/>
              </a:lnSpc>
            </a:pPr>
            <a:r>
              <a:rPr spc="-5" dirty="0"/>
              <a:t>HTML</a:t>
            </a:r>
            <a:r>
              <a:rPr spc="-120" dirty="0"/>
              <a:t> </a:t>
            </a:r>
            <a:r>
              <a:rPr spc="-5" dirty="0"/>
              <a:t>Hacks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40513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3.Setting 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width</a:t>
            </a:r>
            <a:r>
              <a:rPr sz="18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and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height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1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 </a:t>
            </a:r>
            <a:r>
              <a:rPr sz="1800" spc="-5" dirty="0">
                <a:latin typeface="Microsoft Sans Serif"/>
                <a:cs typeface="Microsoft Sans Serif"/>
              </a:rPr>
              <a:t> attributes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specify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7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-5" dirty="0">
                <a:latin typeface="Microsoft Sans Serif"/>
                <a:cs typeface="Microsoft Sans Serif"/>
              </a:rPr>
              <a:t> attribute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values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specified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pixels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default.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17180" y="1546860"/>
            <a:ext cx="4189729" cy="5019040"/>
            <a:chOff x="7917180" y="1546860"/>
            <a:chExt cx="4189729" cy="50190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17180" y="1546860"/>
              <a:ext cx="4189476" cy="50185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2125" y="1742274"/>
              <a:ext cx="3600957" cy="4429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Hack1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4"/>
            <a:ext cx="741489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0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Use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250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pixels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400</a:t>
            </a:r>
            <a:r>
              <a:rPr sz="2000" spc="-5" dirty="0">
                <a:latin typeface="Microsoft Sans Serif"/>
                <a:cs typeface="Microsoft Sans Serif"/>
              </a:rPr>
              <a:t> pixels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tall.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69850">
              <a:lnSpc>
                <a:spcPct val="100000"/>
              </a:lnSpc>
              <a:tabLst>
                <a:tab pos="501396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&lt;img</a:t>
            </a:r>
            <a:r>
              <a:rPr sz="2000" dirty="0">
                <a:latin typeface="Microsoft Sans Serif"/>
                <a:cs typeface="Microsoft Sans Serif"/>
              </a:rPr>
              <a:t> src="scream.png"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style=“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;"&gt; </a:t>
            </a:r>
            <a:r>
              <a:rPr sz="2000" spc="-10" dirty="0">
                <a:latin typeface="Microsoft Sans Serif"/>
                <a:cs typeface="Microsoft Sans Serif"/>
              </a:rPr>
              <a:t>Fill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" dirty="0">
                <a:latin typeface="Microsoft Sans Serif"/>
                <a:cs typeface="Microsoft Sans Serif"/>
              </a:rPr>
              <a:t>blank </a:t>
            </a:r>
            <a:r>
              <a:rPr sz="2000" spc="-10" dirty="0">
                <a:latin typeface="Microsoft Sans Serif"/>
                <a:cs typeface="Microsoft Sans Serif"/>
              </a:rPr>
              <a:t>with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correct</a:t>
            </a:r>
            <a:r>
              <a:rPr sz="2000" spc="-3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syntax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396" y="2809044"/>
            <a:ext cx="3459045" cy="293167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908" y="218008"/>
            <a:ext cx="3380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Hack1ANS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4"/>
            <a:ext cx="747712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000" spc="-2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Use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size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image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250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pixels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wide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400</a:t>
            </a:r>
            <a:r>
              <a:rPr sz="2000" spc="-5" dirty="0">
                <a:latin typeface="Microsoft Sans Serif"/>
                <a:cs typeface="Microsoft Sans Serif"/>
              </a:rPr>
              <a:t> pixels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tall.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Microsoft Sans Serif"/>
                <a:cs typeface="Microsoft Sans Serif"/>
              </a:rPr>
              <a:t>&lt;img </a:t>
            </a:r>
            <a:r>
              <a:rPr sz="2000" dirty="0">
                <a:latin typeface="Microsoft Sans Serif"/>
                <a:cs typeface="Microsoft Sans Serif"/>
              </a:rPr>
              <a:t>src="scream.png" </a:t>
            </a:r>
            <a:r>
              <a:rPr sz="2000" spc="-5" dirty="0">
                <a:latin typeface="Microsoft Sans Serif"/>
                <a:cs typeface="Microsoft Sans Serif"/>
              </a:rPr>
              <a:t>style=</a:t>
            </a:r>
            <a:r>
              <a:rPr sz="20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“width:250px;height:440px;</a:t>
            </a:r>
            <a:r>
              <a:rPr sz="2000" spc="-5" dirty="0">
                <a:latin typeface="Microsoft Sans Serif"/>
                <a:cs typeface="Microsoft Sans Serif"/>
              </a:rPr>
              <a:t>"&gt; </a:t>
            </a:r>
            <a:r>
              <a:rPr sz="2000" spc="-10" dirty="0">
                <a:latin typeface="Microsoft Sans Serif"/>
                <a:cs typeface="Microsoft Sans Serif"/>
              </a:rPr>
              <a:t>Fill </a:t>
            </a:r>
            <a:r>
              <a:rPr sz="2000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blank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correct</a:t>
            </a:r>
            <a:r>
              <a:rPr sz="2000" spc="-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syntax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4396" y="2809044"/>
            <a:ext cx="3459045" cy="29316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Hack2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718439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correct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make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dirty="0">
                <a:latin typeface="Microsoft Sans Serif"/>
                <a:cs typeface="Microsoft Sans Serif"/>
              </a:rPr>
              <a:t>become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link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"default.html"..</a:t>
            </a:r>
            <a:endParaRPr sz="1400">
              <a:latin typeface="Microsoft Sans Serif"/>
              <a:cs typeface="Microsoft Sans Serif"/>
            </a:endParaRPr>
          </a:p>
          <a:p>
            <a:pPr marL="68580">
              <a:lnSpc>
                <a:spcPct val="100000"/>
              </a:lnSpc>
              <a:spcBef>
                <a:spcPts val="1939"/>
              </a:spcBef>
              <a:tabLst>
                <a:tab pos="294005" algn="l"/>
                <a:tab pos="1480185" algn="l"/>
              </a:tabLst>
            </a:pP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r>
              <a:rPr sz="1600" u="heavy" spc="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38887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src="smiley.gif"&gt;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fill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blank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correct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answer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8228" y="2748296"/>
            <a:ext cx="3270050" cy="2737523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Hack2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792" y="2716825"/>
            <a:ext cx="225425" cy="0"/>
          </a:xfrm>
          <a:custGeom>
            <a:avLst/>
            <a:gdLst/>
            <a:ahLst/>
            <a:cxnLst/>
            <a:rect l="l" t="t" r="r" b="b"/>
            <a:pathLst>
              <a:path w="225425">
                <a:moveTo>
                  <a:pt x="0" y="0"/>
                </a:moveTo>
                <a:lnTo>
                  <a:pt x="225393" y="0"/>
                </a:lnTo>
              </a:path>
            </a:pathLst>
          </a:custGeom>
          <a:ln w="127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704" y="1854453"/>
            <a:ext cx="7184390" cy="161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3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Use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correct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HTML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make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-5" dirty="0">
                <a:latin typeface="Microsoft Sans Serif"/>
                <a:cs typeface="Microsoft Sans Serif"/>
              </a:rPr>
              <a:t>image </a:t>
            </a:r>
            <a:r>
              <a:rPr sz="1400" dirty="0">
                <a:latin typeface="Microsoft Sans Serif"/>
                <a:cs typeface="Microsoft Sans Serif"/>
              </a:rPr>
              <a:t>become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link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"default.html"..</a:t>
            </a:r>
            <a:endParaRPr sz="1400">
              <a:latin typeface="Microsoft Sans Serif"/>
              <a:cs typeface="Microsoft Sans Serif"/>
            </a:endParaRPr>
          </a:p>
          <a:p>
            <a:pPr marL="351790">
              <a:lnSpc>
                <a:spcPct val="100000"/>
              </a:lnSpc>
              <a:spcBef>
                <a:spcPts val="1939"/>
              </a:spcBef>
              <a:tabLst>
                <a:tab pos="1366520" algn="l"/>
              </a:tabLst>
            </a:pPr>
            <a:r>
              <a:rPr sz="1600" u="heavy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	</a:t>
            </a:r>
            <a:r>
              <a:rPr sz="1600" spc="-5" dirty="0">
                <a:latin typeface="Microsoft Sans Serif"/>
                <a:cs typeface="Microsoft Sans Serif"/>
              </a:rPr>
              <a:t>&gt;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pos="2388870" algn="l"/>
              </a:tabLst>
            </a:pPr>
            <a:r>
              <a:rPr sz="1600" spc="-5" dirty="0">
                <a:latin typeface="Microsoft Sans Serif"/>
                <a:cs typeface="Microsoft Sans Serif"/>
              </a:rPr>
              <a:t>&lt;img</a:t>
            </a:r>
            <a:r>
              <a:rPr sz="1600" spc="45" dirty="0">
                <a:latin typeface="Microsoft Sans Serif"/>
                <a:cs typeface="Microsoft Sans Serif"/>
              </a:rPr>
              <a:t> </a:t>
            </a:r>
            <a:r>
              <a:rPr sz="1600" spc="-15" dirty="0">
                <a:latin typeface="Microsoft Sans Serif"/>
                <a:cs typeface="Microsoft Sans Serif"/>
              </a:rPr>
              <a:t>src="smiley.gif"&gt;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r>
              <a:rPr sz="1600" spc="-10" dirty="0">
                <a:latin typeface="Microsoft Sans Serif"/>
                <a:cs typeface="Microsoft Sans Serif"/>
              </a:rPr>
              <a:t>fill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the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blank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with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correct</a:t>
            </a:r>
            <a:r>
              <a:rPr sz="1600" spc="1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answer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&lt;a</a:t>
            </a:r>
            <a:r>
              <a:rPr sz="1600" spc="20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href=“default.html”&gt;&lt;img</a:t>
            </a:r>
            <a:r>
              <a:rPr sz="1600" spc="4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AF50"/>
                </a:solidFill>
                <a:latin typeface="Microsoft Sans Serif"/>
                <a:cs typeface="Microsoft Sans Serif"/>
              </a:rPr>
              <a:t>src=“smiley.gif”&gt;&lt;/a&gt;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8228" y="2748296"/>
            <a:ext cx="3270050" cy="2737523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Hack3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904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5" dirty="0">
                <a:latin typeface="Microsoft Sans Serif"/>
                <a:cs typeface="Microsoft Sans Serif"/>
              </a:rPr>
              <a:t>Make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below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float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&lt;p&gt;</a:t>
            </a:r>
            <a:endParaRPr sz="2400">
              <a:latin typeface="Microsoft Sans Serif"/>
              <a:cs typeface="Microsoft Sans Serif"/>
            </a:endParaRPr>
          </a:p>
          <a:p>
            <a:pPr marL="12700" marR="1363980">
              <a:lnSpc>
                <a:spcPct val="100000"/>
              </a:lnSpc>
              <a:tabLst>
                <a:tab pos="5161915" algn="l"/>
              </a:tabLst>
            </a:pPr>
            <a:r>
              <a:rPr sz="2400" dirty="0">
                <a:latin typeface="Microsoft Sans Serif"/>
                <a:cs typeface="Microsoft Sans Serif"/>
              </a:rPr>
              <a:t>&lt;</a:t>
            </a:r>
            <a:r>
              <a:rPr sz="2400" spc="-5" dirty="0">
                <a:latin typeface="Microsoft Sans Serif"/>
                <a:cs typeface="Microsoft Sans Serif"/>
              </a:rPr>
              <a:t>img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src="sm</a:t>
            </a:r>
            <a:r>
              <a:rPr sz="2400" spc="-15" dirty="0">
                <a:latin typeface="Microsoft Sans Serif"/>
                <a:cs typeface="Microsoft Sans Serif"/>
              </a:rPr>
              <a:t>i</a:t>
            </a:r>
            <a:r>
              <a:rPr sz="2400" spc="-25" dirty="0">
                <a:latin typeface="Microsoft Sans Serif"/>
                <a:cs typeface="Microsoft Sans Serif"/>
              </a:rPr>
              <a:t>l</a:t>
            </a:r>
            <a:r>
              <a:rPr sz="2400" spc="-5" dirty="0">
                <a:latin typeface="Microsoft Sans Serif"/>
                <a:cs typeface="Microsoft Sans Serif"/>
              </a:rPr>
              <a:t>e</a:t>
            </a:r>
            <a:r>
              <a:rPr sz="2400" spc="-185" dirty="0">
                <a:latin typeface="Microsoft Sans Serif"/>
                <a:cs typeface="Microsoft Sans Serif"/>
              </a:rPr>
              <a:t>y</a:t>
            </a:r>
            <a:r>
              <a:rPr sz="2400" spc="-5" dirty="0">
                <a:latin typeface="Microsoft Sans Serif"/>
                <a:cs typeface="Microsoft Sans Serif"/>
              </a:rPr>
              <a:t>.gif"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spc="-5" dirty="0">
                <a:latin typeface="Microsoft Sans Serif"/>
                <a:cs typeface="Microsoft Sans Serif"/>
              </a:rPr>
              <a:t>yl</a:t>
            </a:r>
            <a:r>
              <a:rPr sz="2400" spc="-15" dirty="0">
                <a:latin typeface="Microsoft Sans Serif"/>
                <a:cs typeface="Microsoft Sans Serif"/>
              </a:rPr>
              <a:t>e</a:t>
            </a:r>
            <a:r>
              <a:rPr sz="2400" dirty="0">
                <a:latin typeface="Microsoft Sans Serif"/>
                <a:cs typeface="Microsoft Sans Serif"/>
              </a:rPr>
              <a:t>=“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400" spc="-5" dirty="0">
                <a:latin typeface="Microsoft Sans Serif"/>
                <a:cs typeface="Microsoft Sans Serif"/>
              </a:rPr>
              <a:t>;"&gt;  </a:t>
            </a:r>
            <a:r>
              <a:rPr sz="2400" spc="-10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contains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&lt;/p&gt;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5513019"/>
            <a:ext cx="449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Microsoft Sans Serif"/>
                <a:cs typeface="Microsoft Sans Serif"/>
              </a:rPr>
              <a:t>Fill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blanks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correct</a:t>
            </a:r>
            <a:r>
              <a:rPr sz="2400" dirty="0">
                <a:latin typeface="Microsoft Sans Serif"/>
                <a:cs typeface="Microsoft Sans Serif"/>
              </a:rPr>
              <a:t> syntax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Hack3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904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5" dirty="0">
                <a:latin typeface="Microsoft Sans Serif"/>
                <a:cs typeface="Microsoft Sans Serif"/>
              </a:rPr>
              <a:t>Make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below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float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right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of </a:t>
            </a:r>
            <a:r>
              <a:rPr sz="2400" spc="-6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&lt;p&gt;</a:t>
            </a:r>
            <a:endParaRPr sz="2400">
              <a:latin typeface="Microsoft Sans Serif"/>
              <a:cs typeface="Microsoft Sans Serif"/>
            </a:endParaRPr>
          </a:p>
          <a:p>
            <a:pPr marL="12700" marR="1463675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&lt;img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src="smiley.gif"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style=“</a:t>
            </a:r>
            <a:r>
              <a:rPr sz="24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float:right</a:t>
            </a:r>
            <a:r>
              <a:rPr sz="2400" spc="-5" dirty="0">
                <a:latin typeface="Microsoft Sans Serif"/>
                <a:cs typeface="Microsoft Sans Serif"/>
              </a:rPr>
              <a:t>;"&gt;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This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Microsoft Sans Serif"/>
                <a:cs typeface="Microsoft Sans Serif"/>
              </a:rPr>
              <a:t>This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paragraph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contains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image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Microsoft Sans Serif"/>
                <a:cs typeface="Microsoft Sans Serif"/>
              </a:rPr>
              <a:t>&lt;/p&gt;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5513019"/>
            <a:ext cx="4497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Microsoft Sans Serif"/>
                <a:cs typeface="Microsoft Sans Serif"/>
              </a:rPr>
              <a:t>Fill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blanks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with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correct</a:t>
            </a:r>
            <a:r>
              <a:rPr sz="2400" dirty="0">
                <a:latin typeface="Microsoft Sans Serif"/>
                <a:cs typeface="Microsoft Sans Serif"/>
              </a:rPr>
              <a:t> syntax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Hack4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491605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 </a:t>
            </a:r>
            <a:r>
              <a:rPr sz="2000" spc="-5" dirty="0">
                <a:latin typeface="Microsoft Sans Serif"/>
                <a:cs typeface="Microsoft Sans Serif"/>
              </a:rPr>
              <a:t>attribute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</a:t>
            </a:r>
            <a:r>
              <a:rPr sz="2000" spc="-5" dirty="0">
                <a:latin typeface="Microsoft Sans Serif"/>
                <a:cs typeface="Microsoft Sans Serif"/>
              </a:rPr>
              <a:t> 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video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source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which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type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for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mp4.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Src,video/mp4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Source,video/mp4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Hack4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2929"/>
            <a:ext cx="6701155" cy="18961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2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800" spc="-7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Which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attribute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video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call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the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source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type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mp4.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Src,video/mp4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Microsoft Sans Serif"/>
                <a:cs typeface="Microsoft Sans Serif"/>
              </a:rPr>
              <a:t>Source,video/mp4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Hack5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7002145" cy="2204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8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which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attributes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are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used </a:t>
            </a:r>
            <a:r>
              <a:rPr sz="2000" spc="-5" dirty="0">
                <a:latin typeface="Microsoft Sans Serif"/>
                <a:cs typeface="Microsoft Sans Serif"/>
              </a:rPr>
              <a:t>in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audio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tag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for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autoplay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and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mute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autoplay,muted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15" dirty="0">
                <a:latin typeface="Microsoft Sans Serif"/>
                <a:cs typeface="Microsoft Sans Serif"/>
              </a:rPr>
              <a:t>Autoplay,mute</a:t>
            </a:r>
            <a:endParaRPr sz="20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000" spc="-35" dirty="0">
                <a:latin typeface="Microsoft Sans Serif"/>
                <a:cs typeface="Microsoft Sans Serif"/>
              </a:rPr>
              <a:t>AUTOPLAY,MUTED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Hack5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2929"/>
            <a:ext cx="6685915" cy="26276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28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800" spc="-6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which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attributes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are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used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audio</a:t>
            </a:r>
            <a:r>
              <a:rPr sz="2400" spc="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tag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for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autoplay</a:t>
            </a:r>
            <a:r>
              <a:rPr sz="2400" spc="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and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mute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7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15" dirty="0">
                <a:solidFill>
                  <a:srgbClr val="00AF50"/>
                </a:solidFill>
                <a:latin typeface="Microsoft Sans Serif"/>
                <a:cs typeface="Microsoft Sans Serif"/>
              </a:rPr>
              <a:t>autoplay,muted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20" dirty="0">
                <a:latin typeface="Microsoft Sans Serif"/>
                <a:cs typeface="Microsoft Sans Serif"/>
              </a:rPr>
              <a:t>Autoplay,mute</a:t>
            </a:r>
            <a:endParaRPr sz="240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Microsoft Sans Serif"/>
                <a:cs typeface="Microsoft Sans Serif"/>
              </a:rPr>
              <a:t>AUTOPLAY,MUTED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4890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4.Adding</a:t>
            </a:r>
            <a:r>
              <a:rPr sz="1800" b="1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titles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Image: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Along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with</a:t>
            </a:r>
            <a:r>
              <a:rPr sz="1800" spc="7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images,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titles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also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added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images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provide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further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information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related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to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inserted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image.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For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inserting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title,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used.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9664" y="3085338"/>
            <a:ext cx="677354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title="beautiful_scenery"&gt;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97368" y="1418844"/>
            <a:ext cx="3557270" cy="4239895"/>
            <a:chOff x="7897368" y="1418844"/>
            <a:chExt cx="3557270" cy="42398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368" y="1418844"/>
              <a:ext cx="3557016" cy="42397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3075" y="1614043"/>
              <a:ext cx="2968498" cy="365175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309609" y="5715101"/>
            <a:ext cx="34277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When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you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move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mouse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on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Title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display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Hack6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598920" cy="191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8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Use </a:t>
            </a:r>
            <a:r>
              <a:rPr sz="2000" dirty="0">
                <a:latin typeface="Microsoft Sans Serif"/>
                <a:cs typeface="Microsoft Sans Serif"/>
              </a:rPr>
              <a:t>CSS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to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display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an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iframe with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no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borders.</a:t>
            </a:r>
            <a:endParaRPr sz="2000">
              <a:latin typeface="Microsoft Sans Serif"/>
              <a:cs typeface="Microsoft Sans Serif"/>
            </a:endParaRPr>
          </a:p>
          <a:p>
            <a:pPr marL="12700" marR="1880235">
              <a:lnSpc>
                <a:spcPct val="100000"/>
              </a:lnSpc>
              <a:spcBef>
                <a:spcPts val="2405"/>
              </a:spcBef>
              <a:tabLst>
                <a:tab pos="1759585" algn="l"/>
              </a:tabLst>
            </a:pPr>
            <a:r>
              <a:rPr sz="2000" dirty="0">
                <a:latin typeface="Microsoft Sans Serif"/>
                <a:cs typeface="Microsoft Sans Serif"/>
              </a:rPr>
              <a:t>&lt;iframe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src="https:/</a:t>
            </a:r>
            <a:r>
              <a:rPr sz="2000" spc="-5" dirty="0">
                <a:latin typeface="Microsoft Sans Serif"/>
                <a:cs typeface="Microsoft Sans Serif"/>
                <a:hlinkClick r:id="rId2"/>
              </a:rPr>
              <a:t>/www</a:t>
            </a:r>
            <a:r>
              <a:rPr sz="2000" spc="-5" dirty="0">
                <a:latin typeface="Microsoft Sans Serif"/>
                <a:cs typeface="Microsoft Sans Serif"/>
              </a:rPr>
              <a:t>.</a:t>
            </a:r>
            <a:r>
              <a:rPr sz="2000" spc="-5" dirty="0">
                <a:latin typeface="Microsoft Sans Serif"/>
                <a:cs typeface="Microsoft Sans Serif"/>
                <a:hlinkClick r:id="rId2"/>
              </a:rPr>
              <a:t>w3schools.com" </a:t>
            </a:r>
            <a:r>
              <a:rPr sz="2000" spc="-5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style=“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"&gt;&lt;/iframe&gt;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Fill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the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blanks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with</a:t>
            </a:r>
            <a:r>
              <a:rPr sz="2000" dirty="0">
                <a:latin typeface="Microsoft Sans Serif"/>
                <a:cs typeface="Microsoft Sans Serif"/>
              </a:rPr>
              <a:t> correct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syntax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Hack6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49882"/>
            <a:ext cx="6605905" cy="3076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6045">
              <a:lnSpc>
                <a:spcPct val="100499"/>
              </a:lnSpc>
              <a:spcBef>
                <a:spcPts val="85"/>
              </a:spcBef>
            </a:pPr>
            <a:r>
              <a:rPr sz="32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3200" spc="-11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Use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CSS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to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display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an</a:t>
            </a:r>
            <a:r>
              <a:rPr sz="2800" spc="3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iframe </a:t>
            </a:r>
            <a:r>
              <a:rPr sz="2800" spc="-7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no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borders.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800" spc="-5" dirty="0">
                <a:latin typeface="Microsoft Sans Serif"/>
                <a:cs typeface="Microsoft Sans Serif"/>
              </a:rPr>
              <a:t>&lt;iframe</a:t>
            </a:r>
            <a:r>
              <a:rPr sz="2800" spc="8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src="https</a:t>
            </a:r>
            <a:r>
              <a:rPr sz="2800" spc="-10" dirty="0">
                <a:latin typeface="Microsoft Sans Serif"/>
                <a:cs typeface="Microsoft Sans Serif"/>
                <a:hlinkClick r:id="rId2"/>
              </a:rPr>
              <a:t>://ww</a:t>
            </a:r>
            <a:r>
              <a:rPr sz="2800" spc="-10" dirty="0">
                <a:latin typeface="Microsoft Sans Serif"/>
                <a:cs typeface="Microsoft Sans Serif"/>
              </a:rPr>
              <a:t>w</a:t>
            </a:r>
            <a:r>
              <a:rPr sz="2800" spc="-10" dirty="0">
                <a:latin typeface="Microsoft Sans Serif"/>
                <a:cs typeface="Microsoft Sans Serif"/>
                <a:hlinkClick r:id="rId2"/>
              </a:rPr>
              <a:t>.w3s</a:t>
            </a:r>
            <a:r>
              <a:rPr sz="2800" spc="-10" dirty="0">
                <a:latin typeface="Microsoft Sans Serif"/>
                <a:cs typeface="Microsoft Sans Serif"/>
              </a:rPr>
              <a:t>ch</a:t>
            </a:r>
            <a:r>
              <a:rPr sz="2800" spc="-10" dirty="0">
                <a:latin typeface="Microsoft Sans Serif"/>
                <a:cs typeface="Microsoft Sans Serif"/>
                <a:hlinkClick r:id="rId2"/>
              </a:rPr>
              <a:t>ools.com" </a:t>
            </a:r>
            <a:r>
              <a:rPr sz="2800" spc="-7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style=“</a:t>
            </a:r>
            <a:r>
              <a:rPr sz="28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border:none</a:t>
            </a:r>
            <a:r>
              <a:rPr sz="2800" spc="-5" dirty="0">
                <a:latin typeface="Microsoft Sans Serif"/>
                <a:cs typeface="Microsoft Sans Serif"/>
              </a:rPr>
              <a:t>"&gt;&lt;/iframe&gt;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Microsoft Sans Serif"/>
                <a:cs typeface="Microsoft Sans Serif"/>
              </a:rPr>
              <a:t>Fill</a:t>
            </a:r>
            <a:r>
              <a:rPr sz="2800" spc="40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the</a:t>
            </a:r>
            <a:r>
              <a:rPr sz="2800" spc="25" dirty="0">
                <a:latin typeface="Microsoft Sans Serif"/>
                <a:cs typeface="Microsoft Sans Serif"/>
              </a:rPr>
              <a:t> </a:t>
            </a:r>
            <a:r>
              <a:rPr sz="2800" spc="-5" dirty="0">
                <a:latin typeface="Microsoft Sans Serif"/>
                <a:cs typeface="Microsoft Sans Serif"/>
              </a:rPr>
              <a:t>blanks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with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correct</a:t>
            </a:r>
            <a:r>
              <a:rPr sz="2800" spc="5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syntax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4996" y="218008"/>
            <a:ext cx="197040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Microsoft Sans Serif"/>
                <a:cs typeface="Microsoft Sans Serif"/>
              </a:rPr>
              <a:t>Hack7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49882"/>
            <a:ext cx="65227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9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Create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an</a:t>
            </a:r>
            <a:r>
              <a:rPr sz="3200" spc="2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iframe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with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a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URL </a:t>
            </a:r>
            <a:r>
              <a:rPr sz="3200" spc="-8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address</a:t>
            </a:r>
            <a:r>
              <a:rPr sz="3200" spc="10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that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goes</a:t>
            </a:r>
            <a:r>
              <a:rPr sz="3200" spc="35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to</a:t>
            </a:r>
            <a:r>
              <a:rPr sz="3200" spc="15" dirty="0">
                <a:latin typeface="Microsoft Sans Serif"/>
                <a:cs typeface="Microsoft Sans Serif"/>
              </a:rPr>
              <a:t> </a:t>
            </a:r>
            <a:r>
              <a:rPr sz="3200" spc="-5" dirty="0">
                <a:latin typeface="Microsoft Sans Serif"/>
                <a:cs typeface="Microsoft Sans Serif"/>
              </a:rPr>
              <a:t>"default.html".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4708" y="218008"/>
            <a:ext cx="3531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Hack7</a:t>
            </a:r>
            <a:r>
              <a:rPr sz="5400" b="0" spc="-33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ANS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1854453"/>
            <a:ext cx="6986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00000"/>
                </a:solidFill>
                <a:latin typeface="Microsoft Sans Serif"/>
                <a:cs typeface="Microsoft Sans Serif"/>
              </a:rPr>
              <a:t>Question:</a:t>
            </a:r>
            <a:r>
              <a:rPr sz="2400" spc="-180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Create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iframe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with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URL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address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that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goes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to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"default.html".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04" y="3077082"/>
            <a:ext cx="3317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&lt;iframe</a:t>
            </a:r>
            <a:r>
              <a:rPr sz="1600" spc="25" dirty="0">
                <a:solidFill>
                  <a:srgbClr val="00AF50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AF50"/>
                </a:solidFill>
                <a:latin typeface="Microsoft Sans Serif"/>
                <a:cs typeface="Microsoft Sans Serif"/>
              </a:rPr>
              <a:t>src=“default.html”&gt;&lt;/iframe&gt;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568" y="2353880"/>
            <a:ext cx="3725166" cy="3097376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7154" y="2763139"/>
            <a:ext cx="4622800" cy="1216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850" b="0" spc="5" dirty="0">
                <a:latin typeface="Microsoft Sans Serif"/>
                <a:cs typeface="Microsoft Sans Serif"/>
              </a:rPr>
              <a:t>Thank</a:t>
            </a:r>
            <a:r>
              <a:rPr sz="5850" b="0" spc="-65" dirty="0">
                <a:latin typeface="Microsoft Sans Serif"/>
                <a:cs typeface="Microsoft Sans Serif"/>
              </a:rPr>
              <a:t> </a:t>
            </a:r>
            <a:r>
              <a:rPr sz="5850" b="0" spc="-170" dirty="0">
                <a:latin typeface="Microsoft Sans Serif"/>
                <a:cs typeface="Microsoft Sans Serif"/>
              </a:rPr>
              <a:t>You</a:t>
            </a:r>
            <a:endParaRPr sz="5850">
              <a:latin typeface="Microsoft Sans Serif"/>
              <a:cs typeface="Microsoft Sans Serif"/>
            </a:endParaRPr>
          </a:p>
          <a:p>
            <a:pPr marL="2009139">
              <a:lnSpc>
                <a:spcPct val="100000"/>
              </a:lnSpc>
              <a:spcBef>
                <a:spcPts val="114"/>
              </a:spcBef>
            </a:pPr>
            <a:r>
              <a:rPr sz="1850" b="0" spc="10" dirty="0">
                <a:latin typeface="Microsoft Sans Serif"/>
                <a:cs typeface="Microsoft Sans Serif"/>
              </a:rPr>
              <a:t>Happy</a:t>
            </a:r>
            <a:r>
              <a:rPr sz="1850" b="0" spc="-15" dirty="0">
                <a:latin typeface="Microsoft Sans Serif"/>
                <a:cs typeface="Microsoft Sans Serif"/>
              </a:rPr>
              <a:t> </a:t>
            </a:r>
            <a:r>
              <a:rPr sz="1850" b="0" spc="5" dirty="0">
                <a:latin typeface="Microsoft Sans Serif"/>
                <a:cs typeface="Microsoft Sans Serif"/>
              </a:rPr>
              <a:t>to</a:t>
            </a:r>
            <a:r>
              <a:rPr sz="1850" b="0" dirty="0">
                <a:latin typeface="Microsoft Sans Serif"/>
                <a:cs typeface="Microsoft Sans Serif"/>
              </a:rPr>
              <a:t> </a:t>
            </a:r>
            <a:r>
              <a:rPr sz="1850" b="0" spc="10" dirty="0">
                <a:latin typeface="Microsoft Sans Serif"/>
                <a:cs typeface="Microsoft Sans Serif"/>
              </a:rPr>
              <a:t>host</a:t>
            </a:r>
            <a:r>
              <a:rPr sz="1850" b="0" spc="-20" dirty="0">
                <a:latin typeface="Microsoft Sans Serif"/>
                <a:cs typeface="Microsoft Sans Serif"/>
              </a:rPr>
              <a:t> </a:t>
            </a:r>
            <a:r>
              <a:rPr sz="1850" b="0" spc="5" dirty="0">
                <a:latin typeface="Microsoft Sans Serif"/>
                <a:cs typeface="Microsoft Sans Serif"/>
              </a:rPr>
              <a:t>you</a:t>
            </a:r>
            <a:r>
              <a:rPr sz="1850" b="0" spc="15" dirty="0">
                <a:latin typeface="Microsoft Sans Serif"/>
                <a:cs typeface="Microsoft Sans Serif"/>
              </a:rPr>
              <a:t> </a:t>
            </a:r>
            <a:r>
              <a:rPr sz="1850" b="0" spc="-20" dirty="0">
                <a:latin typeface="Microsoft Sans Serif"/>
                <a:cs typeface="Microsoft Sans Serif"/>
              </a:rPr>
              <a:t>today.</a:t>
            </a:r>
            <a:endParaRPr sz="185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7876" y="604647"/>
            <a:ext cx="5321935" cy="3938270"/>
            <a:chOff x="1147876" y="604647"/>
            <a:chExt cx="5321935" cy="39382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8459" y="3355339"/>
              <a:ext cx="226187" cy="1658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64684" y="624204"/>
              <a:ext cx="1054735" cy="3918585"/>
            </a:xfrm>
            <a:custGeom>
              <a:avLst/>
              <a:gdLst/>
              <a:ahLst/>
              <a:cxnLst/>
              <a:rect l="l" t="t" r="r" b="b"/>
              <a:pathLst>
                <a:path w="1054735" h="3918585">
                  <a:moveTo>
                    <a:pt x="290068" y="189484"/>
                  </a:moveTo>
                  <a:lnTo>
                    <a:pt x="181229" y="260350"/>
                  </a:lnTo>
                  <a:lnTo>
                    <a:pt x="72517" y="189484"/>
                  </a:lnTo>
                  <a:lnTo>
                    <a:pt x="72517" y="263906"/>
                  </a:lnTo>
                  <a:lnTo>
                    <a:pt x="181229" y="334899"/>
                  </a:lnTo>
                  <a:lnTo>
                    <a:pt x="290068" y="263906"/>
                  </a:lnTo>
                  <a:lnTo>
                    <a:pt x="290068" y="260350"/>
                  </a:lnTo>
                  <a:lnTo>
                    <a:pt x="290068" y="189484"/>
                  </a:lnTo>
                  <a:close/>
                </a:path>
                <a:path w="1054735" h="3918585">
                  <a:moveTo>
                    <a:pt x="362585" y="120777"/>
                  </a:moveTo>
                  <a:lnTo>
                    <a:pt x="181229" y="0"/>
                  </a:lnTo>
                  <a:lnTo>
                    <a:pt x="0" y="120777"/>
                  </a:lnTo>
                  <a:lnTo>
                    <a:pt x="181229" y="241681"/>
                  </a:lnTo>
                  <a:lnTo>
                    <a:pt x="328549" y="143510"/>
                  </a:lnTo>
                  <a:lnTo>
                    <a:pt x="328549" y="210693"/>
                  </a:lnTo>
                  <a:lnTo>
                    <a:pt x="322580" y="212979"/>
                  </a:lnTo>
                  <a:lnTo>
                    <a:pt x="318389" y="218821"/>
                  </a:lnTo>
                  <a:lnTo>
                    <a:pt x="318389" y="231521"/>
                  </a:lnTo>
                  <a:lnTo>
                    <a:pt x="321691" y="236728"/>
                  </a:lnTo>
                  <a:lnTo>
                    <a:pt x="326517" y="239268"/>
                  </a:lnTo>
                  <a:lnTo>
                    <a:pt x="314452" y="300990"/>
                  </a:lnTo>
                  <a:lnTo>
                    <a:pt x="354711" y="300990"/>
                  </a:lnTo>
                  <a:lnTo>
                    <a:pt x="342519" y="239268"/>
                  </a:lnTo>
                  <a:lnTo>
                    <a:pt x="347472" y="236728"/>
                  </a:lnTo>
                  <a:lnTo>
                    <a:pt x="350647" y="231521"/>
                  </a:lnTo>
                  <a:lnTo>
                    <a:pt x="350647" y="218821"/>
                  </a:lnTo>
                  <a:lnTo>
                    <a:pt x="346456" y="212979"/>
                  </a:lnTo>
                  <a:lnTo>
                    <a:pt x="340614" y="210693"/>
                  </a:lnTo>
                  <a:lnTo>
                    <a:pt x="340614" y="143510"/>
                  </a:lnTo>
                  <a:lnTo>
                    <a:pt x="340614" y="135509"/>
                  </a:lnTo>
                  <a:lnTo>
                    <a:pt x="362585" y="120777"/>
                  </a:lnTo>
                  <a:close/>
                </a:path>
                <a:path w="1054735" h="3918585">
                  <a:moveTo>
                    <a:pt x="1054481" y="3605022"/>
                  </a:moveTo>
                  <a:lnTo>
                    <a:pt x="1053973" y="3605022"/>
                  </a:lnTo>
                  <a:lnTo>
                    <a:pt x="1053973" y="3598418"/>
                  </a:lnTo>
                  <a:lnTo>
                    <a:pt x="886841" y="3643122"/>
                  </a:lnTo>
                  <a:lnTo>
                    <a:pt x="883158" y="3643122"/>
                  </a:lnTo>
                  <a:lnTo>
                    <a:pt x="883158" y="3848227"/>
                  </a:lnTo>
                  <a:lnTo>
                    <a:pt x="875436" y="3845128"/>
                  </a:lnTo>
                  <a:lnTo>
                    <a:pt x="866914" y="3843515"/>
                  </a:lnTo>
                  <a:lnTo>
                    <a:pt x="857846" y="3843502"/>
                  </a:lnTo>
                  <a:lnTo>
                    <a:pt x="848487" y="3845179"/>
                  </a:lnTo>
                  <a:lnTo>
                    <a:pt x="832472" y="3852481"/>
                  </a:lnTo>
                  <a:lnTo>
                    <a:pt x="820813" y="3863810"/>
                  </a:lnTo>
                  <a:lnTo>
                    <a:pt x="814603" y="3877640"/>
                  </a:lnTo>
                  <a:lnTo>
                    <a:pt x="814959" y="3892423"/>
                  </a:lnTo>
                  <a:lnTo>
                    <a:pt x="822083" y="3905402"/>
                  </a:lnTo>
                  <a:lnTo>
                    <a:pt x="834351" y="3914254"/>
                  </a:lnTo>
                  <a:lnTo>
                    <a:pt x="850099" y="3918242"/>
                  </a:lnTo>
                  <a:lnTo>
                    <a:pt x="867664" y="3916553"/>
                  </a:lnTo>
                  <a:lnTo>
                    <a:pt x="883132" y="3909644"/>
                  </a:lnTo>
                  <a:lnTo>
                    <a:pt x="894613" y="3898938"/>
                  </a:lnTo>
                  <a:lnTo>
                    <a:pt x="901090" y="3885806"/>
                  </a:lnTo>
                  <a:lnTo>
                    <a:pt x="901573" y="3871595"/>
                  </a:lnTo>
                  <a:lnTo>
                    <a:pt x="902208" y="3871595"/>
                  </a:lnTo>
                  <a:lnTo>
                    <a:pt x="902208" y="3693668"/>
                  </a:lnTo>
                  <a:lnTo>
                    <a:pt x="1035431" y="3657981"/>
                  </a:lnTo>
                  <a:lnTo>
                    <a:pt x="1035431" y="3810635"/>
                  </a:lnTo>
                  <a:lnTo>
                    <a:pt x="1027607" y="3807447"/>
                  </a:lnTo>
                  <a:lnTo>
                    <a:pt x="1019009" y="3805745"/>
                  </a:lnTo>
                  <a:lnTo>
                    <a:pt x="972781" y="3825964"/>
                  </a:lnTo>
                  <a:lnTo>
                    <a:pt x="966597" y="3839794"/>
                  </a:lnTo>
                  <a:lnTo>
                    <a:pt x="966978" y="3854577"/>
                  </a:lnTo>
                  <a:lnTo>
                    <a:pt x="974051" y="3867620"/>
                  </a:lnTo>
                  <a:lnTo>
                    <a:pt x="986320" y="3876522"/>
                  </a:lnTo>
                  <a:lnTo>
                    <a:pt x="1002106" y="3880510"/>
                  </a:lnTo>
                  <a:lnTo>
                    <a:pt x="1019683" y="3878834"/>
                  </a:lnTo>
                  <a:lnTo>
                    <a:pt x="1035227" y="3871823"/>
                  </a:lnTo>
                  <a:lnTo>
                    <a:pt x="1046708" y="3861028"/>
                  </a:lnTo>
                  <a:lnTo>
                    <a:pt x="1053122" y="3847795"/>
                  </a:lnTo>
                  <a:lnTo>
                    <a:pt x="1053465" y="3833495"/>
                  </a:lnTo>
                  <a:lnTo>
                    <a:pt x="1054481" y="3833495"/>
                  </a:lnTo>
                  <a:lnTo>
                    <a:pt x="1054481" y="36050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3686" y="1754886"/>
              <a:ext cx="193675" cy="1940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4684" y="2640457"/>
              <a:ext cx="158623" cy="1588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25922" y="1818639"/>
              <a:ext cx="223392" cy="23710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3407" y="3758183"/>
              <a:ext cx="144398" cy="144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47876" y="604646"/>
              <a:ext cx="5321935" cy="2130425"/>
            </a:xfrm>
            <a:custGeom>
              <a:avLst/>
              <a:gdLst/>
              <a:ahLst/>
              <a:cxnLst/>
              <a:rect l="l" t="t" r="r" b="b"/>
              <a:pathLst>
                <a:path w="5321935" h="2130425">
                  <a:moveTo>
                    <a:pt x="255854" y="2005965"/>
                  </a:moveTo>
                  <a:lnTo>
                    <a:pt x="251752" y="1985721"/>
                  </a:lnTo>
                  <a:lnTo>
                    <a:pt x="240576" y="1969173"/>
                  </a:lnTo>
                  <a:lnTo>
                    <a:pt x="224028" y="1957997"/>
                  </a:lnTo>
                  <a:lnTo>
                    <a:pt x="203784" y="1953895"/>
                  </a:lnTo>
                  <a:lnTo>
                    <a:pt x="183476" y="1957997"/>
                  </a:lnTo>
                  <a:lnTo>
                    <a:pt x="166928" y="1969173"/>
                  </a:lnTo>
                  <a:lnTo>
                    <a:pt x="155790" y="1985721"/>
                  </a:lnTo>
                  <a:lnTo>
                    <a:pt x="151714" y="2005965"/>
                  </a:lnTo>
                  <a:lnTo>
                    <a:pt x="155790" y="2026285"/>
                  </a:lnTo>
                  <a:lnTo>
                    <a:pt x="166928" y="2042883"/>
                  </a:lnTo>
                  <a:lnTo>
                    <a:pt x="183476" y="2054072"/>
                  </a:lnTo>
                  <a:lnTo>
                    <a:pt x="203784" y="2058162"/>
                  </a:lnTo>
                  <a:lnTo>
                    <a:pt x="224028" y="2054072"/>
                  </a:lnTo>
                  <a:lnTo>
                    <a:pt x="240576" y="2042883"/>
                  </a:lnTo>
                  <a:lnTo>
                    <a:pt x="251752" y="2026285"/>
                  </a:lnTo>
                  <a:lnTo>
                    <a:pt x="255854" y="2005965"/>
                  </a:lnTo>
                  <a:close/>
                </a:path>
                <a:path w="5321935" h="2130425">
                  <a:moveTo>
                    <a:pt x="338658" y="1918335"/>
                  </a:moveTo>
                  <a:lnTo>
                    <a:pt x="337350" y="1911985"/>
                  </a:lnTo>
                  <a:lnTo>
                    <a:pt x="336511" y="1907870"/>
                  </a:lnTo>
                  <a:lnTo>
                    <a:pt x="330695" y="1899310"/>
                  </a:lnTo>
                  <a:lnTo>
                    <a:pt x="322097" y="1893531"/>
                  </a:lnTo>
                  <a:lnTo>
                    <a:pt x="318846" y="1892884"/>
                  </a:lnTo>
                  <a:lnTo>
                    <a:pt x="318846" y="1911985"/>
                  </a:lnTo>
                  <a:lnTo>
                    <a:pt x="318846" y="1933575"/>
                  </a:lnTo>
                  <a:lnTo>
                    <a:pt x="276428" y="1933575"/>
                  </a:lnTo>
                  <a:lnTo>
                    <a:pt x="276428" y="2005965"/>
                  </a:lnTo>
                  <a:lnTo>
                    <a:pt x="270713" y="2034324"/>
                  </a:lnTo>
                  <a:lnTo>
                    <a:pt x="255155" y="2057450"/>
                  </a:lnTo>
                  <a:lnTo>
                    <a:pt x="232054" y="2073033"/>
                  </a:lnTo>
                  <a:lnTo>
                    <a:pt x="203784" y="2078736"/>
                  </a:lnTo>
                  <a:lnTo>
                    <a:pt x="175475" y="2073033"/>
                  </a:lnTo>
                  <a:lnTo>
                    <a:pt x="152349" y="2057450"/>
                  </a:lnTo>
                  <a:lnTo>
                    <a:pt x="136728" y="2034324"/>
                  </a:lnTo>
                  <a:lnTo>
                    <a:pt x="131013" y="2005965"/>
                  </a:lnTo>
                  <a:lnTo>
                    <a:pt x="136728" y="1977694"/>
                  </a:lnTo>
                  <a:lnTo>
                    <a:pt x="152336" y="1954593"/>
                  </a:lnTo>
                  <a:lnTo>
                    <a:pt x="175475" y="1939036"/>
                  </a:lnTo>
                  <a:lnTo>
                    <a:pt x="202514" y="1933575"/>
                  </a:lnTo>
                  <a:lnTo>
                    <a:pt x="203784" y="1933321"/>
                  </a:lnTo>
                  <a:lnTo>
                    <a:pt x="232054" y="1939036"/>
                  </a:lnTo>
                  <a:lnTo>
                    <a:pt x="255155" y="1954593"/>
                  </a:lnTo>
                  <a:lnTo>
                    <a:pt x="270713" y="1977694"/>
                  </a:lnTo>
                  <a:lnTo>
                    <a:pt x="276428" y="2005965"/>
                  </a:lnTo>
                  <a:lnTo>
                    <a:pt x="276428" y="1933575"/>
                  </a:lnTo>
                  <a:lnTo>
                    <a:pt x="274777" y="1933575"/>
                  </a:lnTo>
                  <a:lnTo>
                    <a:pt x="274777" y="1933321"/>
                  </a:lnTo>
                  <a:lnTo>
                    <a:pt x="274777" y="1917192"/>
                  </a:lnTo>
                  <a:lnTo>
                    <a:pt x="274777" y="1911985"/>
                  </a:lnTo>
                  <a:lnTo>
                    <a:pt x="318846" y="1911985"/>
                  </a:lnTo>
                  <a:lnTo>
                    <a:pt x="318846" y="1892884"/>
                  </a:lnTo>
                  <a:lnTo>
                    <a:pt x="311607" y="1891411"/>
                  </a:lnTo>
                  <a:lnTo>
                    <a:pt x="262839" y="1891411"/>
                  </a:lnTo>
                  <a:lnTo>
                    <a:pt x="262839" y="1856867"/>
                  </a:lnTo>
                  <a:lnTo>
                    <a:pt x="262839" y="1849755"/>
                  </a:lnTo>
                  <a:lnTo>
                    <a:pt x="258521" y="1845437"/>
                  </a:lnTo>
                  <a:lnTo>
                    <a:pt x="238201" y="1845437"/>
                  </a:lnTo>
                  <a:lnTo>
                    <a:pt x="238201" y="1856867"/>
                  </a:lnTo>
                  <a:lnTo>
                    <a:pt x="238201" y="1891411"/>
                  </a:lnTo>
                  <a:lnTo>
                    <a:pt x="169367" y="1891411"/>
                  </a:lnTo>
                  <a:lnTo>
                    <a:pt x="169367" y="1856867"/>
                  </a:lnTo>
                  <a:lnTo>
                    <a:pt x="238201" y="1856867"/>
                  </a:lnTo>
                  <a:lnTo>
                    <a:pt x="238201" y="1845437"/>
                  </a:lnTo>
                  <a:lnTo>
                    <a:pt x="148920" y="1845437"/>
                  </a:lnTo>
                  <a:lnTo>
                    <a:pt x="144602" y="1849755"/>
                  </a:lnTo>
                  <a:lnTo>
                    <a:pt x="144602" y="1891411"/>
                  </a:lnTo>
                  <a:lnTo>
                    <a:pt x="141173" y="1891411"/>
                  </a:lnTo>
                  <a:lnTo>
                    <a:pt x="141173" y="1917192"/>
                  </a:lnTo>
                  <a:lnTo>
                    <a:pt x="141173" y="1933575"/>
                  </a:lnTo>
                  <a:lnTo>
                    <a:pt x="118173" y="1933575"/>
                  </a:lnTo>
                  <a:lnTo>
                    <a:pt x="118173" y="1917192"/>
                  </a:lnTo>
                  <a:lnTo>
                    <a:pt x="141173" y="1917192"/>
                  </a:lnTo>
                  <a:lnTo>
                    <a:pt x="141173" y="1891411"/>
                  </a:lnTo>
                  <a:lnTo>
                    <a:pt x="91744" y="1891411"/>
                  </a:lnTo>
                  <a:lnTo>
                    <a:pt x="91744" y="1875917"/>
                  </a:lnTo>
                  <a:lnTo>
                    <a:pt x="89573" y="1873758"/>
                  </a:lnTo>
                  <a:lnTo>
                    <a:pt x="34798" y="1873758"/>
                  </a:lnTo>
                  <a:lnTo>
                    <a:pt x="32626" y="1875917"/>
                  </a:lnTo>
                  <a:lnTo>
                    <a:pt x="32626" y="1891411"/>
                  </a:lnTo>
                  <a:lnTo>
                    <a:pt x="26962" y="1891411"/>
                  </a:lnTo>
                  <a:lnTo>
                    <a:pt x="16459" y="1893531"/>
                  </a:lnTo>
                  <a:lnTo>
                    <a:pt x="7886" y="1899310"/>
                  </a:lnTo>
                  <a:lnTo>
                    <a:pt x="2108" y="1907870"/>
                  </a:lnTo>
                  <a:lnTo>
                    <a:pt x="0" y="1918335"/>
                  </a:lnTo>
                  <a:lnTo>
                    <a:pt x="50" y="2078736"/>
                  </a:lnTo>
                  <a:lnTo>
                    <a:pt x="2108" y="2088959"/>
                  </a:lnTo>
                  <a:lnTo>
                    <a:pt x="7886" y="2097519"/>
                  </a:lnTo>
                  <a:lnTo>
                    <a:pt x="16459" y="2103297"/>
                  </a:lnTo>
                  <a:lnTo>
                    <a:pt x="26962" y="2105406"/>
                  </a:lnTo>
                  <a:lnTo>
                    <a:pt x="311607" y="2105406"/>
                  </a:lnTo>
                  <a:lnTo>
                    <a:pt x="338658" y="1933575"/>
                  </a:lnTo>
                  <a:lnTo>
                    <a:pt x="338658" y="1918335"/>
                  </a:lnTo>
                  <a:close/>
                </a:path>
                <a:path w="5321935" h="2130425">
                  <a:moveTo>
                    <a:pt x="1592529" y="22479"/>
                  </a:moveTo>
                  <a:lnTo>
                    <a:pt x="1590738" y="13716"/>
                  </a:lnTo>
                  <a:lnTo>
                    <a:pt x="1590027" y="12674"/>
                  </a:lnTo>
                  <a:lnTo>
                    <a:pt x="1585887" y="6578"/>
                  </a:lnTo>
                  <a:lnTo>
                    <a:pt x="1578698" y="1765"/>
                  </a:lnTo>
                  <a:lnTo>
                    <a:pt x="1569923" y="0"/>
                  </a:lnTo>
                  <a:lnTo>
                    <a:pt x="1552143" y="0"/>
                  </a:lnTo>
                  <a:lnTo>
                    <a:pt x="1552143" y="14224"/>
                  </a:lnTo>
                  <a:lnTo>
                    <a:pt x="1551914" y="24333"/>
                  </a:lnTo>
                  <a:lnTo>
                    <a:pt x="1551279" y="33997"/>
                  </a:lnTo>
                  <a:lnTo>
                    <a:pt x="1550314" y="43103"/>
                  </a:lnTo>
                  <a:lnTo>
                    <a:pt x="1549095" y="51562"/>
                  </a:lnTo>
                  <a:lnTo>
                    <a:pt x="1534477" y="50990"/>
                  </a:lnTo>
                  <a:lnTo>
                    <a:pt x="1519707" y="52324"/>
                  </a:lnTo>
                  <a:lnTo>
                    <a:pt x="1508391" y="56997"/>
                  </a:lnTo>
                  <a:lnTo>
                    <a:pt x="1504137" y="66421"/>
                  </a:lnTo>
                  <a:lnTo>
                    <a:pt x="1504137" y="91440"/>
                  </a:lnTo>
                  <a:lnTo>
                    <a:pt x="1547571" y="91440"/>
                  </a:lnTo>
                  <a:lnTo>
                    <a:pt x="1544523" y="132969"/>
                  </a:lnTo>
                  <a:lnTo>
                    <a:pt x="1504137" y="133731"/>
                  </a:lnTo>
                  <a:lnTo>
                    <a:pt x="1504137" y="277114"/>
                  </a:lnTo>
                  <a:lnTo>
                    <a:pt x="1456512" y="277114"/>
                  </a:lnTo>
                  <a:lnTo>
                    <a:pt x="1456512" y="133731"/>
                  </a:lnTo>
                  <a:lnTo>
                    <a:pt x="1426159" y="133731"/>
                  </a:lnTo>
                  <a:lnTo>
                    <a:pt x="1426159" y="91440"/>
                  </a:lnTo>
                  <a:lnTo>
                    <a:pt x="1456512" y="91440"/>
                  </a:lnTo>
                  <a:lnTo>
                    <a:pt x="1456512" y="62992"/>
                  </a:lnTo>
                  <a:lnTo>
                    <a:pt x="1461262" y="39179"/>
                  </a:lnTo>
                  <a:lnTo>
                    <a:pt x="1510487" y="13208"/>
                  </a:lnTo>
                  <a:lnTo>
                    <a:pt x="1534261" y="12674"/>
                  </a:lnTo>
                  <a:lnTo>
                    <a:pt x="1543240" y="13030"/>
                  </a:lnTo>
                  <a:lnTo>
                    <a:pt x="1552143" y="14224"/>
                  </a:lnTo>
                  <a:lnTo>
                    <a:pt x="1552143" y="0"/>
                  </a:lnTo>
                  <a:lnTo>
                    <a:pt x="1324559" y="0"/>
                  </a:lnTo>
                  <a:lnTo>
                    <a:pt x="1315770" y="1765"/>
                  </a:lnTo>
                  <a:lnTo>
                    <a:pt x="1308582" y="6578"/>
                  </a:lnTo>
                  <a:lnTo>
                    <a:pt x="1303731" y="13716"/>
                  </a:lnTo>
                  <a:lnTo>
                    <a:pt x="1301953" y="22479"/>
                  </a:lnTo>
                  <a:lnTo>
                    <a:pt x="1301953" y="267843"/>
                  </a:lnTo>
                  <a:lnTo>
                    <a:pt x="1303731" y="276631"/>
                  </a:lnTo>
                  <a:lnTo>
                    <a:pt x="1308582" y="283819"/>
                  </a:lnTo>
                  <a:lnTo>
                    <a:pt x="1315770" y="288671"/>
                  </a:lnTo>
                  <a:lnTo>
                    <a:pt x="1324559" y="290449"/>
                  </a:lnTo>
                  <a:lnTo>
                    <a:pt x="1569923" y="290449"/>
                  </a:lnTo>
                  <a:lnTo>
                    <a:pt x="1578698" y="288671"/>
                  </a:lnTo>
                  <a:lnTo>
                    <a:pt x="1585887" y="283819"/>
                  </a:lnTo>
                  <a:lnTo>
                    <a:pt x="1590408" y="277114"/>
                  </a:lnTo>
                  <a:lnTo>
                    <a:pt x="1590738" y="276631"/>
                  </a:lnTo>
                  <a:lnTo>
                    <a:pt x="1592529" y="267843"/>
                  </a:lnTo>
                  <a:lnTo>
                    <a:pt x="1592529" y="51562"/>
                  </a:lnTo>
                  <a:lnTo>
                    <a:pt x="1592529" y="22479"/>
                  </a:lnTo>
                  <a:close/>
                </a:path>
                <a:path w="5321935" h="2130425">
                  <a:moveTo>
                    <a:pt x="5321376" y="1862328"/>
                  </a:moveTo>
                  <a:lnTo>
                    <a:pt x="5319611" y="1853552"/>
                  </a:lnTo>
                  <a:lnTo>
                    <a:pt x="5314785" y="1846364"/>
                  </a:lnTo>
                  <a:lnTo>
                    <a:pt x="5307596" y="1841512"/>
                  </a:lnTo>
                  <a:lnTo>
                    <a:pt x="5298770" y="1839722"/>
                  </a:lnTo>
                  <a:lnTo>
                    <a:pt x="5284038" y="1839722"/>
                  </a:lnTo>
                  <a:lnTo>
                    <a:pt x="5284038" y="1925574"/>
                  </a:lnTo>
                  <a:lnTo>
                    <a:pt x="5280774" y="1930933"/>
                  </a:lnTo>
                  <a:lnTo>
                    <a:pt x="5260416" y="1977224"/>
                  </a:lnTo>
                  <a:lnTo>
                    <a:pt x="5256479" y="1994154"/>
                  </a:lnTo>
                  <a:lnTo>
                    <a:pt x="5234254" y="2039848"/>
                  </a:lnTo>
                  <a:lnTo>
                    <a:pt x="5182311" y="2070481"/>
                  </a:lnTo>
                  <a:lnTo>
                    <a:pt x="5158486" y="2073059"/>
                  </a:lnTo>
                  <a:lnTo>
                    <a:pt x="5127256" y="2070061"/>
                  </a:lnTo>
                  <a:lnTo>
                    <a:pt x="5094681" y="2061464"/>
                  </a:lnTo>
                  <a:lnTo>
                    <a:pt x="5066868" y="2047240"/>
                  </a:lnTo>
                  <a:lnTo>
                    <a:pt x="5092128" y="2045157"/>
                  </a:lnTo>
                  <a:lnTo>
                    <a:pt x="5112245" y="2042121"/>
                  </a:lnTo>
                  <a:lnTo>
                    <a:pt x="5127955" y="2037588"/>
                  </a:lnTo>
                  <a:lnTo>
                    <a:pt x="5139944" y="2031022"/>
                  </a:lnTo>
                  <a:lnTo>
                    <a:pt x="5128476" y="2031022"/>
                  </a:lnTo>
                  <a:lnTo>
                    <a:pt x="5113985" y="2028990"/>
                  </a:lnTo>
                  <a:lnTo>
                    <a:pt x="5100155" y="2022233"/>
                  </a:lnTo>
                  <a:lnTo>
                    <a:pt x="5090617" y="2008124"/>
                  </a:lnTo>
                  <a:lnTo>
                    <a:pt x="5098161" y="2008670"/>
                  </a:lnTo>
                  <a:lnTo>
                    <a:pt x="5103800" y="2008124"/>
                  </a:lnTo>
                  <a:lnTo>
                    <a:pt x="5105933" y="2007920"/>
                  </a:lnTo>
                  <a:lnTo>
                    <a:pt x="5113058" y="2006574"/>
                  </a:lnTo>
                  <a:lnTo>
                    <a:pt x="5118684" y="2005330"/>
                  </a:lnTo>
                  <a:lnTo>
                    <a:pt x="5105476" y="1999665"/>
                  </a:lnTo>
                  <a:lnTo>
                    <a:pt x="5090896" y="1990763"/>
                  </a:lnTo>
                  <a:lnTo>
                    <a:pt x="5078742" y="1977618"/>
                  </a:lnTo>
                  <a:lnTo>
                    <a:pt x="5072837" y="1959229"/>
                  </a:lnTo>
                  <a:lnTo>
                    <a:pt x="5079162" y="1962289"/>
                  </a:lnTo>
                  <a:lnTo>
                    <a:pt x="5087074" y="1964397"/>
                  </a:lnTo>
                  <a:lnTo>
                    <a:pt x="5095100" y="1965858"/>
                  </a:lnTo>
                  <a:lnTo>
                    <a:pt x="5101793" y="1966976"/>
                  </a:lnTo>
                  <a:lnTo>
                    <a:pt x="5094554" y="1959229"/>
                  </a:lnTo>
                  <a:lnTo>
                    <a:pt x="5090858" y="1955266"/>
                  </a:lnTo>
                  <a:lnTo>
                    <a:pt x="5084496" y="1939975"/>
                  </a:lnTo>
                  <a:lnTo>
                    <a:pt x="5084013" y="1921713"/>
                  </a:lnTo>
                  <a:lnTo>
                    <a:pt x="5090744" y="1901063"/>
                  </a:lnTo>
                  <a:lnTo>
                    <a:pt x="5112651" y="1924126"/>
                  </a:lnTo>
                  <a:lnTo>
                    <a:pt x="5132844" y="1939899"/>
                  </a:lnTo>
                  <a:lnTo>
                    <a:pt x="5152644" y="1949716"/>
                  </a:lnTo>
                  <a:lnTo>
                    <a:pt x="5173421" y="1954911"/>
                  </a:lnTo>
                  <a:lnTo>
                    <a:pt x="5172405" y="1951355"/>
                  </a:lnTo>
                  <a:lnTo>
                    <a:pt x="5171389" y="1946402"/>
                  </a:lnTo>
                  <a:lnTo>
                    <a:pt x="5171897" y="1934591"/>
                  </a:lnTo>
                  <a:lnTo>
                    <a:pt x="5174805" y="1922818"/>
                  </a:lnTo>
                  <a:lnTo>
                    <a:pt x="5182692" y="1910283"/>
                  </a:lnTo>
                  <a:lnTo>
                    <a:pt x="5194719" y="1901063"/>
                  </a:lnTo>
                  <a:lnTo>
                    <a:pt x="5195709" y="1900301"/>
                  </a:lnTo>
                  <a:lnTo>
                    <a:pt x="5214061" y="1896237"/>
                  </a:lnTo>
                  <a:lnTo>
                    <a:pt x="5224246" y="1897659"/>
                  </a:lnTo>
                  <a:lnTo>
                    <a:pt x="5234292" y="1901482"/>
                  </a:lnTo>
                  <a:lnTo>
                    <a:pt x="5243360" y="1907070"/>
                  </a:lnTo>
                  <a:lnTo>
                    <a:pt x="5250637" y="1913763"/>
                  </a:lnTo>
                  <a:lnTo>
                    <a:pt x="5258155" y="1912353"/>
                  </a:lnTo>
                  <a:lnTo>
                    <a:pt x="5264035" y="1909610"/>
                  </a:lnTo>
                  <a:lnTo>
                    <a:pt x="5269242" y="1906054"/>
                  </a:lnTo>
                  <a:lnTo>
                    <a:pt x="5274767" y="1902206"/>
                  </a:lnTo>
                  <a:lnTo>
                    <a:pt x="5271922" y="1910499"/>
                  </a:lnTo>
                  <a:lnTo>
                    <a:pt x="5268836" y="1918703"/>
                  </a:lnTo>
                  <a:lnTo>
                    <a:pt x="5265318" y="1925574"/>
                  </a:lnTo>
                  <a:lnTo>
                    <a:pt x="5261305" y="1929765"/>
                  </a:lnTo>
                  <a:lnTo>
                    <a:pt x="5269560" y="1930654"/>
                  </a:lnTo>
                  <a:lnTo>
                    <a:pt x="5276672" y="1927225"/>
                  </a:lnTo>
                  <a:lnTo>
                    <a:pt x="5284038" y="1925574"/>
                  </a:lnTo>
                  <a:lnTo>
                    <a:pt x="5284038" y="1839722"/>
                  </a:lnTo>
                  <a:lnTo>
                    <a:pt x="5053533" y="1839722"/>
                  </a:lnTo>
                  <a:lnTo>
                    <a:pt x="5044745" y="1841512"/>
                  </a:lnTo>
                  <a:lnTo>
                    <a:pt x="5037556" y="1846364"/>
                  </a:lnTo>
                  <a:lnTo>
                    <a:pt x="5032705" y="1853552"/>
                  </a:lnTo>
                  <a:lnTo>
                    <a:pt x="5030927" y="1862328"/>
                  </a:lnTo>
                  <a:lnTo>
                    <a:pt x="5030927" y="2107565"/>
                  </a:lnTo>
                  <a:lnTo>
                    <a:pt x="5032705" y="2116353"/>
                  </a:lnTo>
                  <a:lnTo>
                    <a:pt x="5037556" y="2123541"/>
                  </a:lnTo>
                  <a:lnTo>
                    <a:pt x="5044745" y="2128393"/>
                  </a:lnTo>
                  <a:lnTo>
                    <a:pt x="5053533" y="2130171"/>
                  </a:lnTo>
                  <a:lnTo>
                    <a:pt x="5298770" y="2130171"/>
                  </a:lnTo>
                  <a:lnTo>
                    <a:pt x="5307596" y="2128393"/>
                  </a:lnTo>
                  <a:lnTo>
                    <a:pt x="5314785" y="2123541"/>
                  </a:lnTo>
                  <a:lnTo>
                    <a:pt x="5319611" y="2116353"/>
                  </a:lnTo>
                  <a:lnTo>
                    <a:pt x="5321376" y="2107565"/>
                  </a:lnTo>
                  <a:lnTo>
                    <a:pt x="5321376" y="2073059"/>
                  </a:lnTo>
                  <a:lnTo>
                    <a:pt x="5321376" y="1925574"/>
                  </a:lnTo>
                  <a:lnTo>
                    <a:pt x="5321376" y="1902206"/>
                  </a:lnTo>
                  <a:lnTo>
                    <a:pt x="5321376" y="1896237"/>
                  </a:lnTo>
                  <a:lnTo>
                    <a:pt x="5321376" y="18623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0852" y="1718183"/>
              <a:ext cx="80645" cy="1760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2377" y="1761108"/>
              <a:ext cx="222250" cy="2284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66947" y="996442"/>
              <a:ext cx="223900" cy="223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554" y="322579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HTML</a:t>
            </a:r>
            <a:r>
              <a:rPr sz="4000" b="0" spc="-10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Images&lt;img&gt;</a:t>
            </a:r>
            <a:r>
              <a:rPr sz="4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4000" b="0" spc="-155" dirty="0">
                <a:solidFill>
                  <a:srgbClr val="000000"/>
                </a:solidFill>
                <a:latin typeface="Microsoft Sans Serif"/>
                <a:cs typeface="Microsoft Sans Serif"/>
              </a:rPr>
              <a:t>Tag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9664" y="1164716"/>
            <a:ext cx="677354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182BD"/>
                </a:solidFill>
                <a:latin typeface="Arial"/>
                <a:cs typeface="Arial"/>
              </a:rPr>
              <a:t>Attribute:</a:t>
            </a:r>
            <a:endParaRPr sz="1800">
              <a:latin typeface="Arial"/>
              <a:cs typeface="Arial"/>
            </a:endParaRPr>
          </a:p>
          <a:p>
            <a:pPr marL="12700" marR="47625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5.Setting a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border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 Image:</a:t>
            </a: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default,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every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picture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has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around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it.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By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attribute,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thickness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can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changed.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thickness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of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“0”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means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that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there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will</a:t>
            </a:r>
            <a:r>
              <a:rPr sz="1800" spc="6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be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no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around</a:t>
            </a:r>
            <a:r>
              <a:rPr sz="1800" spc="4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the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picture.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Example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Snippet: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&lt;!DOCTYPE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&lt;html&gt;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&lt;title&gt;Setting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width</a:t>
            </a:r>
            <a:r>
              <a:rPr sz="1800" spc="5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and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height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image&lt;/title&gt;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Microsoft Sans Serif"/>
                <a:cs typeface="Microsoft Sans Serif"/>
              </a:rPr>
              <a:t>&lt;/head&gt;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Microsoft Sans Serif"/>
                <a:cs typeface="Microsoft Sans Serif"/>
              </a:rPr>
              <a:t>&lt;body&gt;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&lt;p&gt;inserted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using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&amp;lt;img&amp;gt;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tag:&lt;/p&gt;</a:t>
            </a:r>
            <a:endParaRPr sz="1800">
              <a:latin typeface="Microsoft Sans Serif"/>
              <a:cs typeface="Microsoft Sans Serif"/>
            </a:endParaRPr>
          </a:p>
          <a:p>
            <a:pPr marL="12700" marR="4493895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&lt;img</a:t>
            </a:r>
            <a:r>
              <a:rPr sz="1800" spc="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src=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https:/</a:t>
            </a:r>
            <a:r>
              <a:rPr sz="1800" spc="5" dirty="0">
                <a:latin typeface="Microsoft Sans Serif"/>
                <a:cs typeface="Microsoft Sans Serif"/>
              </a:rPr>
              <a:t>/</a:t>
            </a:r>
            <a:r>
              <a:rPr sz="1800" spc="-5" dirty="0">
                <a:latin typeface="Microsoft Sans Serif"/>
                <a:cs typeface="Microsoft Sans Serif"/>
              </a:rPr>
              <a:t>im</a:t>
            </a:r>
            <a:r>
              <a:rPr sz="1800" spc="-15" dirty="0">
                <a:latin typeface="Microsoft Sans Serif"/>
                <a:cs typeface="Microsoft Sans Serif"/>
              </a:rPr>
              <a:t>a</a:t>
            </a:r>
            <a:r>
              <a:rPr sz="1800" spc="-5" dirty="0">
                <a:latin typeface="Microsoft Sans Serif"/>
                <a:cs typeface="Microsoft Sans Serif"/>
              </a:rPr>
              <a:t>g</a:t>
            </a:r>
            <a:r>
              <a:rPr sz="1800" spc="-15" dirty="0">
                <a:latin typeface="Microsoft Sans Serif"/>
                <a:cs typeface="Microsoft Sans Serif"/>
              </a:rPr>
              <a:t>e</a:t>
            </a:r>
            <a:r>
              <a:rPr sz="1800" spc="-5" dirty="0">
                <a:latin typeface="Microsoft Sans Serif"/>
                <a:cs typeface="Microsoft Sans Serif"/>
              </a:rPr>
              <a:t>s.al</a:t>
            </a:r>
            <a:r>
              <a:rPr sz="1800" spc="-15" dirty="0">
                <a:latin typeface="Microsoft Sans Serif"/>
                <a:cs typeface="Microsoft Sans Serif"/>
              </a:rPr>
              <a:t>l</a:t>
            </a:r>
            <a:r>
              <a:rPr sz="1800" dirty="0">
                <a:latin typeface="Microsoft Sans Serif"/>
                <a:cs typeface="Microsoft Sans Serif"/>
              </a:rPr>
              <a:t>-fre</a:t>
            </a:r>
            <a:r>
              <a:rPr sz="1800" spc="-10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download.com/images/graphicthumb/beautiful_scenery_04_hd_pic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tures_166258.jpg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alt="No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source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Image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found"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width="300" </a:t>
            </a:r>
            <a:r>
              <a:rPr sz="1800" spc="-5" dirty="0">
                <a:latin typeface="Microsoft Sans Serif"/>
                <a:cs typeface="Microsoft Sans Serif"/>
              </a:rPr>
              <a:t> height="300"</a:t>
            </a:r>
            <a:r>
              <a:rPr sz="1800" spc="3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border="5“&gt;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Microsoft Sans Serif"/>
                <a:cs typeface="Microsoft Sans Serif"/>
              </a:rPr>
              <a:t>&lt;/body&gt;&lt;/html&gt;</a:t>
            </a:r>
            <a:endParaRPr sz="1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97368" y="1371600"/>
            <a:ext cx="4295140" cy="5066030"/>
            <a:chOff x="7897368" y="1371600"/>
            <a:chExt cx="4295140" cy="5066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7368" y="1371600"/>
              <a:ext cx="4294632" cy="50657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3075" y="1566329"/>
              <a:ext cx="3877182" cy="44773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9626</Words>
  <Application>Microsoft Office PowerPoint</Application>
  <PresentationFormat>Widescreen</PresentationFormat>
  <Paragraphs>1248</Paragraphs>
  <Slides>84</Slides>
  <Notes>1</Notes>
  <HiddenSlides>70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Microsoft Sans Serif</vt:lpstr>
      <vt:lpstr>Times New Roman</vt:lpstr>
      <vt:lpstr>Verdana</vt:lpstr>
      <vt:lpstr>Wingdings</vt:lpstr>
      <vt:lpstr>Office Theme</vt:lpstr>
      <vt:lpstr>PowerPoint Presentation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 Tag</vt:lpstr>
      <vt:lpstr>HTML Images&lt;img&gt;Tag</vt:lpstr>
      <vt:lpstr>HTML Background Images</vt:lpstr>
      <vt:lpstr>HTML Background Images</vt:lpstr>
      <vt:lpstr>HTML Background Images</vt:lpstr>
      <vt:lpstr>HTML Background Images</vt:lpstr>
      <vt:lpstr>HTML Background Images</vt:lpstr>
      <vt:lpstr>HTML Picture&lt;picture&gt; Element</vt:lpstr>
      <vt:lpstr>HTML Picture&lt;picture&gt; Element</vt:lpstr>
      <vt:lpstr>HTML Picture&lt;picture&gt; Element</vt:lpstr>
      <vt:lpstr>HTML Image maps Element</vt:lpstr>
      <vt:lpstr>HTML Image maps Element</vt:lpstr>
      <vt:lpstr>HTML Image maps Element</vt:lpstr>
      <vt:lpstr>HTML Image maps Element</vt:lpstr>
      <vt:lpstr>HTML Image maps Element</vt:lpstr>
      <vt:lpstr>HTML SVG&lt;svg&gt; Element</vt:lpstr>
      <vt:lpstr>HTML SVG&lt;svg&gt; Element</vt:lpstr>
      <vt:lpstr>HTML SVG&lt;svg&gt; Element</vt:lpstr>
      <vt:lpstr>HTML SVG&lt;svg&gt; Element</vt:lpstr>
      <vt:lpstr>HTML Canvas&lt;canvas&gt; Tag</vt:lpstr>
      <vt:lpstr>HTML Canvas&lt;canvas&gt; Tag</vt:lpstr>
      <vt:lpstr>HTML Canvas&lt;canvas&gt; Tag</vt:lpstr>
      <vt:lpstr>HTML Canvas&lt;canvas&gt; Tag</vt:lpstr>
      <vt:lpstr>HTML Canvas&lt;canvas&gt; Tag</vt:lpstr>
      <vt:lpstr>HTML Canvas&lt;canvas&gt; Tag</vt:lpstr>
      <vt:lpstr>Differences of &lt;svg&gt;&amp;&lt;canvas&gt;Tags</vt:lpstr>
      <vt:lpstr>Differences of &lt;svg&gt;&amp;&lt;canvas&gt;Tags</vt:lpstr>
      <vt:lpstr>Questions?? Every engineer has a tendency to tinker on  a problem, lets answer few of them.</vt:lpstr>
      <vt:lpstr>Session – 2:</vt:lpstr>
      <vt:lpstr>HTML Multimedia</vt:lpstr>
      <vt:lpstr>HTML Multimedia</vt:lpstr>
      <vt:lpstr>HTML Multimedia</vt:lpstr>
      <vt:lpstr>HTML Video&lt;video&gt; ELEMENT</vt:lpstr>
      <vt:lpstr>HTML Video&lt;video&gt; ELEMENT</vt:lpstr>
      <vt:lpstr>HTML Video&lt;video&gt; ELEMENT</vt:lpstr>
      <vt:lpstr>HTML Video&lt;video&gt; ELEMENT</vt:lpstr>
      <vt:lpstr>HTML Video&lt;video&gt; ELEMENT</vt:lpstr>
      <vt:lpstr>HTML Vido&lt;video&gt;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Audio&lt;audio&gt; ELEMENT</vt:lpstr>
      <vt:lpstr>HTML Track&lt;Track&gt; Tag</vt:lpstr>
      <vt:lpstr>HTML Track&lt;Track&gt; Tag</vt:lpstr>
      <vt:lpstr>PowerPoint Presentation</vt:lpstr>
      <vt:lpstr>HTML Track&lt;Track&gt; Tag</vt:lpstr>
      <vt:lpstr>PowerPoint Presentation</vt:lpstr>
      <vt:lpstr>HTML IFrames&lt;iframe&gt; Tag</vt:lpstr>
      <vt:lpstr>HTML IFrames&lt;iframe&gt; Tag</vt:lpstr>
      <vt:lpstr>HTML IFrames&lt;iframe&gt; Tag</vt:lpstr>
      <vt:lpstr>HTML IFrames&lt;iframe&gt; Tag</vt:lpstr>
      <vt:lpstr>HTML IFrames&lt;iframe&gt; Tag</vt:lpstr>
      <vt:lpstr>Questions?? Every engineer has a tendency to tinker on  a problem, lets answer few of them.</vt:lpstr>
      <vt:lpstr>Session – 3:  A Quick HTML Hacks</vt:lpstr>
      <vt:lpstr>Hack1</vt:lpstr>
      <vt:lpstr>Hack1ANS</vt:lpstr>
      <vt:lpstr>Hack2</vt:lpstr>
      <vt:lpstr>Hack2 ANS</vt:lpstr>
      <vt:lpstr>Hack3</vt:lpstr>
      <vt:lpstr>Hack3 ANS</vt:lpstr>
      <vt:lpstr>Hack4</vt:lpstr>
      <vt:lpstr>Hack4 ANS</vt:lpstr>
      <vt:lpstr>Hack5</vt:lpstr>
      <vt:lpstr>Hack5 ANS</vt:lpstr>
      <vt:lpstr>Hack6</vt:lpstr>
      <vt:lpstr>Hack6 ANS</vt:lpstr>
      <vt:lpstr>PowerPoint Presentation</vt:lpstr>
      <vt:lpstr>Hack7 ANS</vt:lpstr>
      <vt:lpstr>Thank You Happy to host you today.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sai vardhan</cp:lastModifiedBy>
  <cp:revision>12</cp:revision>
  <dcterms:created xsi:type="dcterms:W3CDTF">2024-03-23T04:42:13Z</dcterms:created>
  <dcterms:modified xsi:type="dcterms:W3CDTF">2024-12-18T04:52:33Z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2024-03-23T00:00:00Z</vt:filetime>
  </property>
</Properties>
</file>