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3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>
        <p:scale>
          <a:sx n="73" d="100"/>
          <a:sy n="73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4141-4C3B-46ED-A2AD-23A79E2ABE9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2A06-0DFE-4EDD-8AF3-894AA5410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– 97</a:t>
            </a:r>
          </a:p>
          <a:p>
            <a:r>
              <a:rPr lang="en-GB" dirty="0"/>
              <a:t>A - 65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12A06-0DFE-4EDD-8AF3-894AA5410C8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9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8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3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42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81FF-8B16-D1A1-3577-AA4313BB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STRINGS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FE398-0A3C-A68D-BA0F-4DEF2B5E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9408-8AF0-556E-2C4C-7ED436A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Concat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D0A5-00FF-20A8-7997-188E1F61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Concatenates one or more strings to the end of another string and returns the combined string.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87F68-F3E6-5A17-D47B-8A81FCB1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30" y="4298951"/>
            <a:ext cx="8541138" cy="12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53A-61D4-02B9-5867-D9FC1E75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endsWith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87B5-B406-1510-621C-8F49669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Checks if a string ends with the specified characters and returns true or false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CEB01-BDC7-15F4-B710-7D31F6AE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56" y="3868111"/>
            <a:ext cx="8431486" cy="10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9412-6936-DAEA-06D0-0C5F5E46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Startswith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AB24-08AD-0AC4-7430-F3666921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if a string starts with the specified characters and returns true or false.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DFD65-9C1F-0617-67DB-0DD65DC0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94" y="3681862"/>
            <a:ext cx="8562010" cy="11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474-508F-2C60-AA19-9E9B159D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Includes()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54C4-340D-F375-5BDD-FE4E0DA4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Checks if a string contains the specified characters and returns true or false.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872F-8E97-D4C4-13B4-34074054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51" y="4040542"/>
            <a:ext cx="8321093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C82F-E460-80B1-A285-DB452236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indexOf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70CD-3E6A-8ABD-8438-7F9412A3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index within the calling string object of the first occurrence of the specified value.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6256A-D75E-30BA-3FF6-14DBF656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10" y="4168736"/>
            <a:ext cx="7477778" cy="11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085C-D5F1-A27B-EAFB-99C12290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lastIndexOf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66AA-586F-310E-2C4A-BFB45A82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index within the calling string object of the last occurrence of the specified value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B88E8-EFA1-D52D-BF91-9D80A4CD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16" y="4258059"/>
            <a:ext cx="6327892" cy="9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A3FE-A977-8C3F-E560-D808FAD4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6CA-A371-22C1-71B9-E5E6557F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Searches a string for a match against a regular expression and returns the matches an array.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544B6-957D-8EA3-28A9-A0847D0D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55" y="4431782"/>
            <a:ext cx="9147212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0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59F2-1F15-4B6A-29A9-58F12CEB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E596-841F-AB5C-1A3D-E4BBF64A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a new string with a specified number of copies of the string it was called 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13E61-BEF0-B9ED-2D84-D9B01B78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46" y="4020064"/>
            <a:ext cx="7087770" cy="8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09E3-8F89-9C7C-9391-0B96192B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89D1-8CBA-364F-D901-38324513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Searches a string for a specified value or regular expression and replaces it with another value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5A824-7ACF-D3F3-DB82-3EFAD555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24" y="4250975"/>
            <a:ext cx="8897079" cy="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4A4D-7F0E-9698-8C9F-CB7208EC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A3DF-8EDF-3190-7C3A-95554752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Searches a string for a specified value or regular expression and returns the position of the match.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F9288-0F51-E5DC-BB55-E3A5393D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30" y="4073971"/>
            <a:ext cx="8633340" cy="10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D24-198E-4A8B-E224-A4A98A84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595-4DAC-688B-72B1-BC8B634D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strings are sequences of characters, used to represent text. </a:t>
            </a:r>
          </a:p>
          <a:p>
            <a:r>
              <a:rPr lang="en-GB" dirty="0"/>
              <a:t>They are a primitive data type in JavaScript.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8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F0A7-1BCB-852E-1A5E-1594968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E944-CA54-BE35-77E7-DB719CBA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Extracts a section of a string and returns it as a new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939CD-FA97-EA8F-1B7E-D8DB48DC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02" y="3938347"/>
            <a:ext cx="8199757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801B-5C2B-4D3C-434D-EE85EAFA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F353-2E5A-E770-EAA0-67B06E77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Splits a string into an array of substrings based on the specified separator.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3775-81B9-08E6-9090-31032DC4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1" y="4040542"/>
            <a:ext cx="7965510" cy="8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51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7EE6-44AC-1279-EC1D-8CB07F7C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D117-BB83-2AA9-D4D6-BCA5E8D0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Extracts the characters from a string between two specified indices and returns the new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0230C-1432-67F7-91C8-2C9A668B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61" y="4237891"/>
            <a:ext cx="7394077" cy="8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79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7B5-B5D2-5348-91AF-B666F37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toLowerCase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1BFF-B138-814F-6424-3EF5C577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Converts all characters in a string to lowercase.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4D55C-97C0-F4B1-C72D-47DFD932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23" y="3885558"/>
            <a:ext cx="6820181" cy="8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0BA5-A770-735E-34AD-0DF91AF9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toUpperCase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1360-77D6-B90F-73A9-E3410349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Converts all characters in a string to uppercase.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9BDBB-161C-FDCA-4BB4-EC4FC02B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2" y="4040542"/>
            <a:ext cx="8016233" cy="8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D1B9-1DC1-DB35-A32F-EB4F2329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Trim()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36F6-A277-FDC9-FD28-45B11A9E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Removes whitespace from both ends of a string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A970-69B3-AB82-CE93-09E92268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71" y="4040542"/>
            <a:ext cx="7981456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81FF-8B16-D1A1-3577-AA4313BB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Regular Expressions in 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FE398-0A3C-A68D-BA0F-4DEF2B5E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05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384F-D9CC-6097-9941-D0F746F4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0738-2414-655F-B56F-AF567DF9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Regular expressions provide a powerful way to search and manipulate text.</a:t>
            </a:r>
          </a:p>
          <a:p>
            <a:r>
              <a:rPr lang="en-GB" dirty="0"/>
              <a:t>Instead of saying "regular expression", people often shorten it to "regex" or "</a:t>
            </a:r>
            <a:r>
              <a:rPr lang="en-GB" dirty="0" err="1"/>
              <a:t>regexp</a:t>
            </a:r>
            <a:r>
              <a:rPr lang="en-GB" dirty="0"/>
              <a:t>". </a:t>
            </a:r>
          </a:p>
          <a:p>
            <a:r>
              <a:rPr lang="en-GB" dirty="0"/>
              <a:t>A regular expression consists of:</a:t>
            </a:r>
          </a:p>
          <a:p>
            <a:pPr lvl="1"/>
            <a:r>
              <a:rPr lang="en-GB" dirty="0"/>
              <a:t>A pattern you use to match text</a:t>
            </a:r>
          </a:p>
          <a:p>
            <a:pPr lvl="1"/>
            <a:r>
              <a:rPr lang="en-GB" dirty="0"/>
              <a:t>Zero or more modifiers (also called flags) that provide more instructions on how the pattern should be applied</a:t>
            </a:r>
          </a:p>
          <a:p>
            <a:r>
              <a:rPr lang="en-GB" dirty="0"/>
              <a:t>JavaScript provides the </a:t>
            </a:r>
            <a:r>
              <a:rPr lang="en-GB" dirty="0" err="1"/>
              <a:t>RegExp</a:t>
            </a:r>
            <a:r>
              <a:rPr lang="en-GB" dirty="0"/>
              <a:t>() constructor which allows you to create regular expression objects.</a:t>
            </a:r>
          </a:p>
          <a:p>
            <a:r>
              <a:rPr lang="en-GB" b="1" dirty="0"/>
              <a:t>Syntax:</a:t>
            </a:r>
          </a:p>
          <a:p>
            <a:pPr lvl="1"/>
            <a:r>
              <a:rPr lang="en-GB" dirty="0"/>
              <a:t>variable </a:t>
            </a:r>
            <a:r>
              <a:rPr lang="en-GB" dirty="0" err="1"/>
              <a:t>variable_name</a:t>
            </a:r>
            <a:r>
              <a:rPr lang="en-GB" dirty="0"/>
              <a:t> = new </a:t>
            </a:r>
            <a:r>
              <a:rPr lang="en-GB" dirty="0" err="1"/>
              <a:t>RegExp</a:t>
            </a:r>
            <a:r>
              <a:rPr lang="en-GB" dirty="0"/>
              <a:t>(pattern)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20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52A6-9947-3B32-D912-513666D7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07E0-77F8-23E1-BE26-94A7B298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Example: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There is also the more convenient </a:t>
            </a:r>
            <a:r>
              <a:rPr lang="en-GB" dirty="0" err="1"/>
              <a:t>regexp</a:t>
            </a:r>
            <a:r>
              <a:rPr lang="en-GB" dirty="0"/>
              <a:t> literal: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the example above, </a:t>
            </a:r>
            <a:r>
              <a:rPr lang="en-GB" b="1" dirty="0"/>
              <a:t>j.*t</a:t>
            </a:r>
            <a:r>
              <a:rPr lang="en-GB" dirty="0"/>
              <a:t> is the regular expression pattern. It means, "Match any string that starts with j, ends with t, and has zero or more characters in between". </a:t>
            </a:r>
          </a:p>
          <a:p>
            <a:r>
              <a:rPr lang="en-GB" dirty="0"/>
              <a:t>The asterisk * means "zero or more of the preceding"; </a:t>
            </a:r>
          </a:p>
          <a:p>
            <a:r>
              <a:rPr lang="en-GB" dirty="0"/>
              <a:t>the dot (.) means "any character". The pattern needs to be placed in quotation marks when used in a </a:t>
            </a:r>
            <a:r>
              <a:rPr lang="en-GB" dirty="0" err="1"/>
              <a:t>RegExp</a:t>
            </a:r>
            <a:r>
              <a:rPr lang="en-GB" dirty="0"/>
              <a:t>() constructor.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DC8D2-3B4D-FE3F-E1F5-000D8A3A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05" y="2626519"/>
            <a:ext cx="3497354" cy="589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387AA-D758-C377-70EB-C3732A27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76" y="3726076"/>
            <a:ext cx="2561080" cy="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4912-EB5B-C43B-F32B-5DE9CA1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the </a:t>
            </a:r>
            <a:r>
              <a:rPr lang="en-GB" dirty="0" err="1"/>
              <a:t>RegExp</a:t>
            </a:r>
            <a:r>
              <a:rPr lang="en-GB" dirty="0"/>
              <a:t>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4010-0060-AD0E-3DDD-9501BE17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global: </a:t>
            </a:r>
          </a:p>
          <a:p>
            <a:pPr lvl="1"/>
            <a:r>
              <a:rPr lang="en-GB" dirty="0"/>
              <a:t>If this property is false, which is the default, the search stops when the first match is found. Set this to true if you want all matches.</a:t>
            </a:r>
          </a:p>
          <a:p>
            <a:r>
              <a:rPr lang="en-GB" b="1" dirty="0" err="1"/>
              <a:t>ignoreCase</a:t>
            </a:r>
            <a:r>
              <a:rPr lang="en-GB" b="1" dirty="0"/>
              <a:t>: </a:t>
            </a:r>
          </a:p>
          <a:p>
            <a:pPr lvl="1"/>
            <a:r>
              <a:rPr lang="en-GB" dirty="0"/>
              <a:t>Case sensitive match or not, defaults to false.</a:t>
            </a:r>
          </a:p>
          <a:p>
            <a:r>
              <a:rPr lang="en-GB" b="1" dirty="0"/>
              <a:t>multiline: </a:t>
            </a:r>
          </a:p>
          <a:p>
            <a:pPr lvl="1"/>
            <a:r>
              <a:rPr lang="en-GB" dirty="0"/>
              <a:t>Search matches that may span over more than one line, defaults to false.</a:t>
            </a:r>
          </a:p>
          <a:p>
            <a:r>
              <a:rPr lang="en-GB" b="1" dirty="0" err="1"/>
              <a:t>lastIndex</a:t>
            </a:r>
            <a:r>
              <a:rPr lang="en-GB" b="1" dirty="0"/>
              <a:t>: </a:t>
            </a:r>
          </a:p>
          <a:p>
            <a:pPr lvl="1"/>
            <a:r>
              <a:rPr lang="en-GB" dirty="0"/>
              <a:t>The position at which to start the search, defaults to 0.</a:t>
            </a:r>
          </a:p>
          <a:p>
            <a:r>
              <a:rPr lang="en-GB" b="1" dirty="0"/>
              <a:t>source: </a:t>
            </a:r>
          </a:p>
          <a:p>
            <a:pPr lvl="1"/>
            <a:r>
              <a:rPr lang="en-GB" dirty="0"/>
              <a:t>Contains the </a:t>
            </a:r>
            <a:r>
              <a:rPr lang="en-GB" dirty="0" err="1"/>
              <a:t>regexp</a:t>
            </a:r>
            <a:r>
              <a:rPr lang="en-GB" dirty="0"/>
              <a:t> pattern.</a:t>
            </a:r>
          </a:p>
          <a:p>
            <a:r>
              <a:rPr lang="en-GB" b="1" dirty="0"/>
              <a:t>None of these properties, except for </a:t>
            </a:r>
            <a:r>
              <a:rPr lang="en-GB" b="1" dirty="0" err="1"/>
              <a:t>lastIndex</a:t>
            </a:r>
            <a:r>
              <a:rPr lang="en-GB" b="1" dirty="0"/>
              <a:t>, can be changed once the object has created.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765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4931-6039-28B2-1F03-84BB4A24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4F94-727C-BDCB-C3BE-1A1EE758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strings in JavaScript using either single quotes(‘ ‘) or double quotes(“ “).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469CA-21C1-6BD4-BF43-74EE71B3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79" y="3924216"/>
            <a:ext cx="7086727" cy="11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D4C0-28C3-210B-6454-729A86DA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the </a:t>
            </a:r>
            <a:r>
              <a:rPr lang="en-GB" dirty="0" err="1"/>
              <a:t>RegExp</a:t>
            </a:r>
            <a:r>
              <a:rPr lang="en-GB" dirty="0"/>
              <a:t>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D301-B92E-BE9F-8167-896210E1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three parameters represent the regex modifiers. If you create a regex object using the constructor, you can pass any combination of the following characters as a second parameter:</a:t>
            </a:r>
          </a:p>
          <a:p>
            <a:pPr lvl="1"/>
            <a:r>
              <a:rPr lang="en-GB" dirty="0"/>
              <a:t>"g" for global</a:t>
            </a:r>
          </a:p>
          <a:p>
            <a:pPr lvl="1"/>
            <a:r>
              <a:rPr lang="en-GB" dirty="0"/>
              <a:t>"</a:t>
            </a:r>
            <a:r>
              <a:rPr lang="en-GB" dirty="0" err="1"/>
              <a:t>i</a:t>
            </a:r>
            <a:r>
              <a:rPr lang="en-GB" dirty="0"/>
              <a:t>" for </a:t>
            </a:r>
            <a:r>
              <a:rPr lang="en-GB" dirty="0" err="1"/>
              <a:t>ignoreCase</a:t>
            </a:r>
            <a:endParaRPr lang="en-GB" dirty="0"/>
          </a:p>
          <a:p>
            <a:pPr lvl="1"/>
            <a:r>
              <a:rPr lang="en-GB" dirty="0"/>
              <a:t>"m" for multiline</a:t>
            </a:r>
          </a:p>
          <a:p>
            <a:r>
              <a:rPr lang="en-GB" dirty="0"/>
              <a:t>These letters can be in any order. If a letter is passed, the corresponding modifier is set to true. In the following example, all modifiers are set to true: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2FD0-2E05-6419-A204-2D15EDA7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59" y="5494332"/>
            <a:ext cx="4665159" cy="7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0AC-DAEF-D22C-46C0-BF8689C8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the </a:t>
            </a:r>
            <a:r>
              <a:rPr lang="en-GB" dirty="0" err="1"/>
              <a:t>RegExp</a:t>
            </a:r>
            <a:r>
              <a:rPr lang="en-GB" dirty="0"/>
              <a:t> Objects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D9B504-F9F7-0CCF-8C72-1183F589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06745"/>
            <a:ext cx="10554574" cy="3636511"/>
          </a:xfrm>
        </p:spPr>
        <p:txBody>
          <a:bodyPr/>
          <a:lstStyle/>
          <a:p>
            <a:r>
              <a:rPr lang="en-GB" dirty="0"/>
              <a:t> Let’s Verify once: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Once set, the modifier cannot be changed: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set any modifiers using the regex literal, you add them after the closing slash.</a:t>
            </a:r>
          </a:p>
          <a:p>
            <a:endParaRPr lang="en-GB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D0CD38-3B7A-159C-A969-7008C60C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23" y="4022274"/>
            <a:ext cx="1848624" cy="829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C2BEE-7E82-7AC2-0D8E-2BDA11A3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707" y="2700205"/>
            <a:ext cx="1991997" cy="664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C1AE4-4E7B-A514-A362-9033A288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79" y="5501024"/>
            <a:ext cx="1880726" cy="8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9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6D98-5379-CFC6-638E-556EDB5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of the </a:t>
            </a:r>
            <a:r>
              <a:rPr lang="en-GB" dirty="0" err="1"/>
              <a:t>RegExp</a:t>
            </a:r>
            <a:r>
              <a:rPr lang="en-GB" dirty="0"/>
              <a:t>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2937-BCB5-E648-2A44-C320D957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regex objects provide two methods you can use to find matches: </a:t>
            </a:r>
          </a:p>
          <a:p>
            <a:pPr lvl="1"/>
            <a:r>
              <a:rPr lang="en-GB" dirty="0"/>
              <a:t>test() </a:t>
            </a:r>
          </a:p>
          <a:p>
            <a:pPr lvl="1"/>
            <a:r>
              <a:rPr lang="en-GB" dirty="0"/>
              <a:t>exec().</a:t>
            </a:r>
          </a:p>
          <a:p>
            <a:r>
              <a:rPr lang="en-GB" dirty="0"/>
              <a:t>They both accept a string parameter.</a:t>
            </a:r>
          </a:p>
          <a:p>
            <a:r>
              <a:rPr lang="en-GB" b="1" dirty="0"/>
              <a:t>test()</a:t>
            </a:r>
          </a:p>
          <a:p>
            <a:pPr lvl="1"/>
            <a:r>
              <a:rPr lang="en-GB" dirty="0"/>
              <a:t> returns a </a:t>
            </a:r>
            <a:r>
              <a:rPr lang="en-GB" dirty="0" err="1"/>
              <a:t>boolean</a:t>
            </a:r>
            <a:r>
              <a:rPr lang="en-GB" dirty="0"/>
              <a:t> (true when there's a match, false otherwise)</a:t>
            </a:r>
          </a:p>
          <a:p>
            <a:r>
              <a:rPr lang="en-GB" b="1" dirty="0"/>
              <a:t>exec() </a:t>
            </a:r>
          </a:p>
          <a:p>
            <a:pPr lvl="1"/>
            <a:r>
              <a:rPr lang="en-GB" dirty="0"/>
              <a:t>returns an array of matched strings.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6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EE7B-FBE3-A96C-75FC-A84F4463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of the </a:t>
            </a:r>
            <a:r>
              <a:rPr lang="en-GB" dirty="0" err="1"/>
              <a:t>RegExp</a:t>
            </a:r>
            <a:r>
              <a:rPr lang="en-GB" dirty="0"/>
              <a:t>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0ED7-53FF-AC3F-BA5A-D8B9515E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often use regular expressions for validation purposes, in this case test() would probably be enough.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same test using exec() returns an array and you can access the first element as shown below: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4F47-3FFE-F4F4-ACDE-6805B563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65" y="3001718"/>
            <a:ext cx="5072876" cy="1790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7BE2C-CB26-A995-1AA5-5F9D664A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18" y="5510567"/>
            <a:ext cx="3157762" cy="10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1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796-BB54-64C2-538D-B1E4E5FA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10690"/>
            <a:ext cx="10571998" cy="970450"/>
          </a:xfrm>
        </p:spPr>
        <p:txBody>
          <a:bodyPr/>
          <a:lstStyle/>
          <a:p>
            <a:r>
              <a:rPr lang="en-GB" dirty="0"/>
              <a:t>String Methods that Accept Regular Expressions as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57FA-2B03-7525-3A7C-D51A0800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9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Previously in this chapter we talked about the String object and how you can use the methods </a:t>
            </a:r>
            <a:r>
              <a:rPr lang="en-GB" dirty="0" err="1"/>
              <a:t>indexOf</a:t>
            </a:r>
            <a:r>
              <a:rPr lang="en-GB" dirty="0"/>
              <a:t>() and </a:t>
            </a:r>
            <a:r>
              <a:rPr lang="en-GB" dirty="0" err="1"/>
              <a:t>lastIndexOf</a:t>
            </a:r>
            <a:r>
              <a:rPr lang="en-GB" dirty="0"/>
              <a:t>() to search within text.</a:t>
            </a:r>
          </a:p>
          <a:p>
            <a:r>
              <a:rPr lang="en-GB" dirty="0"/>
              <a:t>Using these methods you can only specify literal string patterns to search. A more powerful solution would be to use regular expressions to find text. </a:t>
            </a:r>
          </a:p>
          <a:p>
            <a:r>
              <a:rPr lang="en-GB" dirty="0"/>
              <a:t>String objects offer you this ability.</a:t>
            </a:r>
          </a:p>
          <a:p>
            <a:r>
              <a:rPr lang="en-GB" dirty="0"/>
              <a:t>The string objects provide the following methods that accept regular expression objects as parameters:</a:t>
            </a:r>
          </a:p>
          <a:p>
            <a:pPr lvl="1"/>
            <a:r>
              <a:rPr lang="en-GB" b="1" dirty="0"/>
              <a:t>match() </a:t>
            </a:r>
            <a:r>
              <a:rPr lang="en-GB" dirty="0"/>
              <a:t>returns an array of matches</a:t>
            </a:r>
          </a:p>
          <a:p>
            <a:pPr lvl="1"/>
            <a:r>
              <a:rPr lang="en-GB" b="1" dirty="0"/>
              <a:t>search() </a:t>
            </a:r>
            <a:r>
              <a:rPr lang="en-GB" dirty="0"/>
              <a:t>returns the position of the first match</a:t>
            </a:r>
          </a:p>
          <a:p>
            <a:pPr lvl="1"/>
            <a:r>
              <a:rPr lang="en-GB" b="1" dirty="0"/>
              <a:t>replace() </a:t>
            </a:r>
            <a:r>
              <a:rPr lang="en-GB" dirty="0"/>
              <a:t>allows you to substitute matched text with another string</a:t>
            </a:r>
          </a:p>
        </p:txBody>
      </p:sp>
    </p:spTree>
    <p:extLst>
      <p:ext uri="{BB962C8B-B14F-4D97-AF65-F5344CB8AC3E}">
        <p14:creationId xmlns:p14="http://schemas.microsoft.com/office/powerpoint/2010/main" val="152516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FA38-FD03-9D68-13BC-62B2675C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347A-988C-537A-15B5-72121EA4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some examples of using the method search() </a:t>
            </a:r>
          </a:p>
          <a:p>
            <a:r>
              <a:rPr lang="en-GB" dirty="0"/>
              <a:t>First, we will create a string object.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search() method gives you the position of the matching string: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51D35-9F7F-90B3-424C-7B50D344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24" y="3341982"/>
            <a:ext cx="6028332" cy="500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3F8DF-8607-2DA5-37E5-6AA9599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86" y="4689776"/>
            <a:ext cx="2452487" cy="7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5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097C-5ED7-B3ED-C1C0-96C24C9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A454-3D66-35DA-2C1A-DEAF19AD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Let's see some examples of using the method match(). </a:t>
            </a:r>
          </a:p>
          <a:p>
            <a:r>
              <a:rPr lang="en-GB" dirty="0"/>
              <a:t>First, you create a string object.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Using match() you get an array containing only the first match: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Using the g modifier, you perform a global search, so the result array contains two elements: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Case insensitive match: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3B0F9-265B-BF2B-6CC7-AA635C4E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66" y="3991417"/>
            <a:ext cx="1540369" cy="53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BCE0D-57AD-C745-8310-5C02A0DF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29" y="3020519"/>
            <a:ext cx="6028332" cy="500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7A260-1435-333A-1811-27797C730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55" y="5000416"/>
            <a:ext cx="1785749" cy="70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098F73-D68C-86C8-4503-94C5377FF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129" y="5434722"/>
            <a:ext cx="2036794" cy="7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3421-53F4-DD3A-E284-E2F3CDFE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254A-6D37-3EF0-A660-6A738934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some examples of using the method match(). </a:t>
            </a:r>
          </a:p>
          <a:p>
            <a:r>
              <a:rPr lang="en-GB" dirty="0"/>
              <a:t>First, you create a string object.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replace() allows you to replace the matched text with some other string.</a:t>
            </a:r>
          </a:p>
          <a:p>
            <a:r>
              <a:rPr lang="en-GB" dirty="0"/>
              <a:t> The following example removes all capital letters (it replaces them with blank strings):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you omit the g modifier, you're only going to replace the first match: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8567-04AA-4A01-296D-0A6EEE27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64" y="3267283"/>
            <a:ext cx="6028332" cy="500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57F54-FA90-6C00-BBC3-89A6A2E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61" y="5908618"/>
            <a:ext cx="2713139" cy="646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003BC-2A0A-9F27-BE61-E819DB6B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361" y="4724202"/>
            <a:ext cx="2517499" cy="5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7019-599A-A764-70C5-5527986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\d: Matches any digit (0-9).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E369-CBD8-4A00-4391-C5A5EC61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\d will match any single digit in a string.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4D788-D618-38C8-0999-09B6320B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78" y="3768989"/>
            <a:ext cx="8008921" cy="20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2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BA7-9709-66C2-D8E8-B82820F7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\D: Matches any non-digit.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9C37-22FE-5117-0652-CC6822F8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\D will match any character that is not a digit.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0135D-4CDA-2413-1922-ED9F1E4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27" y="4040542"/>
            <a:ext cx="6696143" cy="19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29B8-619C-7841-9782-E297C8A6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LENGTH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E243-078A-32FD-0B0E-477AE1FF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length of a string using the  ‘length’ property.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0606-D526-28C2-43A4-16205021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27" y="3823450"/>
            <a:ext cx="6105870" cy="8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95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B223-AE8E-151D-D863-2498DE9B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\s: Matches any whitespace character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BCF1E1-4757-7700-A2CA-21E9FCF1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Matches any whitespace character like spaces, tabs, newlines.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\s will match any space character.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70E1DE0-1385-EA06-8544-981D0D1C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3" y="4040542"/>
            <a:ext cx="5204226" cy="14433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076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B223-AE8E-151D-D863-2498DE9B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10234"/>
            <a:ext cx="10571998" cy="970450"/>
          </a:xfrm>
        </p:spPr>
        <p:txBody>
          <a:bodyPr/>
          <a:lstStyle/>
          <a:p>
            <a:r>
              <a:rPr lang="en-GB" dirty="0"/>
              <a:t>\S: Matches any non-whitespace character.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BCF1E1-4757-7700-A2CA-21E9FCF1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\S will match any character that is not a space.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9B4B8-E066-8B74-273D-9AF4DCBB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70" y="3832837"/>
            <a:ext cx="6548657" cy="18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B5E-23EB-8DA0-9439-957E7E9B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47813"/>
            <a:ext cx="10571998" cy="970450"/>
          </a:xfrm>
        </p:spPr>
        <p:txBody>
          <a:bodyPr/>
          <a:lstStyle/>
          <a:p>
            <a:r>
              <a:rPr lang="en-GB" dirty="0"/>
              <a:t>\w: Matches any word character (alphanumeric + underscore).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8A06-8486-BB33-690E-B837A6F4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\w+ will match one or more word characters.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F5912-DDB2-54B2-A05C-684AB144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71" y="3809427"/>
            <a:ext cx="6776483" cy="19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44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B5E-23EB-8DA0-9439-957E7E9B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en-GB" dirty="0"/>
              <a:t>\W: Matches any non-word character.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8A06-8486-BB33-690E-B837A6F4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r>
              <a:rPr lang="en-GB" dirty="0"/>
              <a:t>\W will match any character that is not a word character.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649B6-3838-E7B9-E11A-5B4392D9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62" y="3666720"/>
            <a:ext cx="7572474" cy="20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2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57A8-C68D-7AA3-D505-91106BD1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53" y="513977"/>
            <a:ext cx="10571998" cy="970450"/>
          </a:xfrm>
        </p:spPr>
        <p:txBody>
          <a:bodyPr/>
          <a:lstStyle/>
          <a:p>
            <a:r>
              <a:rPr lang="en-GB" b="1" dirty="0"/>
              <a:t>\b: Represents a word boundary.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0C80-274A-5017-C9D6-FDF45C21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\</a:t>
            </a:r>
            <a:r>
              <a:rPr lang="en-GB" dirty="0" err="1"/>
              <a:t>bword</a:t>
            </a:r>
            <a:r>
              <a:rPr lang="en-GB" dirty="0"/>
              <a:t>\b will match the word "word" as a whole word.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BC70C-7654-0165-A353-39BB7AE5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51" y="4040542"/>
            <a:ext cx="6350339" cy="1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02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7943-D2A3-D3CB-925B-866EC8D8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A5C1-7887-2AEE-7939-65E22B4E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 (Dot): Matches any character except the newline character.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E06BA-CF1D-CC7E-757D-1229B2B6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67" y="3852652"/>
            <a:ext cx="6110781" cy="15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2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^ (Caret): Matches the pattern only at the start of the string, indicating a "Starts With" condition.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4F27C-0DE4-4F40-495D-F721C022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43" y="3814312"/>
            <a:ext cx="6126914" cy="16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 (Dollar): Matches the pattern only at the end of the string before the newline character, indicating an "Ends With" condition.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F1DD-4172-7B11-A37D-BFE6A3C9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872" y="3774158"/>
            <a:ext cx="5812500" cy="15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1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(Asterisk): Matches zero or more occurrences of the preceding pattern.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FD5B1-8F12-67F9-AB9D-D56E00B3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897" y="3739714"/>
            <a:ext cx="6378989" cy="19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8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(Plus): Matches one or more occurrences of the preceding pattern.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8EDC8-11DC-69E9-751A-48EED236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21" y="3776733"/>
            <a:ext cx="5094480" cy="15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937-25DF-8101-A7B8-6FDB53D5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CHARATERS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7BDC-369E-7C6A-74F2-336F5DD9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individual characters of a string using bracket notation with the index.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B98AA-2C95-0B93-DD56-DD80BCD2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3" y="3943339"/>
            <a:ext cx="5842950" cy="13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00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? (Question mark): Matches zero or one occurrence of the preceding pattern.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26770-DDA6-DD21-345E-22180BFE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05" y="3702658"/>
            <a:ext cx="5859333" cy="18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9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{} (Curly Braces): Matches the exactly specified number of occurrences of the preceding pattern.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94397-FD54-FED7-6A4A-2ED036EE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84" y="3695612"/>
            <a:ext cx="6602224" cy="2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0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[] (Bracket): Defines a set of characters, and the pattern matches any one of the characters within the set.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CFC15-F095-524C-E287-2ADFEE25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40" y="3587101"/>
            <a:ext cx="6953917" cy="22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24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EE51-E888-E99B-75C9-DCFBFDC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ADF-9A2E-264C-726B-FA16AAE4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| (Pipe): Acts as an OR operator, allowing the pattern to match either of the defined patterns.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ECA8A-F8B6-2E83-B257-7C149624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14" y="3614977"/>
            <a:ext cx="6725694" cy="2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6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534-9EE0-F30D-81E4-A3580909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to Validate only Numerical input: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56C6-165C-D4F9-D9E2-963BD488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856234" cy="3636511"/>
          </a:xfrm>
        </p:spPr>
        <p:txBody>
          <a:bodyPr/>
          <a:lstStyle/>
          <a:p>
            <a:r>
              <a:rPr lang="en-GB" dirty="0"/>
              <a:t>By using regular expressions we have checked whether the user is entering only numbers in the given input field or not</a:t>
            </a:r>
          </a:p>
          <a:p>
            <a:r>
              <a:rPr lang="en-GB" dirty="0"/>
              <a:t>If the user doesn’t enter the number, an alert message will be activated.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475B2-1B3C-4C19-7B71-E73DD6A0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0" y="2461033"/>
            <a:ext cx="4492047" cy="32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07B4-A17F-6C6A-934B-DCA76FB8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CONCATENATIONG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5C4-0594-C63A-B9BE-9EB88A12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concatenate (combine) strings using the  ‘+’ operator or the ‘</a:t>
            </a:r>
            <a:r>
              <a:rPr lang="en-GB" dirty="0" err="1"/>
              <a:t>concat</a:t>
            </a:r>
            <a:r>
              <a:rPr lang="en-GB" dirty="0"/>
              <a:t>()’ method.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6AFCA-0A2D-F3C8-0596-F61B78DF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06" y="3429000"/>
            <a:ext cx="6061836" cy="3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1AA3-0E05-F4A5-5383-97071A17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F0D5-554B-157B-2D76-556FD77A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85125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JavaScript provides a variety of built-in methods for working with strings</a:t>
            </a:r>
          </a:p>
          <a:p>
            <a:pPr lvl="1"/>
            <a:r>
              <a:rPr lang="en-GB" dirty="0" err="1"/>
              <a:t>charAt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charCodeAt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Concat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Startswith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Endswith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Includes()</a:t>
            </a:r>
          </a:p>
          <a:p>
            <a:pPr lvl="1"/>
            <a:r>
              <a:rPr lang="en-GB" dirty="0"/>
              <a:t>Search()</a:t>
            </a:r>
          </a:p>
          <a:p>
            <a:pPr lvl="1"/>
            <a:r>
              <a:rPr lang="en-GB" dirty="0" err="1"/>
              <a:t>toLowerCase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toUpperCase</a:t>
            </a:r>
            <a:r>
              <a:rPr lang="en-GB" dirty="0"/>
              <a:t>()</a:t>
            </a:r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9201EA-F530-6800-3AD3-738CD719E28A}"/>
              </a:ext>
            </a:extLst>
          </p:cNvPr>
          <p:cNvSpPr txBox="1">
            <a:spLocks/>
          </p:cNvSpPr>
          <p:nvPr/>
        </p:nvSpPr>
        <p:spPr>
          <a:xfrm>
            <a:off x="3188219" y="2512472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/>
              <a:t>indexOf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lastIndexOf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Match()</a:t>
            </a:r>
          </a:p>
          <a:p>
            <a:pPr lvl="1"/>
            <a:r>
              <a:rPr lang="en-GB" dirty="0"/>
              <a:t>Repeat()</a:t>
            </a:r>
          </a:p>
          <a:p>
            <a:pPr lvl="1"/>
            <a:r>
              <a:rPr lang="en-GB" dirty="0"/>
              <a:t>Replace()</a:t>
            </a:r>
          </a:p>
          <a:p>
            <a:pPr lvl="1"/>
            <a:r>
              <a:rPr lang="en-GB" dirty="0"/>
              <a:t>Slice()</a:t>
            </a:r>
          </a:p>
          <a:p>
            <a:pPr lvl="1"/>
            <a:r>
              <a:rPr lang="en-GB" dirty="0"/>
              <a:t>split()</a:t>
            </a:r>
          </a:p>
          <a:p>
            <a:pPr lvl="1"/>
            <a:r>
              <a:rPr lang="en-GB" dirty="0"/>
              <a:t>Trim()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7F41-84A6-9967-3665-380DD369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charAt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8980-DE54-1F29-900B-192DE906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at the specified index in a string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94E60-DC8A-9039-0DB8-BADD81A8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63" y="3855098"/>
            <a:ext cx="6754111" cy="14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6B54-78A6-4D94-2360-71CAE0D9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charCodeAt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50C2-3227-1C60-5AEF-11BA913B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Unicode value of the character at the specified index in a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7C0FF-D96D-BF1A-1BB6-EF41ADB2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32" y="3823522"/>
            <a:ext cx="7727134" cy="1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08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281</TotalTime>
  <Words>1625</Words>
  <Application>Microsoft Office PowerPoint</Application>
  <PresentationFormat>Widescreen</PresentationFormat>
  <Paragraphs>296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Century Gothic</vt:lpstr>
      <vt:lpstr>Wingdings 2</vt:lpstr>
      <vt:lpstr>Quotable</vt:lpstr>
      <vt:lpstr>STRINGS IN JAVASCRIPT</vt:lpstr>
      <vt:lpstr>STRINGS</vt:lpstr>
      <vt:lpstr>CREATING STRINGS</vt:lpstr>
      <vt:lpstr>STRING LENGTH</vt:lpstr>
      <vt:lpstr>ACCESSING CHARATERS</vt:lpstr>
      <vt:lpstr>CONCATENATIONG STRINGS</vt:lpstr>
      <vt:lpstr>STRING METHODS</vt:lpstr>
      <vt:lpstr>charAt()</vt:lpstr>
      <vt:lpstr>charCodeAt()</vt:lpstr>
      <vt:lpstr>Concat()</vt:lpstr>
      <vt:lpstr>endsWith()</vt:lpstr>
      <vt:lpstr>Startswith()</vt:lpstr>
      <vt:lpstr>Includes()</vt:lpstr>
      <vt:lpstr>indexOf()</vt:lpstr>
      <vt:lpstr>lastIndexOf()</vt:lpstr>
      <vt:lpstr>Match()</vt:lpstr>
      <vt:lpstr>Repeat()</vt:lpstr>
      <vt:lpstr>Replace()</vt:lpstr>
      <vt:lpstr>Search()</vt:lpstr>
      <vt:lpstr>Slice()</vt:lpstr>
      <vt:lpstr>Split()</vt:lpstr>
      <vt:lpstr>Substring()</vt:lpstr>
      <vt:lpstr>toLowerCase()</vt:lpstr>
      <vt:lpstr>toUpperCase()</vt:lpstr>
      <vt:lpstr>Trim()</vt:lpstr>
      <vt:lpstr>Regular Expressions in JS</vt:lpstr>
      <vt:lpstr>Regular Expressions in JS</vt:lpstr>
      <vt:lpstr>EXAMPLE</vt:lpstr>
      <vt:lpstr>Properties of the RegExp Objects</vt:lpstr>
      <vt:lpstr>Properties of the RegExp Objects</vt:lpstr>
      <vt:lpstr>Properties of the RegExp Objects</vt:lpstr>
      <vt:lpstr>Methods of the RegExp Objects</vt:lpstr>
      <vt:lpstr>Methods of the RegExp Objects</vt:lpstr>
      <vt:lpstr>String Methods that Accept Regular Expressions as Parameters</vt:lpstr>
      <vt:lpstr>Search()</vt:lpstr>
      <vt:lpstr>Match()</vt:lpstr>
      <vt:lpstr>replace()</vt:lpstr>
      <vt:lpstr>\d: Matches any digit (0-9). </vt:lpstr>
      <vt:lpstr>\D: Matches any non-digit.</vt:lpstr>
      <vt:lpstr>\s: Matches any whitespace character</vt:lpstr>
      <vt:lpstr>\S: Matches any non-whitespace character.</vt:lpstr>
      <vt:lpstr>\w: Matches any word character (alphanumeric + underscore).</vt:lpstr>
      <vt:lpstr>\W: Matches any non-word character.</vt:lpstr>
      <vt:lpstr>\b: Represents a word boundary.</vt:lpstr>
      <vt:lpstr>Meta Characters</vt:lpstr>
      <vt:lpstr>Meta Characters</vt:lpstr>
      <vt:lpstr>Meta Characters</vt:lpstr>
      <vt:lpstr>Meta Characters</vt:lpstr>
      <vt:lpstr>Meta Characters</vt:lpstr>
      <vt:lpstr>Meta Characters</vt:lpstr>
      <vt:lpstr>Meta Characters</vt:lpstr>
      <vt:lpstr>Meta Characters</vt:lpstr>
      <vt:lpstr>Meta Characters</vt:lpstr>
      <vt:lpstr>Program to Validate only Numerical input: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JAVASCRIPT</dc:title>
  <dc:creator>sai vardhan</dc:creator>
  <cp:lastModifiedBy>sai vardhan</cp:lastModifiedBy>
  <cp:revision>21</cp:revision>
  <dcterms:created xsi:type="dcterms:W3CDTF">2024-04-11T12:10:29Z</dcterms:created>
  <dcterms:modified xsi:type="dcterms:W3CDTF">2025-02-05T09:52:48Z</dcterms:modified>
</cp:coreProperties>
</file>