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8"/>
  </p:notesMasterIdLst>
  <p:sldIdLst>
    <p:sldId id="278" r:id="rId5"/>
    <p:sldId id="310" r:id="rId6"/>
    <p:sldId id="311" r:id="rId7"/>
    <p:sldId id="292" r:id="rId8"/>
    <p:sldId id="281" r:id="rId9"/>
    <p:sldId id="282" r:id="rId10"/>
    <p:sldId id="283" r:id="rId11"/>
    <p:sldId id="284" r:id="rId12"/>
    <p:sldId id="285" r:id="rId13"/>
    <p:sldId id="286" r:id="rId14"/>
    <p:sldId id="287" r:id="rId15"/>
    <p:sldId id="288" r:id="rId16"/>
    <p:sldId id="289" r:id="rId17"/>
    <p:sldId id="290" r:id="rId18"/>
    <p:sldId id="291"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12" r:id="rId36"/>
    <p:sldId id="31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79" autoAdjust="0"/>
    <p:restoredTop sz="94619" autoAdjust="0"/>
  </p:normalViewPr>
  <p:slideViewPr>
    <p:cSldViewPr snapToGrid="0">
      <p:cViewPr varScale="1">
        <p:scale>
          <a:sx n="75" d="100"/>
          <a:sy n="75" d="100"/>
        </p:scale>
        <p:origin x="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MySQL Operators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Sai Vardhan T</a:t>
            </a:r>
          </a:p>
        </p:txBody>
      </p:sp>
      <p:pic>
        <p:nvPicPr>
          <p:cNvPr id="4" name="Picture 3">
            <a:extLst>
              <a:ext uri="{FF2B5EF4-FFF2-40B4-BE49-F238E27FC236}">
                <a16:creationId xmlns:a16="http://schemas.microsoft.com/office/drawing/2014/main" id="{2F0CB356-BEFA-B5C1-374F-AB1C60EB17DE}"/>
              </a:ext>
            </a:extLst>
          </p:cNvPr>
          <p:cNvPicPr>
            <a:picLocks noChangeAspect="1"/>
          </p:cNvPicPr>
          <p:nvPr/>
        </p:nvPicPr>
        <p:blipFill>
          <a:blip r:embed="rId5"/>
          <a:stretch>
            <a:fillRect/>
          </a:stretch>
        </p:blipFill>
        <p:spPr>
          <a:xfrm>
            <a:off x="194873" y="4929489"/>
            <a:ext cx="4542020" cy="2151181"/>
          </a:xfrm>
          <a:prstGeom prst="rect">
            <a:avLst/>
          </a:prstGeom>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D6D2-0CCA-0E51-D98E-D8230C41E927}"/>
              </a:ext>
            </a:extLst>
          </p:cNvPr>
          <p:cNvSpPr>
            <a:spLocks noGrp="1"/>
          </p:cNvSpPr>
          <p:nvPr>
            <p:ph type="title"/>
          </p:nvPr>
        </p:nvSpPr>
        <p:spPr/>
        <p:txBody>
          <a:bodyPr/>
          <a:lstStyle/>
          <a:p>
            <a:r>
              <a:rPr lang="en-GB" dirty="0"/>
              <a:t>NULL Operator</a:t>
            </a:r>
            <a:endParaRPr lang="en-IN" dirty="0"/>
          </a:p>
        </p:txBody>
      </p:sp>
      <p:sp>
        <p:nvSpPr>
          <p:cNvPr id="3" name="Content Placeholder 2">
            <a:extLst>
              <a:ext uri="{FF2B5EF4-FFF2-40B4-BE49-F238E27FC236}">
                <a16:creationId xmlns:a16="http://schemas.microsoft.com/office/drawing/2014/main" id="{3D4E1478-45F9-48DE-954A-C8C5A12AF0EC}"/>
              </a:ext>
            </a:extLst>
          </p:cNvPr>
          <p:cNvSpPr>
            <a:spLocks noGrp="1"/>
          </p:cNvSpPr>
          <p:nvPr>
            <p:ph idx="1"/>
          </p:nvPr>
        </p:nvSpPr>
        <p:spPr/>
        <p:txBody>
          <a:bodyPr/>
          <a:lstStyle/>
          <a:p>
            <a:r>
              <a:rPr lang="en-GB" dirty="0"/>
              <a:t>Used for checking and handling NULL values (absence of a known data value).</a:t>
            </a:r>
          </a:p>
          <a:p>
            <a:r>
              <a:rPr lang="en-GB" dirty="0"/>
              <a:t>IS NULL: Checks if a value is null.</a:t>
            </a:r>
          </a:p>
          <a:p>
            <a:r>
              <a:rPr lang="en-GB" dirty="0"/>
              <a:t>IS NOT NULL: Checks if a value is not null.</a:t>
            </a:r>
          </a:p>
          <a:p>
            <a:endParaRPr lang="en-GB" dirty="0"/>
          </a:p>
          <a:p>
            <a:pPr marL="36900" indent="0">
              <a:buNone/>
            </a:pPr>
            <a:endParaRPr lang="en-GB" dirty="0"/>
          </a:p>
          <a:p>
            <a:r>
              <a:rPr lang="en-GB" dirty="0"/>
              <a:t>This retrieves orders where the customer email is missing (null).</a:t>
            </a:r>
            <a:endParaRPr lang="en-IN" dirty="0"/>
          </a:p>
        </p:txBody>
      </p:sp>
      <p:pic>
        <p:nvPicPr>
          <p:cNvPr id="5" name="Picture 4">
            <a:extLst>
              <a:ext uri="{FF2B5EF4-FFF2-40B4-BE49-F238E27FC236}">
                <a16:creationId xmlns:a16="http://schemas.microsoft.com/office/drawing/2014/main" id="{95659B23-9072-35B4-032F-6065B261FBBE}"/>
              </a:ext>
            </a:extLst>
          </p:cNvPr>
          <p:cNvPicPr>
            <a:picLocks noChangeAspect="1"/>
          </p:cNvPicPr>
          <p:nvPr/>
        </p:nvPicPr>
        <p:blipFill>
          <a:blip r:embed="rId2"/>
          <a:stretch>
            <a:fillRect/>
          </a:stretch>
        </p:blipFill>
        <p:spPr>
          <a:xfrm>
            <a:off x="2301017" y="3820658"/>
            <a:ext cx="7947364" cy="701238"/>
          </a:xfrm>
          <a:prstGeom prst="rect">
            <a:avLst/>
          </a:prstGeom>
        </p:spPr>
      </p:pic>
    </p:spTree>
    <p:extLst>
      <p:ext uri="{BB962C8B-B14F-4D97-AF65-F5344CB8AC3E}">
        <p14:creationId xmlns:p14="http://schemas.microsoft.com/office/powerpoint/2010/main" val="373973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B0C1-CA6E-7521-2B8E-54097AD6EC8A}"/>
              </a:ext>
            </a:extLst>
          </p:cNvPr>
          <p:cNvSpPr>
            <a:spLocks noGrp="1"/>
          </p:cNvSpPr>
          <p:nvPr>
            <p:ph type="title"/>
          </p:nvPr>
        </p:nvSpPr>
        <p:spPr/>
        <p:txBody>
          <a:bodyPr>
            <a:normAutofit/>
          </a:bodyPr>
          <a:lstStyle/>
          <a:p>
            <a:r>
              <a:rPr lang="en-GB" dirty="0"/>
              <a:t>Other Operators</a:t>
            </a:r>
            <a:endParaRPr lang="en-IN" dirty="0"/>
          </a:p>
        </p:txBody>
      </p:sp>
      <p:sp>
        <p:nvSpPr>
          <p:cNvPr id="3" name="Content Placeholder 2">
            <a:extLst>
              <a:ext uri="{FF2B5EF4-FFF2-40B4-BE49-F238E27FC236}">
                <a16:creationId xmlns:a16="http://schemas.microsoft.com/office/drawing/2014/main" id="{5503982A-E1B2-A457-3217-16B7D140DC1C}"/>
              </a:ext>
            </a:extLst>
          </p:cNvPr>
          <p:cNvSpPr>
            <a:spLocks noGrp="1"/>
          </p:cNvSpPr>
          <p:nvPr>
            <p:ph idx="1"/>
          </p:nvPr>
        </p:nvSpPr>
        <p:spPr/>
        <p:txBody>
          <a:bodyPr/>
          <a:lstStyle/>
          <a:p>
            <a:r>
              <a:rPr lang="en-GB" dirty="0"/>
              <a:t>MySQL offers various additional operators for specific purposes.</a:t>
            </a:r>
          </a:p>
          <a:p>
            <a:endParaRPr lang="en-GB" dirty="0"/>
          </a:p>
          <a:p>
            <a:r>
              <a:rPr lang="en-GB" dirty="0"/>
              <a:t>BETWEEN: Checks if a value falls within a specific range.</a:t>
            </a:r>
          </a:p>
          <a:p>
            <a:r>
              <a:rPr lang="en-GB" dirty="0"/>
              <a:t>IN: Checks if a value is present within a list of specified values.</a:t>
            </a:r>
          </a:p>
          <a:p>
            <a:r>
              <a:rPr lang="en-GB" dirty="0"/>
              <a:t>CASE: Used for conditional expressions and assigning values based on conditions.</a:t>
            </a:r>
            <a:endParaRPr lang="en-IN" dirty="0"/>
          </a:p>
        </p:txBody>
      </p:sp>
    </p:spTree>
    <p:extLst>
      <p:ext uri="{BB962C8B-B14F-4D97-AF65-F5344CB8AC3E}">
        <p14:creationId xmlns:p14="http://schemas.microsoft.com/office/powerpoint/2010/main" val="307344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2574-52F2-4E46-1D83-F685A33EAB51}"/>
              </a:ext>
            </a:extLst>
          </p:cNvPr>
          <p:cNvSpPr>
            <a:spLocks noGrp="1"/>
          </p:cNvSpPr>
          <p:nvPr>
            <p:ph type="title"/>
          </p:nvPr>
        </p:nvSpPr>
        <p:spPr/>
        <p:txBody>
          <a:bodyPr/>
          <a:lstStyle/>
          <a:p>
            <a:r>
              <a:rPr lang="en-GB" dirty="0"/>
              <a:t>BETWEEN Operator</a:t>
            </a:r>
            <a:endParaRPr lang="en-IN" dirty="0"/>
          </a:p>
        </p:txBody>
      </p:sp>
      <p:sp>
        <p:nvSpPr>
          <p:cNvPr id="3" name="Content Placeholder 2">
            <a:extLst>
              <a:ext uri="{FF2B5EF4-FFF2-40B4-BE49-F238E27FC236}">
                <a16:creationId xmlns:a16="http://schemas.microsoft.com/office/drawing/2014/main" id="{4CE98EBB-46F5-FCE3-3FEC-AABA65FD8FD9}"/>
              </a:ext>
            </a:extLst>
          </p:cNvPr>
          <p:cNvSpPr>
            <a:spLocks noGrp="1"/>
          </p:cNvSpPr>
          <p:nvPr>
            <p:ph idx="1"/>
          </p:nvPr>
        </p:nvSpPr>
        <p:spPr/>
        <p:txBody>
          <a:bodyPr/>
          <a:lstStyle/>
          <a:p>
            <a:endParaRPr lang="en-GB" dirty="0"/>
          </a:p>
          <a:p>
            <a:endParaRPr lang="en-GB" dirty="0"/>
          </a:p>
          <a:p>
            <a:endParaRPr lang="en-GB" dirty="0"/>
          </a:p>
          <a:p>
            <a:endParaRPr lang="en-GB" dirty="0"/>
          </a:p>
          <a:p>
            <a:r>
              <a:rPr lang="en-GB" dirty="0"/>
              <a:t>This retrieves all orders placed between March 15th, 2024 (inclusive) and March 20th, 2024 (inclusive).</a:t>
            </a:r>
            <a:endParaRPr lang="en-IN" dirty="0"/>
          </a:p>
        </p:txBody>
      </p:sp>
      <p:pic>
        <p:nvPicPr>
          <p:cNvPr id="5" name="Picture 4">
            <a:extLst>
              <a:ext uri="{FF2B5EF4-FFF2-40B4-BE49-F238E27FC236}">
                <a16:creationId xmlns:a16="http://schemas.microsoft.com/office/drawing/2014/main" id="{34E23AA7-8D51-824E-1A0B-056C49BFD2A8}"/>
              </a:ext>
            </a:extLst>
          </p:cNvPr>
          <p:cNvPicPr>
            <a:picLocks noChangeAspect="1"/>
          </p:cNvPicPr>
          <p:nvPr/>
        </p:nvPicPr>
        <p:blipFill>
          <a:blip r:embed="rId2"/>
          <a:stretch>
            <a:fillRect/>
          </a:stretch>
        </p:blipFill>
        <p:spPr>
          <a:xfrm>
            <a:off x="1134813" y="2477277"/>
            <a:ext cx="10357713" cy="951723"/>
          </a:xfrm>
          <a:prstGeom prst="rect">
            <a:avLst/>
          </a:prstGeom>
        </p:spPr>
      </p:pic>
    </p:spTree>
    <p:extLst>
      <p:ext uri="{BB962C8B-B14F-4D97-AF65-F5344CB8AC3E}">
        <p14:creationId xmlns:p14="http://schemas.microsoft.com/office/powerpoint/2010/main" val="102864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AA80-58C8-2005-893C-83DE84A37E03}"/>
              </a:ext>
            </a:extLst>
          </p:cNvPr>
          <p:cNvSpPr>
            <a:spLocks noGrp="1"/>
          </p:cNvSpPr>
          <p:nvPr>
            <p:ph type="title"/>
          </p:nvPr>
        </p:nvSpPr>
        <p:spPr/>
        <p:txBody>
          <a:bodyPr/>
          <a:lstStyle/>
          <a:p>
            <a:r>
              <a:rPr lang="en-GB" dirty="0"/>
              <a:t>IN Operator</a:t>
            </a:r>
            <a:endParaRPr lang="en-IN" dirty="0"/>
          </a:p>
        </p:txBody>
      </p:sp>
      <p:sp>
        <p:nvSpPr>
          <p:cNvPr id="3" name="Content Placeholder 2">
            <a:extLst>
              <a:ext uri="{FF2B5EF4-FFF2-40B4-BE49-F238E27FC236}">
                <a16:creationId xmlns:a16="http://schemas.microsoft.com/office/drawing/2014/main" id="{D0B40444-F407-73DA-CC07-FA26D4883CD0}"/>
              </a:ext>
            </a:extLst>
          </p:cNvPr>
          <p:cNvSpPr>
            <a:spLocks noGrp="1"/>
          </p:cNvSpPr>
          <p:nvPr>
            <p:ph idx="1"/>
          </p:nvPr>
        </p:nvSpPr>
        <p:spPr>
          <a:xfrm>
            <a:off x="913794" y="2076450"/>
            <a:ext cx="10747937" cy="4171950"/>
          </a:xfrm>
        </p:spPr>
        <p:txBody>
          <a:bodyPr/>
          <a:lstStyle/>
          <a:p>
            <a:r>
              <a:rPr lang="en-GB" dirty="0"/>
              <a:t>This operator checks if a value exists within a specified list of values.</a:t>
            </a:r>
          </a:p>
          <a:p>
            <a:endParaRPr lang="en-GB" dirty="0"/>
          </a:p>
          <a:p>
            <a:endParaRPr lang="en-GB" dirty="0"/>
          </a:p>
          <a:p>
            <a:endParaRPr lang="en-GB" dirty="0"/>
          </a:p>
          <a:p>
            <a:r>
              <a:rPr lang="en-GB" dirty="0"/>
              <a:t>This retrieves customer records where the country is either 'USA', 'Canada', or 'UK'.</a:t>
            </a:r>
            <a:endParaRPr lang="en-IN" dirty="0"/>
          </a:p>
        </p:txBody>
      </p:sp>
      <p:pic>
        <p:nvPicPr>
          <p:cNvPr id="5" name="Picture 4">
            <a:extLst>
              <a:ext uri="{FF2B5EF4-FFF2-40B4-BE49-F238E27FC236}">
                <a16:creationId xmlns:a16="http://schemas.microsoft.com/office/drawing/2014/main" id="{3B463990-01E7-90E5-FCB1-3C250910E2DE}"/>
              </a:ext>
            </a:extLst>
          </p:cNvPr>
          <p:cNvPicPr>
            <a:picLocks noChangeAspect="1"/>
          </p:cNvPicPr>
          <p:nvPr/>
        </p:nvPicPr>
        <p:blipFill>
          <a:blip r:embed="rId2"/>
          <a:stretch>
            <a:fillRect/>
          </a:stretch>
        </p:blipFill>
        <p:spPr>
          <a:xfrm>
            <a:off x="2961589" y="3045868"/>
            <a:ext cx="5467157" cy="766263"/>
          </a:xfrm>
          <a:prstGeom prst="rect">
            <a:avLst/>
          </a:prstGeom>
        </p:spPr>
      </p:pic>
    </p:spTree>
    <p:extLst>
      <p:ext uri="{BB962C8B-B14F-4D97-AF65-F5344CB8AC3E}">
        <p14:creationId xmlns:p14="http://schemas.microsoft.com/office/powerpoint/2010/main" val="251531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3F512-F976-6A5D-BC8C-B1ED288DD03E}"/>
              </a:ext>
            </a:extLst>
          </p:cNvPr>
          <p:cNvSpPr>
            <a:spLocks noGrp="1"/>
          </p:cNvSpPr>
          <p:nvPr>
            <p:ph type="title"/>
          </p:nvPr>
        </p:nvSpPr>
        <p:spPr/>
        <p:txBody>
          <a:bodyPr/>
          <a:lstStyle/>
          <a:p>
            <a:r>
              <a:rPr lang="en-GB" dirty="0"/>
              <a:t>CASE Operator</a:t>
            </a:r>
            <a:endParaRPr lang="en-IN" dirty="0"/>
          </a:p>
        </p:txBody>
      </p:sp>
      <p:sp>
        <p:nvSpPr>
          <p:cNvPr id="3" name="Content Placeholder 2">
            <a:extLst>
              <a:ext uri="{FF2B5EF4-FFF2-40B4-BE49-F238E27FC236}">
                <a16:creationId xmlns:a16="http://schemas.microsoft.com/office/drawing/2014/main" id="{7ED6F0D3-A796-5F2E-5020-E36EE3F06F46}"/>
              </a:ext>
            </a:extLst>
          </p:cNvPr>
          <p:cNvSpPr>
            <a:spLocks noGrp="1"/>
          </p:cNvSpPr>
          <p:nvPr>
            <p:ph idx="1"/>
          </p:nvPr>
        </p:nvSpPr>
        <p:spPr>
          <a:xfrm>
            <a:off x="913795" y="2076450"/>
            <a:ext cx="10353762" cy="4449610"/>
          </a:xfrm>
        </p:spPr>
        <p:txBody>
          <a:bodyPr>
            <a:normAutofit/>
          </a:bodyPr>
          <a:lstStyle/>
          <a:p>
            <a:r>
              <a:rPr lang="en-GB" dirty="0"/>
              <a:t>This operator allows you to perform conditional checks and assign different values based on those conditions.</a:t>
            </a:r>
          </a:p>
          <a:p>
            <a:endParaRPr lang="en-GB" dirty="0"/>
          </a:p>
          <a:p>
            <a:endParaRPr lang="en-GB" dirty="0"/>
          </a:p>
          <a:p>
            <a:endParaRPr lang="en-GB" dirty="0"/>
          </a:p>
          <a:p>
            <a:endParaRPr lang="en-GB" dirty="0"/>
          </a:p>
          <a:p>
            <a:r>
              <a:rPr lang="en-GB" dirty="0"/>
              <a:t>This adds a new column named </a:t>
            </a:r>
            <a:r>
              <a:rPr lang="en-GB" dirty="0" err="1"/>
              <a:t>discount_rate</a:t>
            </a:r>
            <a:r>
              <a:rPr lang="en-GB" dirty="0"/>
              <a:t>. It assigns a 10% discount for orders $1000 or more, a 5% discount for orders $500 or more, and no discount for orders below $500.</a:t>
            </a:r>
          </a:p>
          <a:p>
            <a:pPr marL="36900" indent="0">
              <a:buNone/>
            </a:pPr>
            <a:endParaRPr lang="en-IN" dirty="0"/>
          </a:p>
        </p:txBody>
      </p:sp>
      <p:pic>
        <p:nvPicPr>
          <p:cNvPr id="5" name="Picture 4">
            <a:extLst>
              <a:ext uri="{FF2B5EF4-FFF2-40B4-BE49-F238E27FC236}">
                <a16:creationId xmlns:a16="http://schemas.microsoft.com/office/drawing/2014/main" id="{7580036B-0040-A478-63E0-3297DE800606}"/>
              </a:ext>
            </a:extLst>
          </p:cNvPr>
          <p:cNvPicPr>
            <a:picLocks noChangeAspect="1"/>
          </p:cNvPicPr>
          <p:nvPr/>
        </p:nvPicPr>
        <p:blipFill>
          <a:blip r:embed="rId2"/>
          <a:stretch>
            <a:fillRect/>
          </a:stretch>
        </p:blipFill>
        <p:spPr>
          <a:xfrm>
            <a:off x="2963613" y="3056333"/>
            <a:ext cx="6039892" cy="1816292"/>
          </a:xfrm>
          <a:prstGeom prst="rect">
            <a:avLst/>
          </a:prstGeom>
        </p:spPr>
      </p:pic>
    </p:spTree>
    <p:extLst>
      <p:ext uri="{BB962C8B-B14F-4D97-AF65-F5344CB8AC3E}">
        <p14:creationId xmlns:p14="http://schemas.microsoft.com/office/powerpoint/2010/main" val="3029815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DE31-46B0-32B2-A6FC-D3838224DE1B}"/>
              </a:ext>
            </a:extLst>
          </p:cNvPr>
          <p:cNvSpPr>
            <a:spLocks noGrp="1"/>
          </p:cNvSpPr>
          <p:nvPr>
            <p:ph type="title"/>
          </p:nvPr>
        </p:nvSpPr>
        <p:spPr/>
        <p:txBody>
          <a:bodyPr/>
          <a:lstStyle/>
          <a:p>
            <a:r>
              <a:rPr lang="en-GB" dirty="0"/>
              <a:t>STRING FUNCTIONS</a:t>
            </a:r>
            <a:endParaRPr lang="en-IN" dirty="0"/>
          </a:p>
        </p:txBody>
      </p:sp>
      <p:sp>
        <p:nvSpPr>
          <p:cNvPr id="3" name="Content Placeholder 2">
            <a:extLst>
              <a:ext uri="{FF2B5EF4-FFF2-40B4-BE49-F238E27FC236}">
                <a16:creationId xmlns:a16="http://schemas.microsoft.com/office/drawing/2014/main" id="{A5F52F94-88DC-9F06-E8A6-0E10E231CDED}"/>
              </a:ext>
            </a:extLst>
          </p:cNvPr>
          <p:cNvSpPr>
            <a:spLocks noGrp="1"/>
          </p:cNvSpPr>
          <p:nvPr>
            <p:ph idx="1"/>
          </p:nvPr>
        </p:nvSpPr>
        <p:spPr/>
        <p:txBody>
          <a:bodyPr/>
          <a:lstStyle/>
          <a:p>
            <a:r>
              <a:rPr lang="en-GB" dirty="0"/>
              <a:t>USE OF ALIAS</a:t>
            </a:r>
          </a:p>
          <a:p>
            <a:r>
              <a:rPr lang="en-GB" dirty="0"/>
              <a:t>CONCAT</a:t>
            </a:r>
          </a:p>
          <a:p>
            <a:r>
              <a:rPr lang="en-GB" dirty="0"/>
              <a:t>CONCAT_WS</a:t>
            </a:r>
          </a:p>
          <a:p>
            <a:r>
              <a:rPr lang="en-GB" dirty="0"/>
              <a:t>LOWER</a:t>
            </a:r>
          </a:p>
          <a:p>
            <a:r>
              <a:rPr lang="en-GB" dirty="0"/>
              <a:t>UPPER</a:t>
            </a:r>
          </a:p>
          <a:p>
            <a:r>
              <a:rPr lang="en-GB" dirty="0"/>
              <a:t>CHARACTER LENGTH </a:t>
            </a:r>
          </a:p>
          <a:p>
            <a:r>
              <a:rPr lang="en-GB" dirty="0"/>
              <a:t>SUBSTRING</a:t>
            </a:r>
            <a:endParaRPr lang="en-IN" dirty="0"/>
          </a:p>
        </p:txBody>
      </p:sp>
      <p:sp>
        <p:nvSpPr>
          <p:cNvPr id="4" name="Content Placeholder 2">
            <a:extLst>
              <a:ext uri="{FF2B5EF4-FFF2-40B4-BE49-F238E27FC236}">
                <a16:creationId xmlns:a16="http://schemas.microsoft.com/office/drawing/2014/main" id="{F75EEED8-1FE1-C00F-A7CF-78B73F34265B}"/>
              </a:ext>
            </a:extLst>
          </p:cNvPr>
          <p:cNvSpPr txBox="1">
            <a:spLocks/>
          </p:cNvSpPr>
          <p:nvPr/>
        </p:nvSpPr>
        <p:spPr>
          <a:xfrm>
            <a:off x="4886633" y="2076449"/>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GB" dirty="0"/>
              <a:t>REVERSE</a:t>
            </a:r>
          </a:p>
          <a:p>
            <a:r>
              <a:rPr lang="en-GB" dirty="0"/>
              <a:t>REPLACE</a:t>
            </a:r>
          </a:p>
          <a:p>
            <a:r>
              <a:rPr lang="en-GB" dirty="0"/>
              <a:t>LIKE</a:t>
            </a:r>
          </a:p>
          <a:p>
            <a:pPr marL="36900" indent="0">
              <a:buNone/>
            </a:pPr>
            <a:endParaRPr lang="en-GB" dirty="0"/>
          </a:p>
        </p:txBody>
      </p:sp>
    </p:spTree>
    <p:extLst>
      <p:ext uri="{BB962C8B-B14F-4D97-AF65-F5344CB8AC3E}">
        <p14:creationId xmlns:p14="http://schemas.microsoft.com/office/powerpoint/2010/main" val="260921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432D6-154E-F2D5-91EB-D85C26A106E2}"/>
              </a:ext>
            </a:extLst>
          </p:cNvPr>
          <p:cNvSpPr>
            <a:spLocks noGrp="1"/>
          </p:cNvSpPr>
          <p:nvPr>
            <p:ph type="title"/>
          </p:nvPr>
        </p:nvSpPr>
        <p:spPr/>
        <p:txBody>
          <a:bodyPr/>
          <a:lstStyle/>
          <a:p>
            <a:r>
              <a:rPr lang="en-GB" dirty="0"/>
              <a:t>CONCAT</a:t>
            </a:r>
            <a:endParaRPr lang="en-IN" dirty="0"/>
          </a:p>
        </p:txBody>
      </p:sp>
      <p:sp>
        <p:nvSpPr>
          <p:cNvPr id="3" name="Content Placeholder 2">
            <a:extLst>
              <a:ext uri="{FF2B5EF4-FFF2-40B4-BE49-F238E27FC236}">
                <a16:creationId xmlns:a16="http://schemas.microsoft.com/office/drawing/2014/main" id="{5D1C5CE7-796D-434C-C503-42F159931078}"/>
              </a:ext>
            </a:extLst>
          </p:cNvPr>
          <p:cNvSpPr>
            <a:spLocks noGrp="1"/>
          </p:cNvSpPr>
          <p:nvPr>
            <p:ph idx="1"/>
          </p:nvPr>
        </p:nvSpPr>
        <p:spPr/>
        <p:txBody>
          <a:bodyPr/>
          <a:lstStyle/>
          <a:p>
            <a:r>
              <a:rPr lang="en-GB" dirty="0"/>
              <a:t>The CONCAT function in MySQL is a versatile tool for combining multiple strings into a single string. It allows you to concatenate various text values, columns, literals, and even expressions to create new strings within your queries.</a:t>
            </a:r>
          </a:p>
          <a:p>
            <a:pPr marL="36900" indent="0">
              <a:buNone/>
            </a:pPr>
            <a:endParaRPr lang="en-GB" dirty="0"/>
          </a:p>
          <a:p>
            <a:r>
              <a:rPr lang="en-GB" dirty="0"/>
              <a:t>SYNTAX:</a:t>
            </a:r>
          </a:p>
          <a:p>
            <a:pPr lvl="1"/>
            <a:r>
              <a:rPr lang="en-GB" dirty="0"/>
              <a:t>CONCAT(str1,str2,....,</a:t>
            </a:r>
            <a:r>
              <a:rPr lang="en-GB" dirty="0" err="1"/>
              <a:t>strn</a:t>
            </a:r>
            <a:r>
              <a:rPr lang="en-GB" dirty="0"/>
              <a:t>)</a:t>
            </a:r>
          </a:p>
          <a:p>
            <a:pPr marL="36900" indent="0">
              <a:buNone/>
            </a:pPr>
            <a:endParaRPr lang="en-GB" dirty="0"/>
          </a:p>
          <a:p>
            <a:endParaRPr lang="en-GB" dirty="0"/>
          </a:p>
          <a:p>
            <a:endParaRPr lang="en-GB" dirty="0"/>
          </a:p>
        </p:txBody>
      </p:sp>
    </p:spTree>
    <p:extLst>
      <p:ext uri="{BB962C8B-B14F-4D97-AF65-F5344CB8AC3E}">
        <p14:creationId xmlns:p14="http://schemas.microsoft.com/office/powerpoint/2010/main" val="357242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2995-1901-5ECC-2CCB-A84D7EDE7B50}"/>
              </a:ext>
            </a:extLst>
          </p:cNvPr>
          <p:cNvSpPr>
            <a:spLocks noGrp="1"/>
          </p:cNvSpPr>
          <p:nvPr>
            <p:ph type="title"/>
          </p:nvPr>
        </p:nvSpPr>
        <p:spPr/>
        <p:txBody>
          <a:bodyPr/>
          <a:lstStyle/>
          <a:p>
            <a:r>
              <a:rPr lang="en-GB" dirty="0"/>
              <a:t>EXAMPLES FOR CONCAT</a:t>
            </a:r>
            <a:endParaRPr lang="en-IN" dirty="0"/>
          </a:p>
        </p:txBody>
      </p:sp>
      <p:sp>
        <p:nvSpPr>
          <p:cNvPr id="3" name="Content Placeholder 2">
            <a:extLst>
              <a:ext uri="{FF2B5EF4-FFF2-40B4-BE49-F238E27FC236}">
                <a16:creationId xmlns:a16="http://schemas.microsoft.com/office/drawing/2014/main" id="{BD1E0381-4B52-FA97-A6A3-2FD70D4D935C}"/>
              </a:ext>
            </a:extLst>
          </p:cNvPr>
          <p:cNvSpPr>
            <a:spLocks noGrp="1"/>
          </p:cNvSpPr>
          <p:nvPr>
            <p:ph idx="1"/>
          </p:nvPr>
        </p:nvSpPr>
        <p:spPr/>
        <p:txBody>
          <a:bodyPr>
            <a:normAutofit fontScale="92500" lnSpcReduction="20000"/>
          </a:bodyPr>
          <a:lstStyle/>
          <a:p>
            <a:r>
              <a:rPr lang="en-GB" dirty="0"/>
              <a:t>Simple Concatenation of Two Strings:</a:t>
            </a:r>
          </a:p>
          <a:p>
            <a:endParaRPr lang="en-GB" dirty="0"/>
          </a:p>
          <a:p>
            <a:r>
              <a:rPr lang="en-GB" dirty="0"/>
              <a:t>This query concatenates the string "Hello, " with "world!" and assigns the result (greeting message) to the alias greeting.</a:t>
            </a:r>
          </a:p>
          <a:p>
            <a:r>
              <a:rPr lang="en-GB" dirty="0"/>
              <a:t>Concatenating a Column with a Literal:</a:t>
            </a:r>
          </a:p>
          <a:p>
            <a:endParaRPr lang="en-GB" dirty="0"/>
          </a:p>
          <a:p>
            <a:endParaRPr lang="en-GB" dirty="0"/>
          </a:p>
          <a:p>
            <a:r>
              <a:rPr lang="en-GB" dirty="0"/>
              <a:t>This query retrieves customer IDs and combines the </a:t>
            </a:r>
            <a:r>
              <a:rPr lang="en-GB" dirty="0" err="1"/>
              <a:t>first_name</a:t>
            </a:r>
            <a:r>
              <a:rPr lang="en-GB" dirty="0"/>
              <a:t> column with a space (" ") and the </a:t>
            </a:r>
            <a:r>
              <a:rPr lang="en-GB" dirty="0" err="1"/>
              <a:t>last_name</a:t>
            </a:r>
            <a:r>
              <a:rPr lang="en-GB" dirty="0"/>
              <a:t> column using CONCAT. The result is then aliased as </a:t>
            </a:r>
            <a:r>
              <a:rPr lang="en-GB" dirty="0" err="1"/>
              <a:t>full_name</a:t>
            </a:r>
            <a:r>
              <a:rPr lang="en-GB" dirty="0"/>
              <a:t> for clarity.</a:t>
            </a:r>
            <a:endParaRPr lang="en-IN" dirty="0"/>
          </a:p>
        </p:txBody>
      </p:sp>
      <p:pic>
        <p:nvPicPr>
          <p:cNvPr id="5" name="Picture 4">
            <a:extLst>
              <a:ext uri="{FF2B5EF4-FFF2-40B4-BE49-F238E27FC236}">
                <a16:creationId xmlns:a16="http://schemas.microsoft.com/office/drawing/2014/main" id="{9328F169-D152-6EBA-F1AB-387EE6618AC7}"/>
              </a:ext>
            </a:extLst>
          </p:cNvPr>
          <p:cNvPicPr>
            <a:picLocks noChangeAspect="1"/>
          </p:cNvPicPr>
          <p:nvPr/>
        </p:nvPicPr>
        <p:blipFill>
          <a:blip r:embed="rId2"/>
          <a:stretch>
            <a:fillRect/>
          </a:stretch>
        </p:blipFill>
        <p:spPr>
          <a:xfrm>
            <a:off x="3182877" y="2433065"/>
            <a:ext cx="5815597" cy="515510"/>
          </a:xfrm>
          <a:prstGeom prst="rect">
            <a:avLst/>
          </a:prstGeom>
        </p:spPr>
      </p:pic>
      <p:pic>
        <p:nvPicPr>
          <p:cNvPr id="7" name="Picture 6">
            <a:extLst>
              <a:ext uri="{FF2B5EF4-FFF2-40B4-BE49-F238E27FC236}">
                <a16:creationId xmlns:a16="http://schemas.microsoft.com/office/drawing/2014/main" id="{445FDC84-A99A-6B26-DDC8-D52CB20693B5}"/>
              </a:ext>
            </a:extLst>
          </p:cNvPr>
          <p:cNvPicPr>
            <a:picLocks noChangeAspect="1"/>
          </p:cNvPicPr>
          <p:nvPr/>
        </p:nvPicPr>
        <p:blipFill>
          <a:blip r:embed="rId3"/>
          <a:stretch>
            <a:fillRect/>
          </a:stretch>
        </p:blipFill>
        <p:spPr>
          <a:xfrm>
            <a:off x="2831554" y="4212839"/>
            <a:ext cx="6955499" cy="640997"/>
          </a:xfrm>
          <a:prstGeom prst="rect">
            <a:avLst/>
          </a:prstGeom>
        </p:spPr>
      </p:pic>
    </p:spTree>
    <p:extLst>
      <p:ext uri="{BB962C8B-B14F-4D97-AF65-F5344CB8AC3E}">
        <p14:creationId xmlns:p14="http://schemas.microsoft.com/office/powerpoint/2010/main" val="1841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3E57-2400-7A15-C964-B8F6A2FFA3B6}"/>
              </a:ext>
            </a:extLst>
          </p:cNvPr>
          <p:cNvSpPr>
            <a:spLocks noGrp="1"/>
          </p:cNvSpPr>
          <p:nvPr>
            <p:ph type="title"/>
          </p:nvPr>
        </p:nvSpPr>
        <p:spPr/>
        <p:txBody>
          <a:bodyPr/>
          <a:lstStyle/>
          <a:p>
            <a:r>
              <a:rPr lang="en-GB" dirty="0"/>
              <a:t>EXAMPLE FOR CONCAT</a:t>
            </a:r>
            <a:endParaRPr lang="en-IN" dirty="0"/>
          </a:p>
        </p:txBody>
      </p:sp>
      <p:sp>
        <p:nvSpPr>
          <p:cNvPr id="3" name="Content Placeholder 2">
            <a:extLst>
              <a:ext uri="{FF2B5EF4-FFF2-40B4-BE49-F238E27FC236}">
                <a16:creationId xmlns:a16="http://schemas.microsoft.com/office/drawing/2014/main" id="{1AB93890-53F6-1BEA-57B5-12E3A3500A7D}"/>
              </a:ext>
            </a:extLst>
          </p:cNvPr>
          <p:cNvSpPr>
            <a:spLocks noGrp="1"/>
          </p:cNvSpPr>
          <p:nvPr>
            <p:ph idx="1"/>
          </p:nvPr>
        </p:nvSpPr>
        <p:spPr/>
        <p:txBody>
          <a:bodyPr/>
          <a:lstStyle/>
          <a:p>
            <a:r>
              <a:rPr lang="en-GB" dirty="0"/>
              <a:t>Concatenating with Expressions:</a:t>
            </a:r>
          </a:p>
          <a:p>
            <a:endParaRPr lang="en-GB" dirty="0"/>
          </a:p>
          <a:p>
            <a:endParaRPr lang="en-GB" dirty="0"/>
          </a:p>
          <a:p>
            <a:r>
              <a:rPr lang="en-GB" dirty="0"/>
              <a:t>This example demonstrates concatenating the name column with a string literal, followed by the stock column value in parentheses using an expression. The result is aliased as </a:t>
            </a:r>
            <a:r>
              <a:rPr lang="en-GB" dirty="0" err="1"/>
              <a:t>product_info</a:t>
            </a:r>
            <a:r>
              <a:rPr lang="en-GB" dirty="0"/>
              <a:t>.</a:t>
            </a:r>
            <a:endParaRPr lang="en-IN" dirty="0"/>
          </a:p>
        </p:txBody>
      </p:sp>
      <p:pic>
        <p:nvPicPr>
          <p:cNvPr id="5" name="Picture 4">
            <a:extLst>
              <a:ext uri="{FF2B5EF4-FFF2-40B4-BE49-F238E27FC236}">
                <a16:creationId xmlns:a16="http://schemas.microsoft.com/office/drawing/2014/main" id="{7EA735B3-B671-1B9F-36C1-8E82D87476A5}"/>
              </a:ext>
            </a:extLst>
          </p:cNvPr>
          <p:cNvPicPr>
            <a:picLocks noChangeAspect="1"/>
          </p:cNvPicPr>
          <p:nvPr/>
        </p:nvPicPr>
        <p:blipFill>
          <a:blip r:embed="rId2"/>
          <a:stretch>
            <a:fillRect/>
          </a:stretch>
        </p:blipFill>
        <p:spPr>
          <a:xfrm>
            <a:off x="2096468" y="2768395"/>
            <a:ext cx="7999064" cy="660605"/>
          </a:xfrm>
          <a:prstGeom prst="rect">
            <a:avLst/>
          </a:prstGeom>
        </p:spPr>
      </p:pic>
    </p:spTree>
    <p:extLst>
      <p:ext uri="{BB962C8B-B14F-4D97-AF65-F5344CB8AC3E}">
        <p14:creationId xmlns:p14="http://schemas.microsoft.com/office/powerpoint/2010/main" val="3733691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8BE8-AAAA-2ED3-E7DF-ECA455E9AEA2}"/>
              </a:ext>
            </a:extLst>
          </p:cNvPr>
          <p:cNvSpPr>
            <a:spLocks noGrp="1"/>
          </p:cNvSpPr>
          <p:nvPr>
            <p:ph type="title"/>
          </p:nvPr>
        </p:nvSpPr>
        <p:spPr/>
        <p:txBody>
          <a:bodyPr/>
          <a:lstStyle/>
          <a:p>
            <a:r>
              <a:rPr lang="en-GB" dirty="0"/>
              <a:t>CONCAT_WS</a:t>
            </a:r>
            <a:endParaRPr lang="en-IN" dirty="0"/>
          </a:p>
        </p:txBody>
      </p:sp>
      <p:sp>
        <p:nvSpPr>
          <p:cNvPr id="3" name="Content Placeholder 2">
            <a:extLst>
              <a:ext uri="{FF2B5EF4-FFF2-40B4-BE49-F238E27FC236}">
                <a16:creationId xmlns:a16="http://schemas.microsoft.com/office/drawing/2014/main" id="{79C385E8-B221-16D9-3133-07811CE795ED}"/>
              </a:ext>
            </a:extLst>
          </p:cNvPr>
          <p:cNvSpPr>
            <a:spLocks noGrp="1"/>
          </p:cNvSpPr>
          <p:nvPr>
            <p:ph idx="1"/>
          </p:nvPr>
        </p:nvSpPr>
        <p:spPr/>
        <p:txBody>
          <a:bodyPr/>
          <a:lstStyle/>
          <a:p>
            <a:r>
              <a:rPr lang="en-GB" dirty="0"/>
              <a:t>In MySQL, the CONCAT_WS function stands for "Concatenate With Separator." It's a more versatile alternative to the CONCAT function when you want to combine multiple strings and specify a separator character between them.</a:t>
            </a:r>
          </a:p>
          <a:p>
            <a:r>
              <a:rPr lang="en-GB" dirty="0"/>
              <a:t>SYNTAX:</a:t>
            </a:r>
          </a:p>
          <a:p>
            <a:pPr lvl="1"/>
            <a:endParaRPr lang="en-IN" dirty="0"/>
          </a:p>
        </p:txBody>
      </p:sp>
      <p:pic>
        <p:nvPicPr>
          <p:cNvPr id="7" name="Picture 6">
            <a:extLst>
              <a:ext uri="{FF2B5EF4-FFF2-40B4-BE49-F238E27FC236}">
                <a16:creationId xmlns:a16="http://schemas.microsoft.com/office/drawing/2014/main" id="{61E09AC1-8BEF-D416-CB8B-680929CDC23E}"/>
              </a:ext>
            </a:extLst>
          </p:cNvPr>
          <p:cNvPicPr>
            <a:picLocks noChangeAspect="1"/>
          </p:cNvPicPr>
          <p:nvPr/>
        </p:nvPicPr>
        <p:blipFill>
          <a:blip r:embed="rId2"/>
          <a:stretch>
            <a:fillRect/>
          </a:stretch>
        </p:blipFill>
        <p:spPr>
          <a:xfrm>
            <a:off x="1542457" y="4120201"/>
            <a:ext cx="9107086" cy="693314"/>
          </a:xfrm>
          <a:prstGeom prst="rect">
            <a:avLst/>
          </a:prstGeom>
        </p:spPr>
      </p:pic>
    </p:spTree>
    <p:extLst>
      <p:ext uri="{BB962C8B-B14F-4D97-AF65-F5344CB8AC3E}">
        <p14:creationId xmlns:p14="http://schemas.microsoft.com/office/powerpoint/2010/main" val="277435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6696-0565-03B9-7AE4-9AB300E0A393}"/>
              </a:ext>
            </a:extLst>
          </p:cNvPr>
          <p:cNvSpPr>
            <a:spLocks noGrp="1"/>
          </p:cNvSpPr>
          <p:nvPr>
            <p:ph type="title"/>
          </p:nvPr>
        </p:nvSpPr>
        <p:spPr/>
        <p:txBody>
          <a:bodyPr/>
          <a:lstStyle/>
          <a:p>
            <a:r>
              <a:rPr lang="en-GB" dirty="0"/>
              <a:t>WHERE CLAUSE</a:t>
            </a:r>
            <a:endParaRPr lang="en-IN" dirty="0"/>
          </a:p>
        </p:txBody>
      </p:sp>
      <p:sp>
        <p:nvSpPr>
          <p:cNvPr id="3" name="Content Placeholder 2">
            <a:extLst>
              <a:ext uri="{FF2B5EF4-FFF2-40B4-BE49-F238E27FC236}">
                <a16:creationId xmlns:a16="http://schemas.microsoft.com/office/drawing/2014/main" id="{4313EE5E-DE4B-9793-686E-85C115D3443C}"/>
              </a:ext>
            </a:extLst>
          </p:cNvPr>
          <p:cNvSpPr>
            <a:spLocks noGrp="1"/>
          </p:cNvSpPr>
          <p:nvPr>
            <p:ph idx="1"/>
          </p:nvPr>
        </p:nvSpPr>
        <p:spPr/>
        <p:txBody>
          <a:bodyPr/>
          <a:lstStyle/>
          <a:p>
            <a:r>
              <a:rPr lang="en-GB" dirty="0"/>
              <a:t>The WHERE clause is a fundamental element of SELECT, UPDATE, and DELETE statements in MySQL. </a:t>
            </a:r>
          </a:p>
          <a:p>
            <a:r>
              <a:rPr lang="en-GB" dirty="0"/>
              <a:t>It acts as a filter, allowing you to specify conditions that must be met for rows to be included in the query results or targeted for modifications.</a:t>
            </a:r>
            <a:endParaRPr lang="en-IN" dirty="0"/>
          </a:p>
        </p:txBody>
      </p:sp>
      <p:pic>
        <p:nvPicPr>
          <p:cNvPr id="5" name="Picture 4">
            <a:extLst>
              <a:ext uri="{FF2B5EF4-FFF2-40B4-BE49-F238E27FC236}">
                <a16:creationId xmlns:a16="http://schemas.microsoft.com/office/drawing/2014/main" id="{4800E239-298B-AA91-20A2-5BE365515ACA}"/>
              </a:ext>
            </a:extLst>
          </p:cNvPr>
          <p:cNvPicPr>
            <a:picLocks noChangeAspect="1"/>
          </p:cNvPicPr>
          <p:nvPr/>
        </p:nvPicPr>
        <p:blipFill>
          <a:blip r:embed="rId2"/>
          <a:stretch>
            <a:fillRect/>
          </a:stretch>
        </p:blipFill>
        <p:spPr>
          <a:xfrm>
            <a:off x="4010321" y="4108214"/>
            <a:ext cx="5024517" cy="2140186"/>
          </a:xfrm>
          <a:prstGeom prst="rect">
            <a:avLst/>
          </a:prstGeom>
        </p:spPr>
      </p:pic>
    </p:spTree>
    <p:extLst>
      <p:ext uri="{BB962C8B-B14F-4D97-AF65-F5344CB8AC3E}">
        <p14:creationId xmlns:p14="http://schemas.microsoft.com/office/powerpoint/2010/main" val="381570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265A-CD60-7129-4988-ACFEB511FC88}"/>
              </a:ext>
            </a:extLst>
          </p:cNvPr>
          <p:cNvSpPr>
            <a:spLocks noGrp="1"/>
          </p:cNvSpPr>
          <p:nvPr>
            <p:ph type="title"/>
          </p:nvPr>
        </p:nvSpPr>
        <p:spPr/>
        <p:txBody>
          <a:bodyPr/>
          <a:lstStyle/>
          <a:p>
            <a:r>
              <a:rPr lang="en-GB" dirty="0"/>
              <a:t>EXAMPLES FOR CONCAT_WS</a:t>
            </a:r>
            <a:endParaRPr lang="en-IN" dirty="0"/>
          </a:p>
        </p:txBody>
      </p:sp>
      <p:sp>
        <p:nvSpPr>
          <p:cNvPr id="3" name="Content Placeholder 2">
            <a:extLst>
              <a:ext uri="{FF2B5EF4-FFF2-40B4-BE49-F238E27FC236}">
                <a16:creationId xmlns:a16="http://schemas.microsoft.com/office/drawing/2014/main" id="{73EEA68B-871A-9DA6-046D-855CCA8D44C7}"/>
              </a:ext>
            </a:extLst>
          </p:cNvPr>
          <p:cNvSpPr>
            <a:spLocks noGrp="1"/>
          </p:cNvSpPr>
          <p:nvPr>
            <p:ph idx="1"/>
          </p:nvPr>
        </p:nvSpPr>
        <p:spPr>
          <a:xfrm>
            <a:off x="913795" y="2076450"/>
            <a:ext cx="10353762" cy="4171950"/>
          </a:xfrm>
        </p:spPr>
        <p:txBody>
          <a:bodyPr>
            <a:normAutofit fontScale="85000" lnSpcReduction="20000"/>
          </a:bodyPr>
          <a:lstStyle/>
          <a:p>
            <a:r>
              <a:rPr lang="en-GB" dirty="0"/>
              <a:t>Concatenating Names with a Space Separator:</a:t>
            </a:r>
          </a:p>
          <a:p>
            <a:endParaRPr lang="en-GB" dirty="0"/>
          </a:p>
          <a:p>
            <a:endParaRPr lang="en-GB" dirty="0"/>
          </a:p>
          <a:p>
            <a:r>
              <a:rPr lang="en-GB" dirty="0"/>
              <a:t>This query retrieves customer IDs and combines </a:t>
            </a:r>
            <a:r>
              <a:rPr lang="en-GB" dirty="0" err="1"/>
              <a:t>first_name</a:t>
            </a:r>
            <a:r>
              <a:rPr lang="en-GB" dirty="0"/>
              <a:t> with </a:t>
            </a:r>
            <a:r>
              <a:rPr lang="en-GB" dirty="0" err="1"/>
              <a:t>last_name</a:t>
            </a:r>
            <a:r>
              <a:rPr lang="en-GB" dirty="0"/>
              <a:t>, separated by a space using " " (space enclosed in quotes) as the separator. The result is aliased as </a:t>
            </a:r>
            <a:r>
              <a:rPr lang="en-GB" dirty="0" err="1"/>
              <a:t>full_name</a:t>
            </a:r>
            <a:r>
              <a:rPr lang="en-GB" dirty="0"/>
              <a:t>.</a:t>
            </a:r>
          </a:p>
          <a:p>
            <a:r>
              <a:rPr lang="en-GB" dirty="0"/>
              <a:t>Creating File Paths with a Forward Slash Separator:</a:t>
            </a:r>
          </a:p>
          <a:p>
            <a:endParaRPr lang="en-GB" dirty="0"/>
          </a:p>
          <a:p>
            <a:endParaRPr lang="en-GB" dirty="0"/>
          </a:p>
          <a:p>
            <a:r>
              <a:rPr lang="en-GB" dirty="0"/>
              <a:t>This example constructs image paths by concatenating the string 'images/', the </a:t>
            </a:r>
            <a:r>
              <a:rPr lang="en-GB" dirty="0" err="1"/>
              <a:t>product_code</a:t>
            </a:r>
            <a:r>
              <a:rPr lang="en-GB" dirty="0"/>
              <a:t> column, and the string '.jpg', using '/' (forward slash) as the separator. The result is aliased as </a:t>
            </a:r>
            <a:r>
              <a:rPr lang="en-GB" dirty="0" err="1"/>
              <a:t>image_path</a:t>
            </a:r>
            <a:r>
              <a:rPr lang="en-GB" dirty="0"/>
              <a:t>.</a:t>
            </a:r>
            <a:endParaRPr lang="en-IN" dirty="0"/>
          </a:p>
        </p:txBody>
      </p:sp>
      <p:pic>
        <p:nvPicPr>
          <p:cNvPr id="5" name="Picture 4">
            <a:extLst>
              <a:ext uri="{FF2B5EF4-FFF2-40B4-BE49-F238E27FC236}">
                <a16:creationId xmlns:a16="http://schemas.microsoft.com/office/drawing/2014/main" id="{44E9F0CC-504B-430B-87D4-891C2CC36296}"/>
              </a:ext>
            </a:extLst>
          </p:cNvPr>
          <p:cNvPicPr>
            <a:picLocks noChangeAspect="1"/>
          </p:cNvPicPr>
          <p:nvPr/>
        </p:nvPicPr>
        <p:blipFill>
          <a:blip r:embed="rId2"/>
          <a:stretch>
            <a:fillRect/>
          </a:stretch>
        </p:blipFill>
        <p:spPr>
          <a:xfrm>
            <a:off x="2687280" y="2679185"/>
            <a:ext cx="5715149" cy="397339"/>
          </a:xfrm>
          <a:prstGeom prst="rect">
            <a:avLst/>
          </a:prstGeom>
        </p:spPr>
      </p:pic>
      <p:pic>
        <p:nvPicPr>
          <p:cNvPr id="7" name="Picture 6">
            <a:extLst>
              <a:ext uri="{FF2B5EF4-FFF2-40B4-BE49-F238E27FC236}">
                <a16:creationId xmlns:a16="http://schemas.microsoft.com/office/drawing/2014/main" id="{63E56344-E6A6-C3CE-444D-6C50BF7A03AF}"/>
              </a:ext>
            </a:extLst>
          </p:cNvPr>
          <p:cNvPicPr>
            <a:picLocks noChangeAspect="1"/>
          </p:cNvPicPr>
          <p:nvPr/>
        </p:nvPicPr>
        <p:blipFill>
          <a:blip r:embed="rId3"/>
          <a:stretch>
            <a:fillRect/>
          </a:stretch>
        </p:blipFill>
        <p:spPr>
          <a:xfrm>
            <a:off x="2579644" y="4663217"/>
            <a:ext cx="6406410" cy="462655"/>
          </a:xfrm>
          <a:prstGeom prst="rect">
            <a:avLst/>
          </a:prstGeom>
        </p:spPr>
      </p:pic>
    </p:spTree>
    <p:extLst>
      <p:ext uri="{BB962C8B-B14F-4D97-AF65-F5344CB8AC3E}">
        <p14:creationId xmlns:p14="http://schemas.microsoft.com/office/powerpoint/2010/main" val="184951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3196-0EDC-537A-1B5B-B49D263755C4}"/>
              </a:ext>
            </a:extLst>
          </p:cNvPr>
          <p:cNvSpPr>
            <a:spLocks noGrp="1"/>
          </p:cNvSpPr>
          <p:nvPr>
            <p:ph type="title"/>
          </p:nvPr>
        </p:nvSpPr>
        <p:spPr/>
        <p:txBody>
          <a:bodyPr/>
          <a:lstStyle/>
          <a:p>
            <a:r>
              <a:rPr lang="en-GB" dirty="0"/>
              <a:t>LOWER IN UPPER</a:t>
            </a:r>
            <a:endParaRPr lang="en-IN" dirty="0"/>
          </a:p>
        </p:txBody>
      </p:sp>
      <p:sp>
        <p:nvSpPr>
          <p:cNvPr id="3" name="Content Placeholder 2">
            <a:extLst>
              <a:ext uri="{FF2B5EF4-FFF2-40B4-BE49-F238E27FC236}">
                <a16:creationId xmlns:a16="http://schemas.microsoft.com/office/drawing/2014/main" id="{CA26443E-9C34-D8A0-56E1-94AEE4A18F88}"/>
              </a:ext>
            </a:extLst>
          </p:cNvPr>
          <p:cNvSpPr>
            <a:spLocks noGrp="1"/>
          </p:cNvSpPr>
          <p:nvPr>
            <p:ph idx="1"/>
          </p:nvPr>
        </p:nvSpPr>
        <p:spPr>
          <a:xfrm>
            <a:off x="913795" y="2076450"/>
            <a:ext cx="10353762" cy="4386980"/>
          </a:xfrm>
        </p:spPr>
        <p:txBody>
          <a:bodyPr>
            <a:normAutofit fontScale="92500" lnSpcReduction="10000"/>
          </a:bodyPr>
          <a:lstStyle/>
          <a:p>
            <a:r>
              <a:rPr lang="en-GB" dirty="0"/>
              <a:t>The LOWER and UPPER functions in MySQL are fundamental tools for case manipulation of text data. They allow you to convert all characters in a string to lowercase or uppercase, respectively.</a:t>
            </a:r>
          </a:p>
          <a:p>
            <a:r>
              <a:rPr lang="en-GB" b="1" dirty="0"/>
              <a:t>LOWER Function:</a:t>
            </a:r>
          </a:p>
          <a:p>
            <a:pPr lvl="1"/>
            <a:r>
              <a:rPr lang="en-GB" dirty="0"/>
              <a:t>Purpose: Converts all characters in a string to lowercase.</a:t>
            </a:r>
          </a:p>
          <a:p>
            <a:pPr lvl="1"/>
            <a:r>
              <a:rPr lang="en-GB" dirty="0"/>
              <a:t>Syntax:</a:t>
            </a:r>
          </a:p>
          <a:p>
            <a:pPr lvl="2"/>
            <a:r>
              <a:rPr lang="en-GB" dirty="0"/>
              <a:t>LOWER(string)</a:t>
            </a:r>
          </a:p>
          <a:p>
            <a:r>
              <a:rPr lang="en-GB" dirty="0"/>
              <a:t> </a:t>
            </a:r>
            <a:r>
              <a:rPr lang="en-GB" b="1" dirty="0"/>
              <a:t>UPPER Function:</a:t>
            </a:r>
          </a:p>
          <a:p>
            <a:pPr lvl="1"/>
            <a:r>
              <a:rPr lang="en-GB" dirty="0"/>
              <a:t>Purpose: Converts all characters in a string to uppercase.</a:t>
            </a:r>
          </a:p>
          <a:p>
            <a:pPr lvl="1"/>
            <a:r>
              <a:rPr lang="en-GB" dirty="0"/>
              <a:t>Syntax:</a:t>
            </a:r>
          </a:p>
          <a:p>
            <a:pPr lvl="2"/>
            <a:r>
              <a:rPr lang="en-GB" dirty="0"/>
              <a:t>UPPER(string)</a:t>
            </a:r>
          </a:p>
          <a:p>
            <a:endParaRPr lang="en-IN" dirty="0"/>
          </a:p>
        </p:txBody>
      </p:sp>
    </p:spTree>
    <p:extLst>
      <p:ext uri="{BB962C8B-B14F-4D97-AF65-F5344CB8AC3E}">
        <p14:creationId xmlns:p14="http://schemas.microsoft.com/office/powerpoint/2010/main" val="181682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A921-327E-CD91-9180-9A69C6662D9E}"/>
              </a:ext>
            </a:extLst>
          </p:cNvPr>
          <p:cNvSpPr>
            <a:spLocks noGrp="1"/>
          </p:cNvSpPr>
          <p:nvPr>
            <p:ph type="title"/>
          </p:nvPr>
        </p:nvSpPr>
        <p:spPr/>
        <p:txBody>
          <a:bodyPr/>
          <a:lstStyle/>
          <a:p>
            <a:r>
              <a:rPr lang="en-GB" dirty="0"/>
              <a:t>EXAMPLES FOR UPPER &amp; LOWER</a:t>
            </a:r>
            <a:endParaRPr lang="en-IN" dirty="0"/>
          </a:p>
        </p:txBody>
      </p:sp>
      <p:sp>
        <p:nvSpPr>
          <p:cNvPr id="3" name="Content Placeholder 2">
            <a:extLst>
              <a:ext uri="{FF2B5EF4-FFF2-40B4-BE49-F238E27FC236}">
                <a16:creationId xmlns:a16="http://schemas.microsoft.com/office/drawing/2014/main" id="{5502462C-9CD5-B777-E501-8EE0FAAA85F0}"/>
              </a:ext>
            </a:extLst>
          </p:cNvPr>
          <p:cNvSpPr>
            <a:spLocks noGrp="1"/>
          </p:cNvSpPr>
          <p:nvPr>
            <p:ph idx="1"/>
          </p:nvPr>
        </p:nvSpPr>
        <p:spPr>
          <a:xfrm>
            <a:off x="913795" y="2076450"/>
            <a:ext cx="10353762" cy="4299298"/>
          </a:xfrm>
        </p:spPr>
        <p:txBody>
          <a:bodyPr>
            <a:normAutofit/>
          </a:bodyPr>
          <a:lstStyle/>
          <a:p>
            <a:endParaRPr lang="en-GB" dirty="0"/>
          </a:p>
          <a:p>
            <a:endParaRPr lang="en-GB" dirty="0"/>
          </a:p>
          <a:p>
            <a:r>
              <a:rPr lang="en-GB" dirty="0"/>
              <a:t>This query retrieves product names and creates a new column named </a:t>
            </a:r>
            <a:r>
              <a:rPr lang="en-GB" dirty="0" err="1"/>
              <a:t>lowercase_name</a:t>
            </a:r>
            <a:r>
              <a:rPr lang="en-GB" dirty="0"/>
              <a:t> by converting the original names to lowercase using LOWER.</a:t>
            </a:r>
          </a:p>
          <a:p>
            <a:endParaRPr lang="en-GB" dirty="0"/>
          </a:p>
          <a:p>
            <a:endParaRPr lang="en-GB" dirty="0"/>
          </a:p>
          <a:p>
            <a:r>
              <a:rPr lang="en-GB" dirty="0"/>
              <a:t>This query retrieves customer emails and creates a new column named </a:t>
            </a:r>
            <a:r>
              <a:rPr lang="en-GB" dirty="0" err="1"/>
              <a:t>uppercase_email</a:t>
            </a:r>
            <a:r>
              <a:rPr lang="en-GB" dirty="0"/>
              <a:t> by converting the original email addresses to uppercase using UPPER.</a:t>
            </a:r>
            <a:endParaRPr lang="en-IN" dirty="0"/>
          </a:p>
        </p:txBody>
      </p:sp>
      <p:pic>
        <p:nvPicPr>
          <p:cNvPr id="5" name="Picture 4">
            <a:extLst>
              <a:ext uri="{FF2B5EF4-FFF2-40B4-BE49-F238E27FC236}">
                <a16:creationId xmlns:a16="http://schemas.microsoft.com/office/drawing/2014/main" id="{CDF07A56-DD53-0219-1694-71F979B7D47D}"/>
              </a:ext>
            </a:extLst>
          </p:cNvPr>
          <p:cNvPicPr>
            <a:picLocks noChangeAspect="1"/>
          </p:cNvPicPr>
          <p:nvPr/>
        </p:nvPicPr>
        <p:blipFill>
          <a:blip r:embed="rId2"/>
          <a:stretch>
            <a:fillRect/>
          </a:stretch>
        </p:blipFill>
        <p:spPr>
          <a:xfrm>
            <a:off x="2395759" y="4396368"/>
            <a:ext cx="6824268" cy="653693"/>
          </a:xfrm>
          <a:prstGeom prst="rect">
            <a:avLst/>
          </a:prstGeom>
        </p:spPr>
      </p:pic>
      <p:pic>
        <p:nvPicPr>
          <p:cNvPr id="7" name="Picture 6">
            <a:extLst>
              <a:ext uri="{FF2B5EF4-FFF2-40B4-BE49-F238E27FC236}">
                <a16:creationId xmlns:a16="http://schemas.microsoft.com/office/drawing/2014/main" id="{15846895-5641-C7E5-0997-937FE3AF0C60}"/>
              </a:ext>
            </a:extLst>
          </p:cNvPr>
          <p:cNvPicPr>
            <a:picLocks noChangeAspect="1"/>
          </p:cNvPicPr>
          <p:nvPr/>
        </p:nvPicPr>
        <p:blipFill>
          <a:blip r:embed="rId3"/>
          <a:stretch>
            <a:fillRect/>
          </a:stretch>
        </p:blipFill>
        <p:spPr>
          <a:xfrm>
            <a:off x="2395759" y="2258608"/>
            <a:ext cx="6790717" cy="653693"/>
          </a:xfrm>
          <a:prstGeom prst="rect">
            <a:avLst/>
          </a:prstGeom>
        </p:spPr>
      </p:pic>
    </p:spTree>
    <p:extLst>
      <p:ext uri="{BB962C8B-B14F-4D97-AF65-F5344CB8AC3E}">
        <p14:creationId xmlns:p14="http://schemas.microsoft.com/office/powerpoint/2010/main" val="3364784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F1DF-5AA4-58E3-D137-9EC25680A7E9}"/>
              </a:ext>
            </a:extLst>
          </p:cNvPr>
          <p:cNvSpPr>
            <a:spLocks noGrp="1"/>
          </p:cNvSpPr>
          <p:nvPr>
            <p:ph type="title"/>
          </p:nvPr>
        </p:nvSpPr>
        <p:spPr>
          <a:xfrm>
            <a:off x="919119" y="480948"/>
            <a:ext cx="10353762" cy="1257300"/>
          </a:xfrm>
        </p:spPr>
        <p:txBody>
          <a:bodyPr/>
          <a:lstStyle/>
          <a:p>
            <a:r>
              <a:rPr lang="en-GB" dirty="0"/>
              <a:t>CHARACTER LENGTH</a:t>
            </a:r>
            <a:endParaRPr lang="en-IN" dirty="0"/>
          </a:p>
        </p:txBody>
      </p:sp>
      <p:sp>
        <p:nvSpPr>
          <p:cNvPr id="3" name="Content Placeholder 2">
            <a:extLst>
              <a:ext uri="{FF2B5EF4-FFF2-40B4-BE49-F238E27FC236}">
                <a16:creationId xmlns:a16="http://schemas.microsoft.com/office/drawing/2014/main" id="{2F369021-24F2-B37A-A60A-21B8B52F40D6}"/>
              </a:ext>
            </a:extLst>
          </p:cNvPr>
          <p:cNvSpPr>
            <a:spLocks noGrp="1"/>
          </p:cNvSpPr>
          <p:nvPr>
            <p:ph idx="1"/>
          </p:nvPr>
        </p:nvSpPr>
        <p:spPr>
          <a:xfrm>
            <a:off x="788534" y="1738248"/>
            <a:ext cx="10353762" cy="4687605"/>
          </a:xfrm>
        </p:spPr>
        <p:txBody>
          <a:bodyPr>
            <a:normAutofit/>
          </a:bodyPr>
          <a:lstStyle/>
          <a:p>
            <a:r>
              <a:rPr lang="en-GB" dirty="0"/>
              <a:t>There are two primary functions in MySQL to determine the length of a string:</a:t>
            </a:r>
          </a:p>
          <a:p>
            <a:pPr lvl="1"/>
            <a:r>
              <a:rPr lang="en-GB" dirty="0"/>
              <a:t>LENGTH(): This function returns the number of bytes used to store the string in the database.</a:t>
            </a:r>
          </a:p>
          <a:p>
            <a:pPr lvl="1"/>
            <a:r>
              <a:rPr lang="en-GB" dirty="0"/>
              <a:t>CHAR_LENGTH(): This function returns the number of characters in the string, considering multi-byte characters.</a:t>
            </a:r>
          </a:p>
          <a:p>
            <a:r>
              <a:rPr lang="en-GB" dirty="0"/>
              <a:t>LENGTH() vs. CHAR_LENGTH(): Here's the key difference:</a:t>
            </a:r>
          </a:p>
          <a:p>
            <a:pPr lvl="1"/>
            <a:r>
              <a:rPr lang="en-GB" dirty="0"/>
              <a:t>LENGTH(): Counts the total bytes used to store the string. This value might not directly reflect the number of characters if multi-byte characters are present.</a:t>
            </a:r>
          </a:p>
          <a:p>
            <a:pPr lvl="1"/>
            <a:r>
              <a:rPr lang="en-GB" dirty="0"/>
              <a:t>CHAR_LENGTH(): Counts the actual number of characters in the string, considering multi-byte characters appropriately.</a:t>
            </a:r>
            <a:endParaRPr lang="en-IN" dirty="0"/>
          </a:p>
        </p:txBody>
      </p:sp>
    </p:spTree>
    <p:extLst>
      <p:ext uri="{BB962C8B-B14F-4D97-AF65-F5344CB8AC3E}">
        <p14:creationId xmlns:p14="http://schemas.microsoft.com/office/powerpoint/2010/main" val="570645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5575-EFE9-F04F-D3DF-4EC33FED691F}"/>
              </a:ext>
            </a:extLst>
          </p:cNvPr>
          <p:cNvSpPr>
            <a:spLocks noGrp="1"/>
          </p:cNvSpPr>
          <p:nvPr>
            <p:ph type="title"/>
          </p:nvPr>
        </p:nvSpPr>
        <p:spPr/>
        <p:txBody>
          <a:bodyPr/>
          <a:lstStyle/>
          <a:p>
            <a:r>
              <a:rPr lang="en-GB" dirty="0"/>
              <a:t>EXAMPLES OF CHARACTER LENGTH</a:t>
            </a:r>
            <a:endParaRPr lang="en-IN" dirty="0"/>
          </a:p>
        </p:txBody>
      </p:sp>
      <p:sp>
        <p:nvSpPr>
          <p:cNvPr id="3" name="Content Placeholder 2">
            <a:extLst>
              <a:ext uri="{FF2B5EF4-FFF2-40B4-BE49-F238E27FC236}">
                <a16:creationId xmlns:a16="http://schemas.microsoft.com/office/drawing/2014/main" id="{32773E83-4BBA-48BE-B844-321DC4108263}"/>
              </a:ext>
            </a:extLst>
          </p:cNvPr>
          <p:cNvSpPr>
            <a:spLocks noGrp="1"/>
          </p:cNvSpPr>
          <p:nvPr>
            <p:ph idx="1"/>
          </p:nvPr>
        </p:nvSpPr>
        <p:spPr>
          <a:xfrm>
            <a:off x="913795" y="2076450"/>
            <a:ext cx="10353762" cy="4399506"/>
          </a:xfrm>
        </p:spPr>
        <p:txBody>
          <a:bodyPr>
            <a:normAutofit fontScale="85000" lnSpcReduction="20000"/>
          </a:bodyPr>
          <a:lstStyle/>
          <a:p>
            <a:r>
              <a:rPr lang="en-GB" b="1" dirty="0"/>
              <a:t>Finding Byte Length of a String (ASCII):</a:t>
            </a:r>
          </a:p>
          <a:p>
            <a:endParaRPr lang="en-GB" dirty="0"/>
          </a:p>
          <a:p>
            <a:endParaRPr lang="en-GB" dirty="0"/>
          </a:p>
          <a:p>
            <a:r>
              <a:rPr lang="en-GB" dirty="0"/>
              <a:t>This query assumes an ASCII character set. It retrieves product names and calculates their byte length using LENGTH(). Since ASCII uses one byte per character, </a:t>
            </a:r>
            <a:r>
              <a:rPr lang="en-GB" dirty="0" err="1"/>
              <a:t>byte_length</a:t>
            </a:r>
            <a:r>
              <a:rPr lang="en-GB" dirty="0"/>
              <a:t> will likely match the actual character count.</a:t>
            </a:r>
          </a:p>
          <a:p>
            <a:r>
              <a:rPr lang="en-GB" b="1" dirty="0"/>
              <a:t>Finding Character Length with Multi-Byte Characters (UTF-8):</a:t>
            </a:r>
          </a:p>
          <a:p>
            <a:endParaRPr lang="en-GB" dirty="0"/>
          </a:p>
          <a:p>
            <a:endParaRPr lang="en-GB" dirty="0"/>
          </a:p>
          <a:p>
            <a:r>
              <a:rPr lang="en-GB" dirty="0"/>
              <a:t>This query assumes a UTF-8 character set, which can handle characters from various languages. It retrieves customer names and calculates their character length using CHAR_LENGTH(). </a:t>
            </a:r>
            <a:endParaRPr lang="en-IN" dirty="0"/>
          </a:p>
        </p:txBody>
      </p:sp>
      <p:pic>
        <p:nvPicPr>
          <p:cNvPr id="5" name="Picture 4">
            <a:extLst>
              <a:ext uri="{FF2B5EF4-FFF2-40B4-BE49-F238E27FC236}">
                <a16:creationId xmlns:a16="http://schemas.microsoft.com/office/drawing/2014/main" id="{900D55D5-5F73-F70C-F652-FEF856E81495}"/>
              </a:ext>
            </a:extLst>
          </p:cNvPr>
          <p:cNvPicPr>
            <a:picLocks noChangeAspect="1"/>
          </p:cNvPicPr>
          <p:nvPr/>
        </p:nvPicPr>
        <p:blipFill>
          <a:blip r:embed="rId2"/>
          <a:stretch>
            <a:fillRect/>
          </a:stretch>
        </p:blipFill>
        <p:spPr>
          <a:xfrm>
            <a:off x="1803611" y="4705967"/>
            <a:ext cx="8594682" cy="720651"/>
          </a:xfrm>
          <a:prstGeom prst="rect">
            <a:avLst/>
          </a:prstGeom>
        </p:spPr>
      </p:pic>
      <p:pic>
        <p:nvPicPr>
          <p:cNvPr id="7" name="Picture 6">
            <a:extLst>
              <a:ext uri="{FF2B5EF4-FFF2-40B4-BE49-F238E27FC236}">
                <a16:creationId xmlns:a16="http://schemas.microsoft.com/office/drawing/2014/main" id="{83CA98E2-83C5-0F28-89FB-7337DA5FB38E}"/>
              </a:ext>
            </a:extLst>
          </p:cNvPr>
          <p:cNvPicPr>
            <a:picLocks noChangeAspect="1"/>
          </p:cNvPicPr>
          <p:nvPr/>
        </p:nvPicPr>
        <p:blipFill>
          <a:blip r:embed="rId3"/>
          <a:stretch>
            <a:fillRect/>
          </a:stretch>
        </p:blipFill>
        <p:spPr>
          <a:xfrm>
            <a:off x="1803611" y="2549391"/>
            <a:ext cx="8395845" cy="720650"/>
          </a:xfrm>
          <a:prstGeom prst="rect">
            <a:avLst/>
          </a:prstGeom>
        </p:spPr>
      </p:pic>
    </p:spTree>
    <p:extLst>
      <p:ext uri="{BB962C8B-B14F-4D97-AF65-F5344CB8AC3E}">
        <p14:creationId xmlns:p14="http://schemas.microsoft.com/office/powerpoint/2010/main" val="3195914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7995-EC53-09CC-CEDD-0480F00E0B2C}"/>
              </a:ext>
            </a:extLst>
          </p:cNvPr>
          <p:cNvSpPr>
            <a:spLocks noGrp="1"/>
          </p:cNvSpPr>
          <p:nvPr>
            <p:ph type="title"/>
          </p:nvPr>
        </p:nvSpPr>
        <p:spPr/>
        <p:txBody>
          <a:bodyPr/>
          <a:lstStyle/>
          <a:p>
            <a:r>
              <a:rPr lang="en-GB" dirty="0"/>
              <a:t>SUB STRING</a:t>
            </a:r>
            <a:endParaRPr lang="en-IN" dirty="0"/>
          </a:p>
        </p:txBody>
      </p:sp>
      <p:sp>
        <p:nvSpPr>
          <p:cNvPr id="3" name="Content Placeholder 2">
            <a:extLst>
              <a:ext uri="{FF2B5EF4-FFF2-40B4-BE49-F238E27FC236}">
                <a16:creationId xmlns:a16="http://schemas.microsoft.com/office/drawing/2014/main" id="{78246AFD-9148-31AF-8D21-AA3FF1D10679}"/>
              </a:ext>
            </a:extLst>
          </p:cNvPr>
          <p:cNvSpPr>
            <a:spLocks noGrp="1"/>
          </p:cNvSpPr>
          <p:nvPr>
            <p:ph idx="1"/>
          </p:nvPr>
        </p:nvSpPr>
        <p:spPr>
          <a:xfrm>
            <a:off x="913795" y="2076450"/>
            <a:ext cx="10353762" cy="4330406"/>
          </a:xfrm>
        </p:spPr>
        <p:txBody>
          <a:bodyPr>
            <a:normAutofit fontScale="77500" lnSpcReduction="20000"/>
          </a:bodyPr>
          <a:lstStyle/>
          <a:p>
            <a:r>
              <a:rPr lang="en-GB" dirty="0"/>
              <a:t>The SUBSTRING function in MySQL is a versatile tool for extracting a portion (substring) from a given string.</a:t>
            </a:r>
          </a:p>
          <a:p>
            <a:r>
              <a:rPr lang="en-GB" dirty="0"/>
              <a:t>SYNTAX:</a:t>
            </a:r>
          </a:p>
          <a:p>
            <a:endParaRPr lang="en-GB" dirty="0"/>
          </a:p>
          <a:p>
            <a:endParaRPr lang="en-GB" dirty="0"/>
          </a:p>
          <a:p>
            <a:endParaRPr lang="en-GB" dirty="0"/>
          </a:p>
          <a:p>
            <a:r>
              <a:rPr lang="en-GB" dirty="0"/>
              <a:t>string: This is the original string from which you want to extract a substring.</a:t>
            </a:r>
          </a:p>
          <a:p>
            <a:r>
              <a:rPr lang="en-GB" dirty="0" err="1"/>
              <a:t>start_position</a:t>
            </a:r>
            <a:r>
              <a:rPr lang="en-GB" dirty="0"/>
              <a:t>: This is a positive integer that specifies the starting position (index) within the string where the extraction should begin. The first character in the string is at position 1.</a:t>
            </a:r>
          </a:p>
          <a:p>
            <a:r>
              <a:rPr lang="en-GB" dirty="0"/>
              <a:t>length (optional): This is an optional argument that specifies the number of characters to extract from the starting position. If omitted, the function extracts characters from the starting position till the end of the string.</a:t>
            </a:r>
            <a:endParaRPr lang="en-IN" dirty="0"/>
          </a:p>
        </p:txBody>
      </p:sp>
      <p:pic>
        <p:nvPicPr>
          <p:cNvPr id="5" name="Picture 4">
            <a:extLst>
              <a:ext uri="{FF2B5EF4-FFF2-40B4-BE49-F238E27FC236}">
                <a16:creationId xmlns:a16="http://schemas.microsoft.com/office/drawing/2014/main" id="{761AE776-30AA-BD41-7A0F-D8DDA586B80C}"/>
              </a:ext>
            </a:extLst>
          </p:cNvPr>
          <p:cNvPicPr>
            <a:picLocks noChangeAspect="1"/>
          </p:cNvPicPr>
          <p:nvPr/>
        </p:nvPicPr>
        <p:blipFill>
          <a:blip r:embed="rId2"/>
          <a:stretch>
            <a:fillRect/>
          </a:stretch>
        </p:blipFill>
        <p:spPr>
          <a:xfrm>
            <a:off x="2877466" y="3204769"/>
            <a:ext cx="5487477" cy="606830"/>
          </a:xfrm>
          <a:prstGeom prst="rect">
            <a:avLst/>
          </a:prstGeom>
        </p:spPr>
      </p:pic>
    </p:spTree>
    <p:extLst>
      <p:ext uri="{BB962C8B-B14F-4D97-AF65-F5344CB8AC3E}">
        <p14:creationId xmlns:p14="http://schemas.microsoft.com/office/powerpoint/2010/main" val="2271042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1B87-A357-12F4-38F0-1697FF13F260}"/>
              </a:ext>
            </a:extLst>
          </p:cNvPr>
          <p:cNvSpPr>
            <a:spLocks noGrp="1"/>
          </p:cNvSpPr>
          <p:nvPr>
            <p:ph type="title"/>
          </p:nvPr>
        </p:nvSpPr>
        <p:spPr/>
        <p:txBody>
          <a:bodyPr/>
          <a:lstStyle/>
          <a:p>
            <a:r>
              <a:rPr lang="en-GB" dirty="0"/>
              <a:t>EXAMPLES OF SUBSTRING</a:t>
            </a:r>
            <a:endParaRPr lang="en-IN" dirty="0"/>
          </a:p>
        </p:txBody>
      </p:sp>
      <p:sp>
        <p:nvSpPr>
          <p:cNvPr id="3" name="Content Placeholder 2">
            <a:extLst>
              <a:ext uri="{FF2B5EF4-FFF2-40B4-BE49-F238E27FC236}">
                <a16:creationId xmlns:a16="http://schemas.microsoft.com/office/drawing/2014/main" id="{4AD79EFD-2D38-5742-4573-3FE9BA58CF5F}"/>
              </a:ext>
            </a:extLst>
          </p:cNvPr>
          <p:cNvSpPr>
            <a:spLocks noGrp="1"/>
          </p:cNvSpPr>
          <p:nvPr>
            <p:ph idx="1"/>
          </p:nvPr>
        </p:nvSpPr>
        <p:spPr>
          <a:xfrm>
            <a:off x="913795" y="2076450"/>
            <a:ext cx="10353762" cy="4100292"/>
          </a:xfrm>
        </p:spPr>
        <p:txBody>
          <a:bodyPr>
            <a:normAutofit fontScale="85000" lnSpcReduction="20000"/>
          </a:bodyPr>
          <a:lstStyle/>
          <a:p>
            <a:r>
              <a:rPr lang="en-GB" dirty="0"/>
              <a:t>Extracting the First Five Characters:</a:t>
            </a:r>
          </a:p>
          <a:p>
            <a:endParaRPr lang="en-GB" dirty="0"/>
          </a:p>
          <a:p>
            <a:endParaRPr lang="en-GB" dirty="0"/>
          </a:p>
          <a:p>
            <a:r>
              <a:rPr lang="en-GB" dirty="0"/>
              <a:t>This query retrieves product names and extracts the first five characters (from position 1) using SUBSTRING(</a:t>
            </a:r>
            <a:r>
              <a:rPr lang="en-GB" dirty="0" err="1"/>
              <a:t>product_name</a:t>
            </a:r>
            <a:r>
              <a:rPr lang="en-GB" dirty="0"/>
              <a:t>, 1, 5). The result is assigned to the alias </a:t>
            </a:r>
            <a:r>
              <a:rPr lang="en-GB" dirty="0" err="1"/>
              <a:t>first_five</a:t>
            </a:r>
            <a:r>
              <a:rPr lang="en-GB" dirty="0"/>
              <a:t>.</a:t>
            </a:r>
          </a:p>
          <a:p>
            <a:r>
              <a:rPr lang="en-GB" dirty="0"/>
              <a:t>Extracting a Substring from Any Position:</a:t>
            </a:r>
          </a:p>
          <a:p>
            <a:endParaRPr lang="en-GB" dirty="0"/>
          </a:p>
          <a:p>
            <a:endParaRPr lang="en-GB" dirty="0"/>
          </a:p>
          <a:p>
            <a:r>
              <a:rPr lang="en-GB" dirty="0"/>
              <a:t>This example extracts everything from the 7th position (assuming space after the first name) onwards using SUBSTRING(</a:t>
            </a:r>
            <a:r>
              <a:rPr lang="en-GB" dirty="0" err="1"/>
              <a:t>customer_name</a:t>
            </a:r>
            <a:r>
              <a:rPr lang="en-GB" dirty="0"/>
              <a:t>, 7). This effectively retrieves the last name assuming a typical first name-last name format.</a:t>
            </a:r>
            <a:endParaRPr lang="en-IN" dirty="0"/>
          </a:p>
        </p:txBody>
      </p:sp>
      <p:pic>
        <p:nvPicPr>
          <p:cNvPr id="5" name="Picture 4">
            <a:extLst>
              <a:ext uri="{FF2B5EF4-FFF2-40B4-BE49-F238E27FC236}">
                <a16:creationId xmlns:a16="http://schemas.microsoft.com/office/drawing/2014/main" id="{4B8CD820-F242-DE9B-563B-19CA4FF6D9F8}"/>
              </a:ext>
            </a:extLst>
          </p:cNvPr>
          <p:cNvPicPr>
            <a:picLocks noChangeAspect="1"/>
          </p:cNvPicPr>
          <p:nvPr/>
        </p:nvPicPr>
        <p:blipFill>
          <a:blip r:embed="rId2"/>
          <a:stretch>
            <a:fillRect/>
          </a:stretch>
        </p:blipFill>
        <p:spPr>
          <a:xfrm>
            <a:off x="2858182" y="4532457"/>
            <a:ext cx="6860635" cy="531099"/>
          </a:xfrm>
          <a:prstGeom prst="rect">
            <a:avLst/>
          </a:prstGeom>
        </p:spPr>
      </p:pic>
      <p:pic>
        <p:nvPicPr>
          <p:cNvPr id="7" name="Picture 6">
            <a:extLst>
              <a:ext uri="{FF2B5EF4-FFF2-40B4-BE49-F238E27FC236}">
                <a16:creationId xmlns:a16="http://schemas.microsoft.com/office/drawing/2014/main" id="{9D1E8B15-8834-02B5-4095-B1EDF3BEB087}"/>
              </a:ext>
            </a:extLst>
          </p:cNvPr>
          <p:cNvPicPr>
            <a:picLocks noChangeAspect="1"/>
          </p:cNvPicPr>
          <p:nvPr/>
        </p:nvPicPr>
        <p:blipFill>
          <a:blip r:embed="rId3"/>
          <a:stretch>
            <a:fillRect/>
          </a:stretch>
        </p:blipFill>
        <p:spPr>
          <a:xfrm>
            <a:off x="3005307" y="2642050"/>
            <a:ext cx="6446214" cy="531099"/>
          </a:xfrm>
          <a:prstGeom prst="rect">
            <a:avLst/>
          </a:prstGeom>
        </p:spPr>
      </p:pic>
    </p:spTree>
    <p:extLst>
      <p:ext uri="{BB962C8B-B14F-4D97-AF65-F5344CB8AC3E}">
        <p14:creationId xmlns:p14="http://schemas.microsoft.com/office/powerpoint/2010/main" val="1596089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FC87-FB27-B93B-6867-086033FB61D4}"/>
              </a:ext>
            </a:extLst>
          </p:cNvPr>
          <p:cNvSpPr>
            <a:spLocks noGrp="1"/>
          </p:cNvSpPr>
          <p:nvPr>
            <p:ph type="title"/>
          </p:nvPr>
        </p:nvSpPr>
        <p:spPr/>
        <p:txBody>
          <a:bodyPr/>
          <a:lstStyle/>
          <a:p>
            <a:r>
              <a:rPr lang="en-GB" dirty="0"/>
              <a:t>EXAMPLE OF SUBSTRING</a:t>
            </a:r>
            <a:endParaRPr lang="en-IN" dirty="0"/>
          </a:p>
        </p:txBody>
      </p:sp>
      <p:sp>
        <p:nvSpPr>
          <p:cNvPr id="3" name="Content Placeholder 2">
            <a:extLst>
              <a:ext uri="{FF2B5EF4-FFF2-40B4-BE49-F238E27FC236}">
                <a16:creationId xmlns:a16="http://schemas.microsoft.com/office/drawing/2014/main" id="{90663288-148C-73C7-031A-D101B8E4A515}"/>
              </a:ext>
            </a:extLst>
          </p:cNvPr>
          <p:cNvSpPr>
            <a:spLocks noGrp="1"/>
          </p:cNvSpPr>
          <p:nvPr>
            <p:ph idx="1"/>
          </p:nvPr>
        </p:nvSpPr>
        <p:spPr/>
        <p:txBody>
          <a:bodyPr/>
          <a:lstStyle/>
          <a:p>
            <a:r>
              <a:rPr lang="en-GB" dirty="0"/>
              <a:t>Extracting Up to a Certain Length:</a:t>
            </a:r>
          </a:p>
          <a:p>
            <a:endParaRPr lang="en-GB" dirty="0"/>
          </a:p>
          <a:p>
            <a:endParaRPr lang="en-GB" dirty="0"/>
          </a:p>
          <a:p>
            <a:r>
              <a:rPr lang="en-GB" dirty="0"/>
              <a:t>This query extracts the first three characters (from position 1) using SUBSTRING(</a:t>
            </a:r>
            <a:r>
              <a:rPr lang="en-GB" dirty="0" err="1"/>
              <a:t>product_code</a:t>
            </a:r>
            <a:r>
              <a:rPr lang="en-GB" dirty="0"/>
              <a:t>, 1, 3), assuming the first three characters represent the product category code.</a:t>
            </a:r>
            <a:endParaRPr lang="en-IN" dirty="0"/>
          </a:p>
        </p:txBody>
      </p:sp>
      <p:pic>
        <p:nvPicPr>
          <p:cNvPr id="5" name="Picture 4">
            <a:extLst>
              <a:ext uri="{FF2B5EF4-FFF2-40B4-BE49-F238E27FC236}">
                <a16:creationId xmlns:a16="http://schemas.microsoft.com/office/drawing/2014/main" id="{6342C4BA-22F7-C6C0-49D7-AF6C0936683C}"/>
              </a:ext>
            </a:extLst>
          </p:cNvPr>
          <p:cNvPicPr>
            <a:picLocks noChangeAspect="1"/>
          </p:cNvPicPr>
          <p:nvPr/>
        </p:nvPicPr>
        <p:blipFill>
          <a:blip r:embed="rId2"/>
          <a:stretch>
            <a:fillRect/>
          </a:stretch>
        </p:blipFill>
        <p:spPr>
          <a:xfrm>
            <a:off x="2414859" y="2837345"/>
            <a:ext cx="7765471" cy="591655"/>
          </a:xfrm>
          <a:prstGeom prst="rect">
            <a:avLst/>
          </a:prstGeom>
        </p:spPr>
      </p:pic>
    </p:spTree>
    <p:extLst>
      <p:ext uri="{BB962C8B-B14F-4D97-AF65-F5344CB8AC3E}">
        <p14:creationId xmlns:p14="http://schemas.microsoft.com/office/powerpoint/2010/main" val="4095968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5916-9C51-3C04-2B4C-2FAE38D5914C}"/>
              </a:ext>
            </a:extLst>
          </p:cNvPr>
          <p:cNvSpPr>
            <a:spLocks noGrp="1"/>
          </p:cNvSpPr>
          <p:nvPr>
            <p:ph type="title"/>
          </p:nvPr>
        </p:nvSpPr>
        <p:spPr/>
        <p:txBody>
          <a:bodyPr/>
          <a:lstStyle/>
          <a:p>
            <a:r>
              <a:rPr lang="en-GB" dirty="0"/>
              <a:t>REVERSE</a:t>
            </a:r>
            <a:endParaRPr lang="en-IN" dirty="0"/>
          </a:p>
        </p:txBody>
      </p:sp>
      <p:sp>
        <p:nvSpPr>
          <p:cNvPr id="3" name="Content Placeholder 2">
            <a:extLst>
              <a:ext uri="{FF2B5EF4-FFF2-40B4-BE49-F238E27FC236}">
                <a16:creationId xmlns:a16="http://schemas.microsoft.com/office/drawing/2014/main" id="{1A6C6D73-FADA-4CA1-3A4F-76C6F73FCACF}"/>
              </a:ext>
            </a:extLst>
          </p:cNvPr>
          <p:cNvSpPr>
            <a:spLocks noGrp="1"/>
          </p:cNvSpPr>
          <p:nvPr>
            <p:ph idx="1"/>
          </p:nvPr>
        </p:nvSpPr>
        <p:spPr/>
        <p:txBody>
          <a:bodyPr/>
          <a:lstStyle/>
          <a:p>
            <a:r>
              <a:rPr lang="en-GB" dirty="0"/>
              <a:t>The REVERSE function in MySQL is used to reverse the order of characters within a string. It's a straightforward function that provides a quick way to manipulate text data.</a:t>
            </a:r>
          </a:p>
          <a:p>
            <a:r>
              <a:rPr lang="en-GB" dirty="0"/>
              <a:t>SYNTAX:</a:t>
            </a:r>
          </a:p>
          <a:p>
            <a:pPr lvl="1"/>
            <a:r>
              <a:rPr lang="en-GB" dirty="0"/>
              <a:t>	REVERSE(string)</a:t>
            </a:r>
          </a:p>
          <a:p>
            <a:pPr lvl="1"/>
            <a:r>
              <a:rPr lang="en-GB" dirty="0"/>
              <a:t>string: This is the text value or expression you want to reverse.</a:t>
            </a:r>
            <a:endParaRPr lang="en-IN" dirty="0"/>
          </a:p>
        </p:txBody>
      </p:sp>
    </p:spTree>
    <p:extLst>
      <p:ext uri="{BB962C8B-B14F-4D97-AF65-F5344CB8AC3E}">
        <p14:creationId xmlns:p14="http://schemas.microsoft.com/office/powerpoint/2010/main" val="922003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7A41-8959-0B9B-95D0-1938E609EF5A}"/>
              </a:ext>
            </a:extLst>
          </p:cNvPr>
          <p:cNvSpPr>
            <a:spLocks noGrp="1"/>
          </p:cNvSpPr>
          <p:nvPr>
            <p:ph type="title"/>
          </p:nvPr>
        </p:nvSpPr>
        <p:spPr/>
        <p:txBody>
          <a:bodyPr/>
          <a:lstStyle/>
          <a:p>
            <a:r>
              <a:rPr lang="en-GB" dirty="0"/>
              <a:t>EXAMPLE FOR REVERSE</a:t>
            </a:r>
            <a:endParaRPr lang="en-IN" dirty="0"/>
          </a:p>
        </p:txBody>
      </p:sp>
      <p:sp>
        <p:nvSpPr>
          <p:cNvPr id="3" name="Content Placeholder 2">
            <a:extLst>
              <a:ext uri="{FF2B5EF4-FFF2-40B4-BE49-F238E27FC236}">
                <a16:creationId xmlns:a16="http://schemas.microsoft.com/office/drawing/2014/main" id="{779EE0AA-0F05-619E-23C2-343B2AB2A6AC}"/>
              </a:ext>
            </a:extLst>
          </p:cNvPr>
          <p:cNvSpPr>
            <a:spLocks noGrp="1"/>
          </p:cNvSpPr>
          <p:nvPr>
            <p:ph idx="1"/>
          </p:nvPr>
        </p:nvSpPr>
        <p:spPr/>
        <p:txBody>
          <a:bodyPr>
            <a:normAutofit lnSpcReduction="10000"/>
          </a:bodyPr>
          <a:lstStyle/>
          <a:p>
            <a:endParaRPr lang="en-GB" dirty="0"/>
          </a:p>
          <a:p>
            <a:endParaRPr lang="en-GB" dirty="0"/>
          </a:p>
          <a:p>
            <a:endParaRPr lang="en-GB" dirty="0"/>
          </a:p>
          <a:p>
            <a:r>
              <a:rPr lang="en-GB" dirty="0"/>
              <a:t>This query retrieves customer names and creates a new column named </a:t>
            </a:r>
            <a:r>
              <a:rPr lang="en-GB" dirty="0" err="1"/>
              <a:t>reversed_name</a:t>
            </a:r>
            <a:r>
              <a:rPr lang="en-GB" dirty="0"/>
              <a:t> by reversing the original names using REVERSE.</a:t>
            </a:r>
          </a:p>
          <a:p>
            <a:r>
              <a:rPr lang="en-GB" dirty="0"/>
              <a:t>Output:</a:t>
            </a:r>
          </a:p>
          <a:p>
            <a:pPr lvl="1"/>
            <a:r>
              <a:rPr lang="en-GB" dirty="0"/>
              <a:t>The output will display the customer names in reverse order (e.g., "Smith John" becomes "</a:t>
            </a:r>
            <a:r>
              <a:rPr lang="en-GB" dirty="0" err="1"/>
              <a:t>nhoJ</a:t>
            </a:r>
            <a:r>
              <a:rPr lang="en-GB" dirty="0"/>
              <a:t> </a:t>
            </a:r>
            <a:r>
              <a:rPr lang="en-GB" dirty="0" err="1"/>
              <a:t>htimS</a:t>
            </a:r>
            <a:r>
              <a:rPr lang="en-GB" dirty="0"/>
              <a:t>").</a:t>
            </a:r>
            <a:endParaRPr lang="en-IN" dirty="0"/>
          </a:p>
        </p:txBody>
      </p:sp>
      <p:pic>
        <p:nvPicPr>
          <p:cNvPr id="5" name="Picture 4">
            <a:extLst>
              <a:ext uri="{FF2B5EF4-FFF2-40B4-BE49-F238E27FC236}">
                <a16:creationId xmlns:a16="http://schemas.microsoft.com/office/drawing/2014/main" id="{E61F1258-3BCD-AF69-CC6E-21768DA58BC1}"/>
              </a:ext>
            </a:extLst>
          </p:cNvPr>
          <p:cNvPicPr>
            <a:picLocks noChangeAspect="1"/>
          </p:cNvPicPr>
          <p:nvPr/>
        </p:nvPicPr>
        <p:blipFill>
          <a:blip r:embed="rId2"/>
          <a:stretch>
            <a:fillRect/>
          </a:stretch>
        </p:blipFill>
        <p:spPr>
          <a:xfrm>
            <a:off x="1840376" y="2465282"/>
            <a:ext cx="6886956" cy="707867"/>
          </a:xfrm>
          <a:prstGeom prst="rect">
            <a:avLst/>
          </a:prstGeom>
        </p:spPr>
      </p:pic>
    </p:spTree>
    <p:extLst>
      <p:ext uri="{BB962C8B-B14F-4D97-AF65-F5344CB8AC3E}">
        <p14:creationId xmlns:p14="http://schemas.microsoft.com/office/powerpoint/2010/main" val="171296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B24C2-8448-B65D-828B-9C600E9F8776}"/>
              </a:ext>
            </a:extLst>
          </p:cNvPr>
          <p:cNvSpPr>
            <a:spLocks noGrp="1"/>
          </p:cNvSpPr>
          <p:nvPr>
            <p:ph type="title"/>
          </p:nvPr>
        </p:nvSpPr>
        <p:spPr/>
        <p:txBody>
          <a:bodyPr/>
          <a:lstStyle/>
          <a:p>
            <a:r>
              <a:rPr lang="en-GB" dirty="0"/>
              <a:t>EXAMPLES FOR WHERE CLAUSE</a:t>
            </a:r>
            <a:endParaRPr lang="en-IN" dirty="0"/>
          </a:p>
        </p:txBody>
      </p:sp>
      <p:sp>
        <p:nvSpPr>
          <p:cNvPr id="3" name="Content Placeholder 2">
            <a:extLst>
              <a:ext uri="{FF2B5EF4-FFF2-40B4-BE49-F238E27FC236}">
                <a16:creationId xmlns:a16="http://schemas.microsoft.com/office/drawing/2014/main" id="{9F9F8590-042D-9B9B-E4AE-077CC3E10EA3}"/>
              </a:ext>
            </a:extLst>
          </p:cNvPr>
          <p:cNvSpPr>
            <a:spLocks noGrp="1"/>
          </p:cNvSpPr>
          <p:nvPr>
            <p:ph idx="1"/>
          </p:nvPr>
        </p:nvSpPr>
        <p:spPr/>
        <p:txBody>
          <a:bodyPr>
            <a:normAutofit lnSpcReduction="10000"/>
          </a:bodyPr>
          <a:lstStyle/>
          <a:p>
            <a:r>
              <a:rPr lang="en-GB" dirty="0"/>
              <a:t>SELECTING CUSTOMERS FROM A SPECIFIC CITY:</a:t>
            </a:r>
          </a:p>
          <a:p>
            <a:pPr marL="36900" indent="0">
              <a:buNone/>
            </a:pPr>
            <a:endParaRPr lang="en-GB" dirty="0"/>
          </a:p>
          <a:p>
            <a:pPr marL="36900" indent="0">
              <a:buNone/>
            </a:pPr>
            <a:endParaRPr lang="en-GB" dirty="0"/>
          </a:p>
          <a:p>
            <a:r>
              <a:rPr lang="en-GB" dirty="0"/>
              <a:t>UPDATING PRODUCT PRICES BY CATEGORY:</a:t>
            </a:r>
          </a:p>
          <a:p>
            <a:pPr marL="36900" indent="0">
              <a:buNone/>
            </a:pPr>
            <a:endParaRPr lang="en-GB" dirty="0"/>
          </a:p>
          <a:p>
            <a:pPr marL="36900" indent="0">
              <a:buNone/>
            </a:pPr>
            <a:endParaRPr lang="en-GB" dirty="0"/>
          </a:p>
          <a:p>
            <a:r>
              <a:rPr lang="en-GB" dirty="0"/>
              <a:t>DELETING ORDERS OLDER THAN SPECIFIC DATE:</a:t>
            </a:r>
          </a:p>
          <a:p>
            <a:endParaRPr lang="en-IN" dirty="0"/>
          </a:p>
        </p:txBody>
      </p:sp>
      <p:pic>
        <p:nvPicPr>
          <p:cNvPr id="5" name="Picture 4">
            <a:extLst>
              <a:ext uri="{FF2B5EF4-FFF2-40B4-BE49-F238E27FC236}">
                <a16:creationId xmlns:a16="http://schemas.microsoft.com/office/drawing/2014/main" id="{99CC4D3E-35F6-F610-E932-F3E4E1FD4D5E}"/>
              </a:ext>
            </a:extLst>
          </p:cNvPr>
          <p:cNvPicPr>
            <a:picLocks noChangeAspect="1"/>
          </p:cNvPicPr>
          <p:nvPr/>
        </p:nvPicPr>
        <p:blipFill>
          <a:blip r:embed="rId2"/>
          <a:stretch>
            <a:fillRect/>
          </a:stretch>
        </p:blipFill>
        <p:spPr>
          <a:xfrm>
            <a:off x="3524443" y="2609351"/>
            <a:ext cx="3402785" cy="819649"/>
          </a:xfrm>
          <a:prstGeom prst="rect">
            <a:avLst/>
          </a:prstGeom>
        </p:spPr>
      </p:pic>
      <p:pic>
        <p:nvPicPr>
          <p:cNvPr id="7" name="Picture 6">
            <a:extLst>
              <a:ext uri="{FF2B5EF4-FFF2-40B4-BE49-F238E27FC236}">
                <a16:creationId xmlns:a16="http://schemas.microsoft.com/office/drawing/2014/main" id="{CE669930-2E2C-1754-480E-5640F2471CA1}"/>
              </a:ext>
            </a:extLst>
          </p:cNvPr>
          <p:cNvPicPr>
            <a:picLocks noChangeAspect="1"/>
          </p:cNvPicPr>
          <p:nvPr/>
        </p:nvPicPr>
        <p:blipFill>
          <a:blip r:embed="rId3"/>
          <a:stretch>
            <a:fillRect/>
          </a:stretch>
        </p:blipFill>
        <p:spPr>
          <a:xfrm>
            <a:off x="3524443" y="4132509"/>
            <a:ext cx="4305413" cy="713033"/>
          </a:xfrm>
          <a:prstGeom prst="rect">
            <a:avLst/>
          </a:prstGeom>
        </p:spPr>
      </p:pic>
      <p:pic>
        <p:nvPicPr>
          <p:cNvPr id="9" name="Picture 8">
            <a:extLst>
              <a:ext uri="{FF2B5EF4-FFF2-40B4-BE49-F238E27FC236}">
                <a16:creationId xmlns:a16="http://schemas.microsoft.com/office/drawing/2014/main" id="{A0439A3D-2A21-5486-AA82-CD39B6EAADD6}"/>
              </a:ext>
            </a:extLst>
          </p:cNvPr>
          <p:cNvPicPr>
            <a:picLocks noChangeAspect="1"/>
          </p:cNvPicPr>
          <p:nvPr/>
        </p:nvPicPr>
        <p:blipFill>
          <a:blip r:embed="rId4"/>
          <a:stretch>
            <a:fillRect/>
          </a:stretch>
        </p:blipFill>
        <p:spPr>
          <a:xfrm>
            <a:off x="3524443" y="5694609"/>
            <a:ext cx="3579284" cy="713033"/>
          </a:xfrm>
          <a:prstGeom prst="rect">
            <a:avLst/>
          </a:prstGeom>
        </p:spPr>
      </p:pic>
    </p:spTree>
    <p:extLst>
      <p:ext uri="{BB962C8B-B14F-4D97-AF65-F5344CB8AC3E}">
        <p14:creationId xmlns:p14="http://schemas.microsoft.com/office/powerpoint/2010/main" val="585182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9874-234E-72C8-3C41-17B98CE583E7}"/>
              </a:ext>
            </a:extLst>
          </p:cNvPr>
          <p:cNvSpPr>
            <a:spLocks noGrp="1"/>
          </p:cNvSpPr>
          <p:nvPr>
            <p:ph type="title"/>
          </p:nvPr>
        </p:nvSpPr>
        <p:spPr/>
        <p:txBody>
          <a:bodyPr/>
          <a:lstStyle/>
          <a:p>
            <a:r>
              <a:rPr lang="en-GB" dirty="0"/>
              <a:t>REPLACE</a:t>
            </a:r>
            <a:endParaRPr lang="en-IN" dirty="0"/>
          </a:p>
        </p:txBody>
      </p:sp>
      <p:sp>
        <p:nvSpPr>
          <p:cNvPr id="3" name="Content Placeholder 2">
            <a:extLst>
              <a:ext uri="{FF2B5EF4-FFF2-40B4-BE49-F238E27FC236}">
                <a16:creationId xmlns:a16="http://schemas.microsoft.com/office/drawing/2014/main" id="{EEB97EA7-CF16-3BFF-5D57-B91E43FF9DB9}"/>
              </a:ext>
            </a:extLst>
          </p:cNvPr>
          <p:cNvSpPr>
            <a:spLocks noGrp="1"/>
          </p:cNvSpPr>
          <p:nvPr>
            <p:ph idx="1"/>
          </p:nvPr>
        </p:nvSpPr>
        <p:spPr/>
        <p:txBody>
          <a:bodyPr>
            <a:normAutofit fontScale="85000" lnSpcReduction="20000"/>
          </a:bodyPr>
          <a:lstStyle/>
          <a:p>
            <a:r>
              <a:rPr lang="en-GB" dirty="0"/>
              <a:t>The REPLACE function in MySQL is a powerful tool for modifying strings by replacing all occurrences of a specific substring with another substring. It allows you to perform targeted text replacements within your queries.</a:t>
            </a:r>
          </a:p>
          <a:p>
            <a:endParaRPr lang="en-GB" dirty="0"/>
          </a:p>
          <a:p>
            <a:r>
              <a:rPr lang="en-GB" dirty="0"/>
              <a:t>Syntax:</a:t>
            </a:r>
          </a:p>
          <a:p>
            <a:pPr lvl="1"/>
            <a:r>
              <a:rPr lang="en-GB" dirty="0"/>
              <a:t>REPLACE(string, </a:t>
            </a:r>
            <a:r>
              <a:rPr lang="en-GB" dirty="0" err="1"/>
              <a:t>old_substring</a:t>
            </a:r>
            <a:r>
              <a:rPr lang="en-GB" dirty="0"/>
              <a:t>, </a:t>
            </a:r>
            <a:r>
              <a:rPr lang="en-GB" dirty="0" err="1"/>
              <a:t>new_substring</a:t>
            </a:r>
            <a:r>
              <a:rPr lang="en-GB" dirty="0"/>
              <a:t>)</a:t>
            </a:r>
          </a:p>
          <a:p>
            <a:endParaRPr lang="en-GB" dirty="0"/>
          </a:p>
          <a:p>
            <a:pPr lvl="1"/>
            <a:r>
              <a:rPr lang="en-GB" dirty="0"/>
              <a:t>string: This is the original text value or expression where you want to replace substrings.</a:t>
            </a:r>
          </a:p>
          <a:p>
            <a:pPr lvl="1"/>
            <a:r>
              <a:rPr lang="en-GB" dirty="0" err="1"/>
              <a:t>old_substring</a:t>
            </a:r>
            <a:r>
              <a:rPr lang="en-GB" dirty="0"/>
              <a:t>: This is the substring you want to find and replace within the string.</a:t>
            </a:r>
          </a:p>
          <a:p>
            <a:pPr lvl="1"/>
            <a:r>
              <a:rPr lang="en-GB" dirty="0" err="1"/>
              <a:t>new_substring</a:t>
            </a:r>
            <a:r>
              <a:rPr lang="en-GB" dirty="0"/>
              <a:t>: This is the substring you want to insert in place of each occurrence of the </a:t>
            </a:r>
            <a:r>
              <a:rPr lang="en-GB" dirty="0" err="1"/>
              <a:t>old_substring</a:t>
            </a:r>
            <a:r>
              <a:rPr lang="en-GB" dirty="0"/>
              <a:t>.</a:t>
            </a:r>
            <a:endParaRPr lang="en-IN" dirty="0"/>
          </a:p>
        </p:txBody>
      </p:sp>
    </p:spTree>
    <p:extLst>
      <p:ext uri="{BB962C8B-B14F-4D97-AF65-F5344CB8AC3E}">
        <p14:creationId xmlns:p14="http://schemas.microsoft.com/office/powerpoint/2010/main" val="2363300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3A37-6741-B895-B325-BB2553DFD51B}"/>
              </a:ext>
            </a:extLst>
          </p:cNvPr>
          <p:cNvSpPr>
            <a:spLocks noGrp="1"/>
          </p:cNvSpPr>
          <p:nvPr>
            <p:ph type="title"/>
          </p:nvPr>
        </p:nvSpPr>
        <p:spPr/>
        <p:txBody>
          <a:bodyPr/>
          <a:lstStyle/>
          <a:p>
            <a:r>
              <a:rPr lang="en-GB" dirty="0"/>
              <a:t>EXAMPLES FOR REPLACE</a:t>
            </a:r>
            <a:endParaRPr lang="en-IN" dirty="0"/>
          </a:p>
        </p:txBody>
      </p:sp>
      <p:sp>
        <p:nvSpPr>
          <p:cNvPr id="3" name="Content Placeholder 2">
            <a:extLst>
              <a:ext uri="{FF2B5EF4-FFF2-40B4-BE49-F238E27FC236}">
                <a16:creationId xmlns:a16="http://schemas.microsoft.com/office/drawing/2014/main" id="{14A07A02-C9E7-EE56-DBBA-14A2440A6B7F}"/>
              </a:ext>
            </a:extLst>
          </p:cNvPr>
          <p:cNvSpPr>
            <a:spLocks noGrp="1"/>
          </p:cNvSpPr>
          <p:nvPr>
            <p:ph idx="1"/>
          </p:nvPr>
        </p:nvSpPr>
        <p:spPr>
          <a:xfrm>
            <a:off x="913795" y="2076450"/>
            <a:ext cx="10353762" cy="4112403"/>
          </a:xfrm>
        </p:spPr>
        <p:txBody>
          <a:bodyPr>
            <a:normAutofit lnSpcReduction="10000"/>
          </a:bodyPr>
          <a:lstStyle/>
          <a:p>
            <a:r>
              <a:rPr lang="en-GB" b="1" dirty="0"/>
              <a:t>Replacing Typos:</a:t>
            </a:r>
          </a:p>
          <a:p>
            <a:endParaRPr lang="en-GB" b="1" dirty="0"/>
          </a:p>
          <a:p>
            <a:pPr marL="450000" lvl="1" indent="0">
              <a:buNone/>
            </a:pPr>
            <a:endParaRPr lang="en-GB" b="1" dirty="0"/>
          </a:p>
          <a:p>
            <a:r>
              <a:rPr lang="en-GB" dirty="0"/>
              <a:t>This query corrects a typo ('</a:t>
            </a:r>
            <a:r>
              <a:rPr lang="en-GB" dirty="0" err="1"/>
              <a:t>teh</a:t>
            </a:r>
            <a:r>
              <a:rPr lang="en-GB" dirty="0"/>
              <a:t>' instead of 'the') in product descriptions. It replaces all occurrences of '</a:t>
            </a:r>
            <a:r>
              <a:rPr lang="en-GB" dirty="0" err="1"/>
              <a:t>teh</a:t>
            </a:r>
            <a:r>
              <a:rPr lang="en-GB" dirty="0"/>
              <a:t>' with 'the' using REPLACE. </a:t>
            </a:r>
          </a:p>
          <a:p>
            <a:r>
              <a:rPr lang="en-IN" b="1" dirty="0"/>
              <a:t>Removing Substrings:</a:t>
            </a:r>
          </a:p>
          <a:p>
            <a:endParaRPr lang="en-IN" b="1" dirty="0"/>
          </a:p>
          <a:p>
            <a:r>
              <a:rPr lang="en-GB" b="1" dirty="0"/>
              <a:t>This query removes hyphens ('-') from phone numbers. It replaces all occurrences of '-' with an empty string ('') using REPLACE.</a:t>
            </a:r>
            <a:endParaRPr lang="en-IN" b="1" dirty="0"/>
          </a:p>
        </p:txBody>
      </p:sp>
      <p:pic>
        <p:nvPicPr>
          <p:cNvPr id="5" name="Picture 4">
            <a:extLst>
              <a:ext uri="{FF2B5EF4-FFF2-40B4-BE49-F238E27FC236}">
                <a16:creationId xmlns:a16="http://schemas.microsoft.com/office/drawing/2014/main" id="{FB658D3C-FF15-C479-2C76-B86FCF9192ED}"/>
              </a:ext>
            </a:extLst>
          </p:cNvPr>
          <p:cNvPicPr>
            <a:picLocks noChangeAspect="1"/>
          </p:cNvPicPr>
          <p:nvPr/>
        </p:nvPicPr>
        <p:blipFill>
          <a:blip r:embed="rId2"/>
          <a:stretch>
            <a:fillRect/>
          </a:stretch>
        </p:blipFill>
        <p:spPr>
          <a:xfrm>
            <a:off x="1765148" y="2742541"/>
            <a:ext cx="8262144" cy="565347"/>
          </a:xfrm>
          <a:prstGeom prst="rect">
            <a:avLst/>
          </a:prstGeom>
        </p:spPr>
      </p:pic>
      <p:pic>
        <p:nvPicPr>
          <p:cNvPr id="7" name="Picture 6">
            <a:extLst>
              <a:ext uri="{FF2B5EF4-FFF2-40B4-BE49-F238E27FC236}">
                <a16:creationId xmlns:a16="http://schemas.microsoft.com/office/drawing/2014/main" id="{E6A2410A-972B-D59B-0C53-1BC1847779C7}"/>
              </a:ext>
            </a:extLst>
          </p:cNvPr>
          <p:cNvPicPr>
            <a:picLocks noChangeAspect="1"/>
          </p:cNvPicPr>
          <p:nvPr/>
        </p:nvPicPr>
        <p:blipFill>
          <a:blip r:embed="rId3"/>
          <a:stretch>
            <a:fillRect/>
          </a:stretch>
        </p:blipFill>
        <p:spPr>
          <a:xfrm>
            <a:off x="2198675" y="4809270"/>
            <a:ext cx="7235585" cy="519683"/>
          </a:xfrm>
          <a:prstGeom prst="rect">
            <a:avLst/>
          </a:prstGeom>
        </p:spPr>
      </p:pic>
    </p:spTree>
    <p:extLst>
      <p:ext uri="{BB962C8B-B14F-4D97-AF65-F5344CB8AC3E}">
        <p14:creationId xmlns:p14="http://schemas.microsoft.com/office/powerpoint/2010/main" val="2927127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7BB0-3526-3B17-67CF-1F647CD0CBBE}"/>
              </a:ext>
            </a:extLst>
          </p:cNvPr>
          <p:cNvSpPr>
            <a:spLocks noGrp="1"/>
          </p:cNvSpPr>
          <p:nvPr>
            <p:ph type="title"/>
          </p:nvPr>
        </p:nvSpPr>
        <p:spPr/>
        <p:txBody>
          <a:bodyPr/>
          <a:lstStyle/>
          <a:p>
            <a:r>
              <a:rPr lang="en-US" dirty="0"/>
              <a:t>LIKE</a:t>
            </a:r>
          </a:p>
        </p:txBody>
      </p:sp>
      <p:sp>
        <p:nvSpPr>
          <p:cNvPr id="3" name="Content Placeholder 2">
            <a:extLst>
              <a:ext uri="{FF2B5EF4-FFF2-40B4-BE49-F238E27FC236}">
                <a16:creationId xmlns:a16="http://schemas.microsoft.com/office/drawing/2014/main" id="{D5AD7D26-5462-FA54-F670-5778B11145A4}"/>
              </a:ext>
            </a:extLst>
          </p:cNvPr>
          <p:cNvSpPr>
            <a:spLocks noGrp="1"/>
          </p:cNvSpPr>
          <p:nvPr>
            <p:ph idx="1"/>
          </p:nvPr>
        </p:nvSpPr>
        <p:spPr/>
        <p:txBody>
          <a:bodyPr/>
          <a:lstStyle/>
          <a:p>
            <a:r>
              <a:rPr lang="en-US" dirty="0"/>
              <a:t>The LIKE operator is used in a WHERE clause to search for a specified pattern in a column.</a:t>
            </a:r>
          </a:p>
          <a:p>
            <a:r>
              <a:rPr lang="en-US" dirty="0"/>
              <a:t>There are two wildcards often used in conjunction with the LIKE operator:</a:t>
            </a:r>
          </a:p>
          <a:p>
            <a:pPr lvl="1"/>
            <a:r>
              <a:rPr lang="en-US" dirty="0"/>
              <a:t>The percent sign % represents zero, one, or multiple characters</a:t>
            </a:r>
          </a:p>
          <a:p>
            <a:pPr lvl="1"/>
            <a:r>
              <a:rPr lang="en-US" dirty="0"/>
              <a:t>The underscore sign _ represents one, single character</a:t>
            </a:r>
          </a:p>
        </p:txBody>
      </p:sp>
    </p:spTree>
    <p:extLst>
      <p:ext uri="{BB962C8B-B14F-4D97-AF65-F5344CB8AC3E}">
        <p14:creationId xmlns:p14="http://schemas.microsoft.com/office/powerpoint/2010/main" val="16591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E5B4-4CEA-425D-E311-7A5EB5FF17C5}"/>
              </a:ext>
            </a:extLst>
          </p:cNvPr>
          <p:cNvSpPr>
            <a:spLocks noGrp="1"/>
          </p:cNvSpPr>
          <p:nvPr>
            <p:ph type="title"/>
          </p:nvPr>
        </p:nvSpPr>
        <p:spPr/>
        <p:txBody>
          <a:bodyPr/>
          <a:lstStyle/>
          <a:p>
            <a:r>
              <a:rPr lang="en-US" dirty="0"/>
              <a:t>EXAMPLES FOR LIKE</a:t>
            </a:r>
          </a:p>
        </p:txBody>
      </p:sp>
      <p:sp>
        <p:nvSpPr>
          <p:cNvPr id="3" name="Content Placeholder 2">
            <a:extLst>
              <a:ext uri="{FF2B5EF4-FFF2-40B4-BE49-F238E27FC236}">
                <a16:creationId xmlns:a16="http://schemas.microsoft.com/office/drawing/2014/main" id="{6E853772-CC12-CE6D-17A3-01CAB60D713E}"/>
              </a:ext>
            </a:extLst>
          </p:cNvPr>
          <p:cNvSpPr>
            <a:spLocks noGrp="1"/>
          </p:cNvSpPr>
          <p:nvPr>
            <p:ph idx="1"/>
          </p:nvPr>
        </p:nvSpPr>
        <p:spPr/>
        <p:txBody>
          <a:bodyPr>
            <a:normAutofit fontScale="92500" lnSpcReduction="10000"/>
          </a:bodyPr>
          <a:lstStyle/>
          <a:p>
            <a:endParaRPr lang="en-US" dirty="0"/>
          </a:p>
          <a:p>
            <a:endParaRPr lang="en-US" dirty="0"/>
          </a:p>
          <a:p>
            <a:endParaRPr lang="en-US" dirty="0"/>
          </a:p>
          <a:p>
            <a:r>
              <a:rPr lang="en-US" dirty="0"/>
              <a:t>Select all customers that starts name with a</a:t>
            </a:r>
          </a:p>
          <a:p>
            <a:pPr marL="36900" indent="0">
              <a:buNone/>
            </a:pPr>
            <a:endParaRPr lang="en-US" dirty="0"/>
          </a:p>
          <a:p>
            <a:endParaRPr lang="en-US" dirty="0"/>
          </a:p>
          <a:p>
            <a:r>
              <a:rPr lang="en-US" dirty="0"/>
              <a:t>Return all customers from a city that starts with 'L' followed by one wildcard character, then '</a:t>
            </a:r>
            <a:r>
              <a:rPr lang="en-US" dirty="0" err="1"/>
              <a:t>nd</a:t>
            </a:r>
            <a:r>
              <a:rPr lang="en-US" dirty="0"/>
              <a:t>' and then two wildcard characters:</a:t>
            </a:r>
          </a:p>
        </p:txBody>
      </p:sp>
      <p:pic>
        <p:nvPicPr>
          <p:cNvPr id="5" name="Picture 4">
            <a:extLst>
              <a:ext uri="{FF2B5EF4-FFF2-40B4-BE49-F238E27FC236}">
                <a16:creationId xmlns:a16="http://schemas.microsoft.com/office/drawing/2014/main" id="{F88DC738-B509-DEB2-661E-801340AB945F}"/>
              </a:ext>
            </a:extLst>
          </p:cNvPr>
          <p:cNvPicPr>
            <a:picLocks noChangeAspect="1"/>
          </p:cNvPicPr>
          <p:nvPr/>
        </p:nvPicPr>
        <p:blipFill>
          <a:blip r:embed="rId2"/>
          <a:stretch>
            <a:fillRect/>
          </a:stretch>
        </p:blipFill>
        <p:spPr>
          <a:xfrm>
            <a:off x="3926526" y="2590797"/>
            <a:ext cx="3855205" cy="720038"/>
          </a:xfrm>
          <a:prstGeom prst="rect">
            <a:avLst/>
          </a:prstGeom>
        </p:spPr>
      </p:pic>
      <p:pic>
        <p:nvPicPr>
          <p:cNvPr id="7" name="Picture 6">
            <a:extLst>
              <a:ext uri="{FF2B5EF4-FFF2-40B4-BE49-F238E27FC236}">
                <a16:creationId xmlns:a16="http://schemas.microsoft.com/office/drawing/2014/main" id="{06FDEC4A-0CAC-49F6-3000-DD0124E06019}"/>
              </a:ext>
            </a:extLst>
          </p:cNvPr>
          <p:cNvPicPr>
            <a:picLocks noChangeAspect="1"/>
          </p:cNvPicPr>
          <p:nvPr/>
        </p:nvPicPr>
        <p:blipFill>
          <a:blip r:embed="rId3"/>
          <a:stretch>
            <a:fillRect/>
          </a:stretch>
        </p:blipFill>
        <p:spPr>
          <a:xfrm>
            <a:off x="4532066" y="4037457"/>
            <a:ext cx="2967587" cy="611739"/>
          </a:xfrm>
          <a:prstGeom prst="rect">
            <a:avLst/>
          </a:prstGeom>
        </p:spPr>
      </p:pic>
    </p:spTree>
    <p:extLst>
      <p:ext uri="{BB962C8B-B14F-4D97-AF65-F5344CB8AC3E}">
        <p14:creationId xmlns:p14="http://schemas.microsoft.com/office/powerpoint/2010/main" val="181567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374E-C780-6248-91C8-4BFDBD30C5D0}"/>
              </a:ext>
            </a:extLst>
          </p:cNvPr>
          <p:cNvSpPr>
            <a:spLocks noGrp="1"/>
          </p:cNvSpPr>
          <p:nvPr>
            <p:ph type="title"/>
          </p:nvPr>
        </p:nvSpPr>
        <p:spPr/>
        <p:txBody>
          <a:bodyPr/>
          <a:lstStyle/>
          <a:p>
            <a:r>
              <a:rPr lang="en-GB" dirty="0"/>
              <a:t>USE OF ALIAS</a:t>
            </a:r>
            <a:endParaRPr lang="en-IN" dirty="0"/>
          </a:p>
        </p:txBody>
      </p:sp>
      <p:sp>
        <p:nvSpPr>
          <p:cNvPr id="3" name="Content Placeholder 2">
            <a:extLst>
              <a:ext uri="{FF2B5EF4-FFF2-40B4-BE49-F238E27FC236}">
                <a16:creationId xmlns:a16="http://schemas.microsoft.com/office/drawing/2014/main" id="{92A2A5F9-BF5A-F140-C364-A01AAD64ED9F}"/>
              </a:ext>
            </a:extLst>
          </p:cNvPr>
          <p:cNvSpPr>
            <a:spLocks noGrp="1"/>
          </p:cNvSpPr>
          <p:nvPr>
            <p:ph idx="1"/>
          </p:nvPr>
        </p:nvSpPr>
        <p:spPr>
          <a:xfrm>
            <a:off x="913795" y="2076450"/>
            <a:ext cx="10353762" cy="4336876"/>
          </a:xfrm>
        </p:spPr>
        <p:txBody>
          <a:bodyPr>
            <a:normAutofit/>
          </a:bodyPr>
          <a:lstStyle/>
          <a:p>
            <a:r>
              <a:rPr lang="en-GB" dirty="0"/>
              <a:t>You can use aliases with string functions to assign a more descriptive name to the result of the function. This enhances the readability and clarity of your queries, especially when dealing with complex expressions.</a:t>
            </a:r>
          </a:p>
          <a:p>
            <a:r>
              <a:rPr lang="en-GB" dirty="0"/>
              <a:t>USING AS KEYWORD</a:t>
            </a:r>
          </a:p>
          <a:p>
            <a:endParaRPr lang="en-GB" dirty="0"/>
          </a:p>
          <a:p>
            <a:endParaRPr lang="en-GB" dirty="0"/>
          </a:p>
          <a:p>
            <a:r>
              <a:rPr lang="en-GB" dirty="0"/>
              <a:t>OMITTING AS (OPTIONAL)</a:t>
            </a:r>
          </a:p>
        </p:txBody>
      </p:sp>
      <p:pic>
        <p:nvPicPr>
          <p:cNvPr id="5" name="Picture 4">
            <a:extLst>
              <a:ext uri="{FF2B5EF4-FFF2-40B4-BE49-F238E27FC236}">
                <a16:creationId xmlns:a16="http://schemas.microsoft.com/office/drawing/2014/main" id="{13F4FBEA-2FE0-6910-7D0F-DC14189A20ED}"/>
              </a:ext>
            </a:extLst>
          </p:cNvPr>
          <p:cNvPicPr>
            <a:picLocks noChangeAspect="1"/>
          </p:cNvPicPr>
          <p:nvPr/>
        </p:nvPicPr>
        <p:blipFill>
          <a:blip r:embed="rId2"/>
          <a:stretch>
            <a:fillRect/>
          </a:stretch>
        </p:blipFill>
        <p:spPr>
          <a:xfrm>
            <a:off x="3232685" y="4063608"/>
            <a:ext cx="3767195" cy="658704"/>
          </a:xfrm>
          <a:prstGeom prst="rect">
            <a:avLst/>
          </a:prstGeom>
        </p:spPr>
      </p:pic>
      <p:pic>
        <p:nvPicPr>
          <p:cNvPr id="7" name="Picture 6">
            <a:extLst>
              <a:ext uri="{FF2B5EF4-FFF2-40B4-BE49-F238E27FC236}">
                <a16:creationId xmlns:a16="http://schemas.microsoft.com/office/drawing/2014/main" id="{B05B9E13-E0FA-F7DB-33E7-F8F3C754262D}"/>
              </a:ext>
            </a:extLst>
          </p:cNvPr>
          <p:cNvPicPr>
            <a:picLocks noChangeAspect="1"/>
          </p:cNvPicPr>
          <p:nvPr/>
        </p:nvPicPr>
        <p:blipFill>
          <a:blip r:embed="rId3"/>
          <a:stretch>
            <a:fillRect/>
          </a:stretch>
        </p:blipFill>
        <p:spPr>
          <a:xfrm>
            <a:off x="3355623" y="5592014"/>
            <a:ext cx="3521318" cy="656386"/>
          </a:xfrm>
          <a:prstGeom prst="rect">
            <a:avLst/>
          </a:prstGeom>
        </p:spPr>
      </p:pic>
    </p:spTree>
    <p:extLst>
      <p:ext uri="{BB962C8B-B14F-4D97-AF65-F5344CB8AC3E}">
        <p14:creationId xmlns:p14="http://schemas.microsoft.com/office/powerpoint/2010/main" val="427585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B313-112F-E06F-88A7-1951DE3AE95F}"/>
              </a:ext>
            </a:extLst>
          </p:cNvPr>
          <p:cNvSpPr>
            <a:spLocks noGrp="1"/>
          </p:cNvSpPr>
          <p:nvPr>
            <p:ph type="title"/>
          </p:nvPr>
        </p:nvSpPr>
        <p:spPr/>
        <p:txBody>
          <a:bodyPr/>
          <a:lstStyle/>
          <a:p>
            <a:r>
              <a:rPr lang="en-GB" dirty="0"/>
              <a:t>OPERATORS AND USAGE</a:t>
            </a:r>
            <a:endParaRPr lang="en-IN" dirty="0"/>
          </a:p>
        </p:txBody>
      </p:sp>
      <p:sp>
        <p:nvSpPr>
          <p:cNvPr id="3" name="Content Placeholder 2">
            <a:extLst>
              <a:ext uri="{FF2B5EF4-FFF2-40B4-BE49-F238E27FC236}">
                <a16:creationId xmlns:a16="http://schemas.microsoft.com/office/drawing/2014/main" id="{7A5D912D-D091-9E52-D8F1-F71C80C70DE4}"/>
              </a:ext>
            </a:extLst>
          </p:cNvPr>
          <p:cNvSpPr>
            <a:spLocks noGrp="1"/>
          </p:cNvSpPr>
          <p:nvPr>
            <p:ph idx="1"/>
          </p:nvPr>
        </p:nvSpPr>
        <p:spPr>
          <a:xfrm>
            <a:off x="913795" y="2076450"/>
            <a:ext cx="10353762" cy="4036251"/>
          </a:xfrm>
        </p:spPr>
        <p:txBody>
          <a:bodyPr>
            <a:normAutofit lnSpcReduction="10000"/>
          </a:bodyPr>
          <a:lstStyle/>
          <a:p>
            <a:r>
              <a:rPr lang="en-GB" dirty="0"/>
              <a:t>Operators are special symbols or keywords used in MySQL to perform various operations on data, compare values, and control the flow of your queries.</a:t>
            </a:r>
          </a:p>
          <a:p>
            <a:r>
              <a:rPr lang="en-GB" dirty="0"/>
              <a:t>Types of Operators</a:t>
            </a:r>
          </a:p>
          <a:p>
            <a:pPr lvl="1"/>
            <a:r>
              <a:rPr lang="en-GB" dirty="0"/>
              <a:t>Arithmetic operators</a:t>
            </a:r>
          </a:p>
          <a:p>
            <a:pPr lvl="1"/>
            <a:r>
              <a:rPr lang="en-GB" dirty="0"/>
              <a:t>Comparison Operators</a:t>
            </a:r>
          </a:p>
          <a:p>
            <a:pPr lvl="1"/>
            <a:r>
              <a:rPr lang="en-GB" dirty="0"/>
              <a:t>Logical Operators</a:t>
            </a:r>
          </a:p>
          <a:p>
            <a:pPr lvl="1"/>
            <a:r>
              <a:rPr lang="en-GB" dirty="0"/>
              <a:t>Stings Operators</a:t>
            </a:r>
          </a:p>
          <a:p>
            <a:pPr lvl="1"/>
            <a:r>
              <a:rPr lang="en-GB" dirty="0"/>
              <a:t>Null Operators</a:t>
            </a:r>
          </a:p>
          <a:p>
            <a:pPr lvl="1"/>
            <a:r>
              <a:rPr lang="en-IN" dirty="0"/>
              <a:t>Other Operators</a:t>
            </a:r>
          </a:p>
        </p:txBody>
      </p:sp>
    </p:spTree>
    <p:extLst>
      <p:ext uri="{BB962C8B-B14F-4D97-AF65-F5344CB8AC3E}">
        <p14:creationId xmlns:p14="http://schemas.microsoft.com/office/powerpoint/2010/main" val="289164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F5C7-FEE0-E53E-4DAC-3399D4167B04}"/>
              </a:ext>
            </a:extLst>
          </p:cNvPr>
          <p:cNvSpPr>
            <a:spLocks noGrp="1"/>
          </p:cNvSpPr>
          <p:nvPr>
            <p:ph type="title"/>
          </p:nvPr>
        </p:nvSpPr>
        <p:spPr/>
        <p:txBody>
          <a:bodyPr/>
          <a:lstStyle/>
          <a:p>
            <a:r>
              <a:rPr lang="en-GB" dirty="0"/>
              <a:t>Arithmetic Operators</a:t>
            </a:r>
            <a:endParaRPr lang="en-IN" dirty="0"/>
          </a:p>
        </p:txBody>
      </p:sp>
      <p:sp>
        <p:nvSpPr>
          <p:cNvPr id="3" name="Content Placeholder 2">
            <a:extLst>
              <a:ext uri="{FF2B5EF4-FFF2-40B4-BE49-F238E27FC236}">
                <a16:creationId xmlns:a16="http://schemas.microsoft.com/office/drawing/2014/main" id="{FE0ABC41-CA5C-DB0B-FA9E-18A724F45289}"/>
              </a:ext>
            </a:extLst>
          </p:cNvPr>
          <p:cNvSpPr>
            <a:spLocks noGrp="1"/>
          </p:cNvSpPr>
          <p:nvPr>
            <p:ph idx="1"/>
          </p:nvPr>
        </p:nvSpPr>
        <p:spPr>
          <a:xfrm>
            <a:off x="913795" y="2076450"/>
            <a:ext cx="10353762" cy="4424558"/>
          </a:xfrm>
        </p:spPr>
        <p:txBody>
          <a:bodyPr>
            <a:normAutofit/>
          </a:bodyPr>
          <a:lstStyle/>
          <a:p>
            <a:r>
              <a:rPr lang="en-IN" dirty="0"/>
              <a:t>Perform basic mathematical calculations on numeric data types (e.g., integers, decimals).</a:t>
            </a:r>
          </a:p>
          <a:p>
            <a:r>
              <a:rPr lang="en-IN" dirty="0"/>
              <a:t>+ (addition), - (subtraction), * (multiplication), / (division)</a:t>
            </a:r>
          </a:p>
          <a:p>
            <a:r>
              <a:rPr lang="en-IN" dirty="0"/>
              <a:t>% (modulo - remainder after division)</a:t>
            </a:r>
          </a:p>
        </p:txBody>
      </p:sp>
      <p:pic>
        <p:nvPicPr>
          <p:cNvPr id="6" name="Picture 5">
            <a:extLst>
              <a:ext uri="{FF2B5EF4-FFF2-40B4-BE49-F238E27FC236}">
                <a16:creationId xmlns:a16="http://schemas.microsoft.com/office/drawing/2014/main" id="{C9880209-9BF3-B583-FA30-5E9EA0DD86F1}"/>
              </a:ext>
            </a:extLst>
          </p:cNvPr>
          <p:cNvPicPr>
            <a:picLocks noChangeAspect="1"/>
          </p:cNvPicPr>
          <p:nvPr/>
        </p:nvPicPr>
        <p:blipFill>
          <a:blip r:embed="rId2"/>
          <a:stretch>
            <a:fillRect/>
          </a:stretch>
        </p:blipFill>
        <p:spPr>
          <a:xfrm>
            <a:off x="2714612" y="4448173"/>
            <a:ext cx="5842012" cy="857252"/>
          </a:xfrm>
          <a:prstGeom prst="rect">
            <a:avLst/>
          </a:prstGeom>
        </p:spPr>
      </p:pic>
    </p:spTree>
    <p:extLst>
      <p:ext uri="{BB962C8B-B14F-4D97-AF65-F5344CB8AC3E}">
        <p14:creationId xmlns:p14="http://schemas.microsoft.com/office/powerpoint/2010/main" val="69136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A841-BA51-6439-5896-FAD933ADA680}"/>
              </a:ext>
            </a:extLst>
          </p:cNvPr>
          <p:cNvSpPr>
            <a:spLocks noGrp="1"/>
          </p:cNvSpPr>
          <p:nvPr>
            <p:ph type="title"/>
          </p:nvPr>
        </p:nvSpPr>
        <p:spPr/>
        <p:txBody>
          <a:bodyPr/>
          <a:lstStyle/>
          <a:p>
            <a:r>
              <a:rPr lang="en-GB" dirty="0"/>
              <a:t>Comparison Operators</a:t>
            </a:r>
            <a:endParaRPr lang="en-IN" dirty="0"/>
          </a:p>
        </p:txBody>
      </p:sp>
      <p:sp>
        <p:nvSpPr>
          <p:cNvPr id="3" name="Content Placeholder 2">
            <a:extLst>
              <a:ext uri="{FF2B5EF4-FFF2-40B4-BE49-F238E27FC236}">
                <a16:creationId xmlns:a16="http://schemas.microsoft.com/office/drawing/2014/main" id="{92752004-52D5-F5FD-C91E-92429E44A860}"/>
              </a:ext>
            </a:extLst>
          </p:cNvPr>
          <p:cNvSpPr>
            <a:spLocks noGrp="1"/>
          </p:cNvSpPr>
          <p:nvPr>
            <p:ph idx="1"/>
          </p:nvPr>
        </p:nvSpPr>
        <p:spPr>
          <a:xfrm>
            <a:off x="924443" y="1571625"/>
            <a:ext cx="10353762" cy="3714749"/>
          </a:xfrm>
        </p:spPr>
        <p:txBody>
          <a:bodyPr>
            <a:normAutofit/>
          </a:bodyPr>
          <a:lstStyle/>
          <a:p>
            <a:pPr marL="36900" indent="0">
              <a:buNone/>
            </a:pPr>
            <a:endParaRPr lang="en-GB" dirty="0"/>
          </a:p>
          <a:p>
            <a:r>
              <a:rPr lang="en-GB" dirty="0"/>
              <a:t>Used to compare values and return TRUE or FALSE based on the comparison.</a:t>
            </a:r>
          </a:p>
          <a:p>
            <a:r>
              <a:rPr lang="en-GB" dirty="0"/>
              <a:t>= (equal </a:t>
            </a:r>
            <a:r>
              <a:rPr lang="en-GB"/>
              <a:t>to),!= </a:t>
            </a:r>
            <a:r>
              <a:rPr lang="en-GB" dirty="0"/>
              <a:t>(not equal to)</a:t>
            </a:r>
          </a:p>
          <a:p>
            <a:r>
              <a:rPr lang="en-GB" dirty="0"/>
              <a:t>&lt; (less than), &gt; (greater than), &lt;= (less than or equal to), &gt;= (greater than or equal to)</a:t>
            </a:r>
          </a:p>
          <a:p>
            <a:endParaRPr lang="en-GB" dirty="0"/>
          </a:p>
          <a:p>
            <a:pPr marL="36900" indent="0">
              <a:buNone/>
            </a:pPr>
            <a:endParaRPr lang="en-GB" dirty="0"/>
          </a:p>
          <a:p>
            <a:r>
              <a:rPr lang="en-GB" dirty="0"/>
              <a:t>This retrieves customer records where the age is 18 or above.</a:t>
            </a:r>
            <a:endParaRPr lang="en-IN" dirty="0"/>
          </a:p>
        </p:txBody>
      </p:sp>
      <p:pic>
        <p:nvPicPr>
          <p:cNvPr id="5" name="Picture 4">
            <a:extLst>
              <a:ext uri="{FF2B5EF4-FFF2-40B4-BE49-F238E27FC236}">
                <a16:creationId xmlns:a16="http://schemas.microsoft.com/office/drawing/2014/main" id="{1FAED5D7-A817-F73D-CD49-42E942C1CC53}"/>
              </a:ext>
            </a:extLst>
          </p:cNvPr>
          <p:cNvPicPr>
            <a:picLocks noChangeAspect="1"/>
          </p:cNvPicPr>
          <p:nvPr/>
        </p:nvPicPr>
        <p:blipFill>
          <a:blip r:embed="rId2"/>
          <a:stretch>
            <a:fillRect/>
          </a:stretch>
        </p:blipFill>
        <p:spPr>
          <a:xfrm>
            <a:off x="2771039" y="3843547"/>
            <a:ext cx="7639591" cy="778557"/>
          </a:xfrm>
          <a:prstGeom prst="rect">
            <a:avLst/>
          </a:prstGeom>
        </p:spPr>
      </p:pic>
    </p:spTree>
    <p:extLst>
      <p:ext uri="{BB962C8B-B14F-4D97-AF65-F5344CB8AC3E}">
        <p14:creationId xmlns:p14="http://schemas.microsoft.com/office/powerpoint/2010/main" val="328503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F174-EA17-0F64-1C18-DF86090AE666}"/>
              </a:ext>
            </a:extLst>
          </p:cNvPr>
          <p:cNvSpPr>
            <a:spLocks noGrp="1"/>
          </p:cNvSpPr>
          <p:nvPr>
            <p:ph type="title"/>
          </p:nvPr>
        </p:nvSpPr>
        <p:spPr/>
        <p:txBody>
          <a:bodyPr>
            <a:normAutofit/>
          </a:bodyPr>
          <a:lstStyle/>
          <a:p>
            <a:r>
              <a:rPr lang="en-GB" dirty="0"/>
              <a:t>Logical Operator</a:t>
            </a:r>
            <a:endParaRPr lang="en-IN" dirty="0"/>
          </a:p>
        </p:txBody>
      </p:sp>
      <p:sp>
        <p:nvSpPr>
          <p:cNvPr id="3" name="Content Placeholder 2">
            <a:extLst>
              <a:ext uri="{FF2B5EF4-FFF2-40B4-BE49-F238E27FC236}">
                <a16:creationId xmlns:a16="http://schemas.microsoft.com/office/drawing/2014/main" id="{8F8EECF9-AF36-2343-B4E4-E8176967F2E5}"/>
              </a:ext>
            </a:extLst>
          </p:cNvPr>
          <p:cNvSpPr>
            <a:spLocks noGrp="1"/>
          </p:cNvSpPr>
          <p:nvPr>
            <p:ph idx="1"/>
          </p:nvPr>
        </p:nvSpPr>
        <p:spPr/>
        <p:txBody>
          <a:bodyPr>
            <a:normAutofit fontScale="92500" lnSpcReduction="20000"/>
          </a:bodyPr>
          <a:lstStyle/>
          <a:p>
            <a:r>
              <a:rPr lang="en-GB" dirty="0"/>
              <a:t>Combine multiple conditions within your WHERE clause or control the flow of control structures.</a:t>
            </a:r>
          </a:p>
          <a:p>
            <a:pPr lvl="1"/>
            <a:r>
              <a:rPr lang="en-GB" dirty="0"/>
              <a:t>AND: Both conditions must be true for the row to be included.</a:t>
            </a:r>
          </a:p>
          <a:p>
            <a:pPr lvl="1"/>
            <a:r>
              <a:rPr lang="en-GB" dirty="0"/>
              <a:t>OR: At least one condition must be true for the row to be included.</a:t>
            </a:r>
          </a:p>
          <a:p>
            <a:pPr lvl="1"/>
            <a:r>
              <a:rPr lang="en-GB" dirty="0"/>
              <a:t>NOT: Inverts the logical state of a condition.</a:t>
            </a:r>
          </a:p>
          <a:p>
            <a:endParaRPr lang="en-GB" dirty="0"/>
          </a:p>
          <a:p>
            <a:endParaRPr lang="en-GB" dirty="0"/>
          </a:p>
          <a:p>
            <a:endParaRPr lang="en-GB" dirty="0"/>
          </a:p>
          <a:p>
            <a:r>
              <a:rPr lang="en-GB" dirty="0"/>
              <a:t>This retrieves electronic products with stock levels greater than 0.</a:t>
            </a:r>
            <a:endParaRPr lang="en-IN" dirty="0"/>
          </a:p>
        </p:txBody>
      </p:sp>
      <p:pic>
        <p:nvPicPr>
          <p:cNvPr id="5" name="Picture 4">
            <a:extLst>
              <a:ext uri="{FF2B5EF4-FFF2-40B4-BE49-F238E27FC236}">
                <a16:creationId xmlns:a16="http://schemas.microsoft.com/office/drawing/2014/main" id="{21B5B57C-6C2D-A5FC-1D7E-895DE9F32B9C}"/>
              </a:ext>
            </a:extLst>
          </p:cNvPr>
          <p:cNvPicPr>
            <a:picLocks noChangeAspect="1"/>
          </p:cNvPicPr>
          <p:nvPr/>
        </p:nvPicPr>
        <p:blipFill>
          <a:blip r:embed="rId2"/>
          <a:stretch>
            <a:fillRect/>
          </a:stretch>
        </p:blipFill>
        <p:spPr>
          <a:xfrm>
            <a:off x="1478071" y="4127807"/>
            <a:ext cx="10081076" cy="456025"/>
          </a:xfrm>
          <a:prstGeom prst="rect">
            <a:avLst/>
          </a:prstGeom>
        </p:spPr>
      </p:pic>
    </p:spTree>
    <p:extLst>
      <p:ext uri="{BB962C8B-B14F-4D97-AF65-F5344CB8AC3E}">
        <p14:creationId xmlns:p14="http://schemas.microsoft.com/office/powerpoint/2010/main" val="71049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BD81-BD9B-1C5F-EB89-B26F2AC30BC4}"/>
              </a:ext>
            </a:extLst>
          </p:cNvPr>
          <p:cNvSpPr>
            <a:spLocks noGrp="1"/>
          </p:cNvSpPr>
          <p:nvPr>
            <p:ph type="title"/>
          </p:nvPr>
        </p:nvSpPr>
        <p:spPr/>
        <p:txBody>
          <a:bodyPr/>
          <a:lstStyle/>
          <a:p>
            <a:r>
              <a:rPr lang="en-GB" dirty="0"/>
              <a:t>String Operators</a:t>
            </a:r>
            <a:endParaRPr lang="en-IN" dirty="0"/>
          </a:p>
        </p:txBody>
      </p:sp>
      <p:sp>
        <p:nvSpPr>
          <p:cNvPr id="3" name="Content Placeholder 2">
            <a:extLst>
              <a:ext uri="{FF2B5EF4-FFF2-40B4-BE49-F238E27FC236}">
                <a16:creationId xmlns:a16="http://schemas.microsoft.com/office/drawing/2014/main" id="{A2D84BC8-CF28-FD0C-6D86-75222E74FC1E}"/>
              </a:ext>
            </a:extLst>
          </p:cNvPr>
          <p:cNvSpPr>
            <a:spLocks noGrp="1"/>
          </p:cNvSpPr>
          <p:nvPr>
            <p:ph idx="1"/>
          </p:nvPr>
        </p:nvSpPr>
        <p:spPr>
          <a:xfrm>
            <a:off x="913795" y="2076450"/>
            <a:ext cx="10353762" cy="4036251"/>
          </a:xfrm>
        </p:spPr>
        <p:txBody>
          <a:bodyPr>
            <a:normAutofit fontScale="92500"/>
          </a:bodyPr>
          <a:lstStyle/>
          <a:p>
            <a:r>
              <a:rPr lang="en-GB" dirty="0"/>
              <a:t>Used for manipulating and comparing string data.</a:t>
            </a:r>
          </a:p>
          <a:p>
            <a:r>
              <a:rPr lang="en-GB" dirty="0"/>
              <a:t>CONCAT (concatenates strings), SUBSTRING (extracts a substring), LENGTH (gets string length)</a:t>
            </a:r>
          </a:p>
          <a:p>
            <a:endParaRPr lang="en-GB" dirty="0"/>
          </a:p>
          <a:p>
            <a:r>
              <a:rPr lang="en-GB" dirty="0"/>
              <a:t>LIKE (pattern matching with wildcards - % for any characters, _ for a single character)</a:t>
            </a:r>
          </a:p>
          <a:p>
            <a:endParaRPr lang="en-GB" dirty="0"/>
          </a:p>
          <a:p>
            <a:endParaRPr lang="en-GB" dirty="0"/>
          </a:p>
          <a:p>
            <a:r>
              <a:rPr lang="en-GB" dirty="0"/>
              <a:t>This retrieves customer records where the name contains the string "Smith" anywhere.</a:t>
            </a:r>
            <a:endParaRPr lang="en-IN" dirty="0"/>
          </a:p>
        </p:txBody>
      </p:sp>
      <p:pic>
        <p:nvPicPr>
          <p:cNvPr id="5" name="Picture 4">
            <a:extLst>
              <a:ext uri="{FF2B5EF4-FFF2-40B4-BE49-F238E27FC236}">
                <a16:creationId xmlns:a16="http://schemas.microsoft.com/office/drawing/2014/main" id="{8DB2636F-005F-B51E-BDB5-9C821252A858}"/>
              </a:ext>
            </a:extLst>
          </p:cNvPr>
          <p:cNvPicPr>
            <a:picLocks noChangeAspect="1"/>
          </p:cNvPicPr>
          <p:nvPr/>
        </p:nvPicPr>
        <p:blipFill>
          <a:blip r:embed="rId2"/>
          <a:stretch>
            <a:fillRect/>
          </a:stretch>
        </p:blipFill>
        <p:spPr>
          <a:xfrm>
            <a:off x="2407440" y="4545527"/>
            <a:ext cx="6848685" cy="452357"/>
          </a:xfrm>
          <a:prstGeom prst="rect">
            <a:avLst/>
          </a:prstGeom>
        </p:spPr>
      </p:pic>
      <p:pic>
        <p:nvPicPr>
          <p:cNvPr id="6" name="Picture 5">
            <a:extLst>
              <a:ext uri="{FF2B5EF4-FFF2-40B4-BE49-F238E27FC236}">
                <a16:creationId xmlns:a16="http://schemas.microsoft.com/office/drawing/2014/main" id="{7B6BCE95-2773-FE52-D7DC-5B417DDAE209}"/>
              </a:ext>
            </a:extLst>
          </p:cNvPr>
          <p:cNvPicPr>
            <a:picLocks noChangeAspect="1"/>
          </p:cNvPicPr>
          <p:nvPr/>
        </p:nvPicPr>
        <p:blipFill>
          <a:blip r:embed="rId3"/>
          <a:stretch>
            <a:fillRect/>
          </a:stretch>
        </p:blipFill>
        <p:spPr>
          <a:xfrm>
            <a:off x="2824146" y="3214685"/>
            <a:ext cx="5308947" cy="623890"/>
          </a:xfrm>
          <a:prstGeom prst="rect">
            <a:avLst/>
          </a:prstGeom>
        </p:spPr>
      </p:pic>
    </p:spTree>
    <p:extLst>
      <p:ext uri="{BB962C8B-B14F-4D97-AF65-F5344CB8AC3E}">
        <p14:creationId xmlns:p14="http://schemas.microsoft.com/office/powerpoint/2010/main" val="2225039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{2C3A1147-C1A5-4179-A5E0-1A43EF45D238}tf55705232_win32</Template>
  <TotalTime>199</TotalTime>
  <Words>1921</Words>
  <Application>Microsoft Office PowerPoint</Application>
  <PresentationFormat>Widescreen</PresentationFormat>
  <Paragraphs>229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Goudy Old Style</vt:lpstr>
      <vt:lpstr>Wingdings 2</vt:lpstr>
      <vt:lpstr>SlateVTI</vt:lpstr>
      <vt:lpstr>MySQL Operators</vt:lpstr>
      <vt:lpstr>WHERE CLAUSE</vt:lpstr>
      <vt:lpstr>EXAMPLES FOR WHERE CLAUSE</vt:lpstr>
      <vt:lpstr>USE OF ALIAS</vt:lpstr>
      <vt:lpstr>OPERATORS AND USAGE</vt:lpstr>
      <vt:lpstr>Arithmetic Operators</vt:lpstr>
      <vt:lpstr>Comparison Operators</vt:lpstr>
      <vt:lpstr>Logical Operator</vt:lpstr>
      <vt:lpstr>String Operators</vt:lpstr>
      <vt:lpstr>NULL Operator</vt:lpstr>
      <vt:lpstr>Other Operators</vt:lpstr>
      <vt:lpstr>BETWEEN Operator</vt:lpstr>
      <vt:lpstr>IN Operator</vt:lpstr>
      <vt:lpstr>CASE Operator</vt:lpstr>
      <vt:lpstr>STRING FUNCTIONS</vt:lpstr>
      <vt:lpstr>CONCAT</vt:lpstr>
      <vt:lpstr>EXAMPLES FOR CONCAT</vt:lpstr>
      <vt:lpstr>EXAMPLE FOR CONCAT</vt:lpstr>
      <vt:lpstr>CONCAT_WS</vt:lpstr>
      <vt:lpstr>EXAMPLES FOR CONCAT_WS</vt:lpstr>
      <vt:lpstr>LOWER IN UPPER</vt:lpstr>
      <vt:lpstr>EXAMPLES FOR UPPER &amp; LOWER</vt:lpstr>
      <vt:lpstr>CHARACTER LENGTH</vt:lpstr>
      <vt:lpstr>EXAMPLES OF CHARACTER LENGTH</vt:lpstr>
      <vt:lpstr>SUB STRING</vt:lpstr>
      <vt:lpstr>EXAMPLES OF SUBSTRING</vt:lpstr>
      <vt:lpstr>EXAMPLE OF SUBSTRING</vt:lpstr>
      <vt:lpstr>REVERSE</vt:lpstr>
      <vt:lpstr>EXAMPLE FOR REVERSE</vt:lpstr>
      <vt:lpstr>REPLACE</vt:lpstr>
      <vt:lpstr>EXAMPLES FOR REPLACE</vt:lpstr>
      <vt:lpstr>LIKE</vt:lpstr>
      <vt:lpstr>EXAMPLES FOR LIKE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Operators</dc:title>
  <dc:creator>sai vardhan</dc:creator>
  <cp:lastModifiedBy>sai vardhan</cp:lastModifiedBy>
  <cp:revision>31</cp:revision>
  <dcterms:created xsi:type="dcterms:W3CDTF">2024-03-22T11:00:42Z</dcterms:created>
  <dcterms:modified xsi:type="dcterms:W3CDTF">2024-07-22T06:15:27Z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