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8" r:id="rId5"/>
    <p:sldId id="280" r:id="rId6"/>
    <p:sldId id="284" r:id="rId7"/>
    <p:sldId id="281" r:id="rId8"/>
    <p:sldId id="282" r:id="rId9"/>
    <p:sldId id="283" r:id="rId10"/>
    <p:sldId id="285" r:id="rId11"/>
    <p:sldId id="286" r:id="rId12"/>
    <p:sldId id="287" r:id="rId13"/>
    <p:sldId id="288" r:id="rId14"/>
    <p:sldId id="296" r:id="rId15"/>
    <p:sldId id="297" r:id="rId16"/>
    <p:sldId id="298" r:id="rId17"/>
    <p:sldId id="289" r:id="rId18"/>
    <p:sldId id="290" r:id="rId19"/>
    <p:sldId id="291" r:id="rId20"/>
    <p:sldId id="292" r:id="rId21"/>
    <p:sldId id="293"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94619" autoAdjust="0"/>
  </p:normalViewPr>
  <p:slideViewPr>
    <p:cSldViewPr snapToGrid="0">
      <p:cViewPr varScale="1">
        <p:scale>
          <a:sx n="73" d="100"/>
          <a:sy n="73" d="100"/>
        </p:scale>
        <p:origin x="25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14</a:t>
            </a:fld>
            <a:endParaRPr lang="en-US" dirty="0"/>
          </a:p>
        </p:txBody>
      </p:sp>
    </p:spTree>
    <p:extLst>
      <p:ext uri="{BB962C8B-B14F-4D97-AF65-F5344CB8AC3E}">
        <p14:creationId xmlns:p14="http://schemas.microsoft.com/office/powerpoint/2010/main" val="415753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MySQL</a:t>
            </a:r>
            <a:br>
              <a:rPr lang="en-US" sz="4000" dirty="0"/>
            </a:br>
            <a:r>
              <a:rPr lang="en-US" sz="3600" dirty="0"/>
              <a:t>CONSTRAINTS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Sai Vardhan T</a:t>
            </a:r>
            <a:endParaRPr lang="en-US" sz="2300" dirty="0"/>
          </a:p>
        </p:txBody>
      </p:sp>
      <p:pic>
        <p:nvPicPr>
          <p:cNvPr id="4" name="Picture 3">
            <a:extLst>
              <a:ext uri="{FF2B5EF4-FFF2-40B4-BE49-F238E27FC236}">
                <a16:creationId xmlns:a16="http://schemas.microsoft.com/office/drawing/2014/main" id="{B9320CF0-7286-EBB3-7AF4-F8E767D77E73}"/>
              </a:ext>
            </a:extLst>
          </p:cNvPr>
          <p:cNvPicPr>
            <a:picLocks noChangeAspect="1"/>
          </p:cNvPicPr>
          <p:nvPr/>
        </p:nvPicPr>
        <p:blipFill>
          <a:blip r:embed="rId5"/>
          <a:stretch>
            <a:fillRect/>
          </a:stretch>
        </p:blipFill>
        <p:spPr>
          <a:xfrm>
            <a:off x="194873" y="4929489"/>
            <a:ext cx="4542020" cy="2151181"/>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5B52-1319-FD63-C705-0E595D284BD9}"/>
              </a:ext>
            </a:extLst>
          </p:cNvPr>
          <p:cNvSpPr>
            <a:spLocks noGrp="1"/>
          </p:cNvSpPr>
          <p:nvPr>
            <p:ph type="title"/>
          </p:nvPr>
        </p:nvSpPr>
        <p:spPr/>
        <p:txBody>
          <a:bodyPr/>
          <a:lstStyle/>
          <a:p>
            <a:r>
              <a:rPr lang="en-GB" dirty="0"/>
              <a:t>CHECK CONSTRAINT</a:t>
            </a:r>
            <a:endParaRPr lang="en-IN" dirty="0"/>
          </a:p>
        </p:txBody>
      </p:sp>
      <p:sp>
        <p:nvSpPr>
          <p:cNvPr id="3" name="Content Placeholder 2">
            <a:extLst>
              <a:ext uri="{FF2B5EF4-FFF2-40B4-BE49-F238E27FC236}">
                <a16:creationId xmlns:a16="http://schemas.microsoft.com/office/drawing/2014/main" id="{E2B6BC38-2DDD-F4ED-E77B-3E5E87F9D22D}"/>
              </a:ext>
            </a:extLst>
          </p:cNvPr>
          <p:cNvSpPr>
            <a:spLocks noGrp="1"/>
          </p:cNvSpPr>
          <p:nvPr>
            <p:ph idx="1"/>
          </p:nvPr>
        </p:nvSpPr>
        <p:spPr>
          <a:xfrm>
            <a:off x="913795" y="1707687"/>
            <a:ext cx="10353762" cy="4341887"/>
          </a:xfrm>
        </p:spPr>
        <p:txBody>
          <a:bodyPr>
            <a:normAutofit fontScale="85000" lnSpcReduction="20000"/>
          </a:bodyPr>
          <a:lstStyle/>
          <a:p>
            <a:r>
              <a:rPr lang="en-GB" dirty="0"/>
              <a:t>Example:</a:t>
            </a:r>
          </a:p>
          <a:p>
            <a:pPr lvl="1"/>
            <a:r>
              <a:rPr lang="en-GB" dirty="0"/>
              <a:t>Imagine you have a Customers table with columns for age and country. You want to ensure customers are at least 18 years old and reside in a supported country.</a:t>
            </a:r>
          </a:p>
          <a:p>
            <a:pPr lvl="1"/>
            <a:endParaRPr lang="en-GB" dirty="0"/>
          </a:p>
          <a:p>
            <a:pPr lvl="1"/>
            <a:endParaRPr lang="en-GB" dirty="0"/>
          </a:p>
          <a:p>
            <a:pPr lvl="1"/>
            <a:endParaRPr lang="en-GB" dirty="0"/>
          </a:p>
          <a:p>
            <a:pPr lvl="1"/>
            <a:endParaRPr lang="en-GB" dirty="0"/>
          </a:p>
          <a:p>
            <a:pPr lvl="1"/>
            <a:endParaRPr lang="en-GB" dirty="0"/>
          </a:p>
          <a:p>
            <a:r>
              <a:rPr lang="en-GB" dirty="0"/>
              <a:t>In this example:</a:t>
            </a:r>
          </a:p>
          <a:p>
            <a:pPr lvl="1"/>
            <a:r>
              <a:rPr lang="en-GB" dirty="0"/>
              <a:t>The CHECK constraint defines a condition that both age must be greater than or equal to 18 and country must be one of the listed values.</a:t>
            </a:r>
          </a:p>
          <a:p>
            <a:pPr lvl="1"/>
            <a:r>
              <a:rPr lang="en-GB" dirty="0"/>
              <a:t>Any attempt to insert a customer record that violates this condition (e.g., age 17 or unsupported country) will trigger an error.</a:t>
            </a:r>
            <a:endParaRPr lang="en-IN" dirty="0"/>
          </a:p>
        </p:txBody>
      </p:sp>
      <p:pic>
        <p:nvPicPr>
          <p:cNvPr id="5" name="Picture 4">
            <a:extLst>
              <a:ext uri="{FF2B5EF4-FFF2-40B4-BE49-F238E27FC236}">
                <a16:creationId xmlns:a16="http://schemas.microsoft.com/office/drawing/2014/main" id="{2AAE0674-806F-C74D-89B9-59D5FBD49D05}"/>
              </a:ext>
            </a:extLst>
          </p:cNvPr>
          <p:cNvPicPr>
            <a:picLocks noChangeAspect="1"/>
          </p:cNvPicPr>
          <p:nvPr/>
        </p:nvPicPr>
        <p:blipFill>
          <a:blip r:embed="rId2"/>
          <a:stretch>
            <a:fillRect/>
          </a:stretch>
        </p:blipFill>
        <p:spPr>
          <a:xfrm>
            <a:off x="2287845" y="2945809"/>
            <a:ext cx="6417296" cy="1475053"/>
          </a:xfrm>
          <a:prstGeom prst="rect">
            <a:avLst/>
          </a:prstGeom>
        </p:spPr>
      </p:pic>
    </p:spTree>
    <p:extLst>
      <p:ext uri="{BB962C8B-B14F-4D97-AF65-F5344CB8AC3E}">
        <p14:creationId xmlns:p14="http://schemas.microsoft.com/office/powerpoint/2010/main" val="203285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1B96-A7D4-7260-CF36-E9992D5D7244}"/>
              </a:ext>
            </a:extLst>
          </p:cNvPr>
          <p:cNvSpPr>
            <a:spLocks noGrp="1"/>
          </p:cNvSpPr>
          <p:nvPr>
            <p:ph type="title"/>
          </p:nvPr>
        </p:nvSpPr>
        <p:spPr/>
        <p:txBody>
          <a:bodyPr/>
          <a:lstStyle/>
          <a:p>
            <a:r>
              <a:rPr lang="en-GB" dirty="0"/>
              <a:t>NULL &amp; NOT NULL</a:t>
            </a:r>
            <a:endParaRPr lang="en-IN" dirty="0"/>
          </a:p>
        </p:txBody>
      </p:sp>
      <p:sp>
        <p:nvSpPr>
          <p:cNvPr id="3" name="Content Placeholder 2">
            <a:extLst>
              <a:ext uri="{FF2B5EF4-FFF2-40B4-BE49-F238E27FC236}">
                <a16:creationId xmlns:a16="http://schemas.microsoft.com/office/drawing/2014/main" id="{2EBC5572-AEC6-3C32-58DA-D587676B4817}"/>
              </a:ext>
            </a:extLst>
          </p:cNvPr>
          <p:cNvSpPr>
            <a:spLocks noGrp="1"/>
          </p:cNvSpPr>
          <p:nvPr>
            <p:ph idx="1"/>
          </p:nvPr>
        </p:nvSpPr>
        <p:spPr/>
        <p:txBody>
          <a:bodyPr>
            <a:normAutofit lnSpcReduction="10000"/>
          </a:bodyPr>
          <a:lstStyle/>
          <a:p>
            <a:r>
              <a:rPr lang="en-GB" b="1" dirty="0"/>
              <a:t>NULL Values:</a:t>
            </a:r>
          </a:p>
          <a:p>
            <a:r>
              <a:rPr lang="en-GB" dirty="0"/>
              <a:t>In databases, a NULL value represents the absence of a known data value. It's often used to indicate that a data point is missing or unknown.</a:t>
            </a:r>
          </a:p>
          <a:p>
            <a:endParaRPr lang="en-GB" dirty="0"/>
          </a:p>
          <a:p>
            <a:r>
              <a:rPr lang="en-GB" b="1" dirty="0"/>
              <a:t>NOT NULL Constraint:</a:t>
            </a:r>
          </a:p>
          <a:p>
            <a:r>
              <a:rPr lang="en-GB" dirty="0"/>
              <a:t>The NOT NULL constraint is a data integrity rule enforced at the column level in a table. It ensures that a column cannot contain NULL values. This means every record in that column must have a valid data entry.</a:t>
            </a:r>
            <a:endParaRPr lang="en-IN" dirty="0"/>
          </a:p>
        </p:txBody>
      </p:sp>
    </p:spTree>
    <p:extLst>
      <p:ext uri="{BB962C8B-B14F-4D97-AF65-F5344CB8AC3E}">
        <p14:creationId xmlns:p14="http://schemas.microsoft.com/office/powerpoint/2010/main" val="5033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C122-6AFA-1657-9D55-B976068A19F6}"/>
              </a:ext>
            </a:extLst>
          </p:cNvPr>
          <p:cNvSpPr>
            <a:spLocks noGrp="1"/>
          </p:cNvSpPr>
          <p:nvPr>
            <p:ph type="title"/>
          </p:nvPr>
        </p:nvSpPr>
        <p:spPr/>
        <p:txBody>
          <a:bodyPr/>
          <a:lstStyle/>
          <a:p>
            <a:r>
              <a:rPr lang="en-GB" dirty="0"/>
              <a:t>EXAMPLE FOR NULL &amp; NOT NULL (1)</a:t>
            </a:r>
            <a:endParaRPr lang="en-IN" dirty="0"/>
          </a:p>
        </p:txBody>
      </p:sp>
      <p:sp>
        <p:nvSpPr>
          <p:cNvPr id="3" name="Content Placeholder 2">
            <a:extLst>
              <a:ext uri="{FF2B5EF4-FFF2-40B4-BE49-F238E27FC236}">
                <a16:creationId xmlns:a16="http://schemas.microsoft.com/office/drawing/2014/main" id="{33EC3C52-DBF6-E976-1D78-2C98E33CD866}"/>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name and </a:t>
            </a:r>
            <a:r>
              <a:rPr lang="en-GB" dirty="0" err="1"/>
              <a:t>phone_number</a:t>
            </a:r>
            <a:r>
              <a:rPr lang="en-GB" dirty="0"/>
              <a:t> have NOT NULL constraints, so every customer must have a name and phone number.</a:t>
            </a:r>
          </a:p>
          <a:p>
            <a:r>
              <a:rPr lang="en-GB" dirty="0"/>
              <a:t>email allows NULL values, indicating it's optional.</a:t>
            </a:r>
            <a:endParaRPr lang="en-IN" dirty="0"/>
          </a:p>
        </p:txBody>
      </p:sp>
      <p:pic>
        <p:nvPicPr>
          <p:cNvPr id="5" name="Picture 4">
            <a:extLst>
              <a:ext uri="{FF2B5EF4-FFF2-40B4-BE49-F238E27FC236}">
                <a16:creationId xmlns:a16="http://schemas.microsoft.com/office/drawing/2014/main" id="{82F2FD25-7280-679D-AA24-37143172A0FE}"/>
              </a:ext>
            </a:extLst>
          </p:cNvPr>
          <p:cNvPicPr>
            <a:picLocks noChangeAspect="1"/>
          </p:cNvPicPr>
          <p:nvPr/>
        </p:nvPicPr>
        <p:blipFill>
          <a:blip r:embed="rId2"/>
          <a:stretch>
            <a:fillRect/>
          </a:stretch>
        </p:blipFill>
        <p:spPr>
          <a:xfrm>
            <a:off x="2485689" y="2509261"/>
            <a:ext cx="5540974" cy="1148473"/>
          </a:xfrm>
          <a:prstGeom prst="rect">
            <a:avLst/>
          </a:prstGeom>
        </p:spPr>
      </p:pic>
    </p:spTree>
    <p:extLst>
      <p:ext uri="{BB962C8B-B14F-4D97-AF65-F5344CB8AC3E}">
        <p14:creationId xmlns:p14="http://schemas.microsoft.com/office/powerpoint/2010/main" val="48127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8A40-7E47-3A89-5037-F0B405BD756E}"/>
              </a:ext>
            </a:extLst>
          </p:cNvPr>
          <p:cNvSpPr>
            <a:spLocks noGrp="1"/>
          </p:cNvSpPr>
          <p:nvPr>
            <p:ph type="title"/>
          </p:nvPr>
        </p:nvSpPr>
        <p:spPr/>
        <p:txBody>
          <a:bodyPr/>
          <a:lstStyle/>
          <a:p>
            <a:r>
              <a:rPr lang="en-GB" dirty="0"/>
              <a:t>EXAMPLE FOR NULL &amp; NOT NULL (2)</a:t>
            </a:r>
            <a:endParaRPr lang="en-IN" dirty="0"/>
          </a:p>
        </p:txBody>
      </p:sp>
      <p:sp>
        <p:nvSpPr>
          <p:cNvPr id="3" name="Content Placeholder 2">
            <a:extLst>
              <a:ext uri="{FF2B5EF4-FFF2-40B4-BE49-F238E27FC236}">
                <a16:creationId xmlns:a16="http://schemas.microsoft.com/office/drawing/2014/main" id="{A7F28AEC-5BD4-016F-4243-4C6627FA91E7}"/>
              </a:ext>
            </a:extLst>
          </p:cNvPr>
          <p:cNvSpPr>
            <a:spLocks noGrp="1"/>
          </p:cNvSpPr>
          <p:nvPr>
            <p:ph idx="1"/>
          </p:nvPr>
        </p:nvSpPr>
        <p:spPr/>
        <p:txBody>
          <a:bodyPr/>
          <a:lstStyle/>
          <a:p>
            <a:r>
              <a:rPr lang="en-GB" dirty="0"/>
              <a:t>You can also define a default value to be inserted automatically if no value is provided during data insertion, even with a NOT NULL constraint.</a:t>
            </a:r>
          </a:p>
          <a:p>
            <a:pPr marL="36900" indent="0">
              <a:buNone/>
            </a:pPr>
            <a:endParaRPr lang="en-GB" dirty="0"/>
          </a:p>
          <a:p>
            <a:pPr marL="36900" indent="0">
              <a:buNone/>
            </a:pPr>
            <a:endParaRPr lang="en-GB" dirty="0"/>
          </a:p>
          <a:p>
            <a:pPr marL="36900" indent="0">
              <a:buNone/>
            </a:pPr>
            <a:endParaRPr lang="en-GB" dirty="0"/>
          </a:p>
          <a:p>
            <a:r>
              <a:rPr lang="en-GB" dirty="0"/>
              <a:t>Here, the price column has a NOT NULL constraint but also sets a default value of 0.00 if no price is provided during insertion.</a:t>
            </a:r>
            <a:endParaRPr lang="en-IN" dirty="0"/>
          </a:p>
        </p:txBody>
      </p:sp>
      <p:pic>
        <p:nvPicPr>
          <p:cNvPr id="7" name="Picture 6">
            <a:extLst>
              <a:ext uri="{FF2B5EF4-FFF2-40B4-BE49-F238E27FC236}">
                <a16:creationId xmlns:a16="http://schemas.microsoft.com/office/drawing/2014/main" id="{C25FFECB-B2C3-D4E7-E576-95515C9F39BE}"/>
              </a:ext>
            </a:extLst>
          </p:cNvPr>
          <p:cNvPicPr>
            <a:picLocks noChangeAspect="1"/>
          </p:cNvPicPr>
          <p:nvPr/>
        </p:nvPicPr>
        <p:blipFill>
          <a:blip r:embed="rId2"/>
          <a:stretch>
            <a:fillRect/>
          </a:stretch>
        </p:blipFill>
        <p:spPr>
          <a:xfrm>
            <a:off x="2834123" y="3173532"/>
            <a:ext cx="5579075" cy="1055942"/>
          </a:xfrm>
          <a:prstGeom prst="rect">
            <a:avLst/>
          </a:prstGeom>
        </p:spPr>
      </p:pic>
    </p:spTree>
    <p:extLst>
      <p:ext uri="{BB962C8B-B14F-4D97-AF65-F5344CB8AC3E}">
        <p14:creationId xmlns:p14="http://schemas.microsoft.com/office/powerpoint/2010/main" val="3376332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1E93-9CC4-F179-3B14-19A49FB89E1B}"/>
              </a:ext>
            </a:extLst>
          </p:cNvPr>
          <p:cNvSpPr>
            <a:spLocks noGrp="1"/>
          </p:cNvSpPr>
          <p:nvPr>
            <p:ph type="title"/>
          </p:nvPr>
        </p:nvSpPr>
        <p:spPr/>
        <p:txBody>
          <a:bodyPr/>
          <a:lstStyle/>
          <a:p>
            <a:r>
              <a:rPr lang="en-GB" dirty="0"/>
              <a:t>RELATIONSHIPS IN DBMS</a:t>
            </a:r>
            <a:endParaRPr lang="en-IN" dirty="0"/>
          </a:p>
        </p:txBody>
      </p:sp>
      <p:sp>
        <p:nvSpPr>
          <p:cNvPr id="3" name="Content Placeholder 2">
            <a:extLst>
              <a:ext uri="{FF2B5EF4-FFF2-40B4-BE49-F238E27FC236}">
                <a16:creationId xmlns:a16="http://schemas.microsoft.com/office/drawing/2014/main" id="{F2AECFB6-C035-5278-8023-9C4443B8F1C9}"/>
              </a:ext>
            </a:extLst>
          </p:cNvPr>
          <p:cNvSpPr>
            <a:spLocks noGrp="1"/>
          </p:cNvSpPr>
          <p:nvPr>
            <p:ph idx="1"/>
          </p:nvPr>
        </p:nvSpPr>
        <p:spPr/>
        <p:txBody>
          <a:bodyPr/>
          <a:lstStyle/>
          <a:p>
            <a:r>
              <a:rPr lang="en-GB" dirty="0"/>
              <a:t>In relational databases, relationships represent the connections between different tables. </a:t>
            </a:r>
          </a:p>
          <a:p>
            <a:r>
              <a:rPr lang="en-GB" dirty="0"/>
              <a:t>These connections establish how data in one table relates to data in another.  </a:t>
            </a:r>
          </a:p>
          <a:p>
            <a:r>
              <a:rPr lang="en-GB" dirty="0"/>
              <a:t>They are crucial for organizing your database efficiently and avoiding data redundancy.</a:t>
            </a:r>
          </a:p>
          <a:p>
            <a:pPr lvl="1"/>
            <a:r>
              <a:rPr lang="en-GB" dirty="0"/>
              <a:t>One-to-One ( 1:1 )</a:t>
            </a:r>
          </a:p>
          <a:p>
            <a:pPr lvl="1"/>
            <a:r>
              <a:rPr lang="en-GB" dirty="0"/>
              <a:t>One-to-Many ( 1:M )</a:t>
            </a:r>
          </a:p>
          <a:p>
            <a:pPr lvl="1"/>
            <a:r>
              <a:rPr lang="en-GB" dirty="0"/>
              <a:t>Many-to-Many ( M:M )</a:t>
            </a:r>
            <a:endParaRPr lang="en-IN" dirty="0"/>
          </a:p>
        </p:txBody>
      </p:sp>
    </p:spTree>
    <p:extLst>
      <p:ext uri="{BB962C8B-B14F-4D97-AF65-F5344CB8AC3E}">
        <p14:creationId xmlns:p14="http://schemas.microsoft.com/office/powerpoint/2010/main" val="48346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47B8-C18B-E78A-364B-005575B4860D}"/>
              </a:ext>
            </a:extLst>
          </p:cNvPr>
          <p:cNvSpPr>
            <a:spLocks noGrp="1"/>
          </p:cNvSpPr>
          <p:nvPr>
            <p:ph type="title"/>
          </p:nvPr>
        </p:nvSpPr>
        <p:spPr/>
        <p:txBody>
          <a:bodyPr/>
          <a:lstStyle/>
          <a:p>
            <a:r>
              <a:rPr lang="en-GB" dirty="0"/>
              <a:t>ONE - TO-  ONE (1:1)</a:t>
            </a:r>
            <a:endParaRPr lang="en-IN" dirty="0"/>
          </a:p>
        </p:txBody>
      </p:sp>
      <p:sp>
        <p:nvSpPr>
          <p:cNvPr id="3" name="Content Placeholder 2">
            <a:extLst>
              <a:ext uri="{FF2B5EF4-FFF2-40B4-BE49-F238E27FC236}">
                <a16:creationId xmlns:a16="http://schemas.microsoft.com/office/drawing/2014/main" id="{DFD18C9F-06ED-1C92-5C79-3B5FE514BF10}"/>
              </a:ext>
            </a:extLst>
          </p:cNvPr>
          <p:cNvSpPr>
            <a:spLocks noGrp="1"/>
          </p:cNvSpPr>
          <p:nvPr>
            <p:ph idx="1"/>
          </p:nvPr>
        </p:nvSpPr>
        <p:spPr/>
        <p:txBody>
          <a:bodyPr/>
          <a:lstStyle/>
          <a:p>
            <a:r>
              <a:rPr lang="en-GB" dirty="0"/>
              <a:t>In this relationship, a single record in one table can be associated with only one record in another table, and vice versa. It's not very common as it can often be </a:t>
            </a:r>
            <a:r>
              <a:rPr lang="en-GB" dirty="0" err="1"/>
              <a:t>modeled</a:t>
            </a:r>
            <a:r>
              <a:rPr lang="en-GB" dirty="0"/>
              <a:t> differently.</a:t>
            </a:r>
          </a:p>
          <a:p>
            <a:r>
              <a:rPr lang="en-GB" dirty="0"/>
              <a:t>Example:  </a:t>
            </a:r>
          </a:p>
          <a:p>
            <a:pPr lvl="1"/>
            <a:r>
              <a:rPr lang="en-GB" dirty="0"/>
              <a:t>Imagine a Users table and a </a:t>
            </a:r>
            <a:r>
              <a:rPr lang="en-GB" dirty="0" err="1"/>
              <a:t>LoginCredentials</a:t>
            </a:r>
            <a:r>
              <a:rPr lang="en-GB" dirty="0"/>
              <a:t> table. In a perfect 1:1 scenario, each user would have only one set of login credentials, and each credential set would belong to just one user. However, this structure might not be ideal for security reasons (storing credentials with user data).</a:t>
            </a:r>
            <a:endParaRPr lang="en-IN" dirty="0"/>
          </a:p>
        </p:txBody>
      </p:sp>
    </p:spTree>
    <p:extLst>
      <p:ext uri="{BB962C8B-B14F-4D97-AF65-F5344CB8AC3E}">
        <p14:creationId xmlns:p14="http://schemas.microsoft.com/office/powerpoint/2010/main" val="86278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ADC8-2172-03F0-F028-A18FCA0AFFD3}"/>
              </a:ext>
            </a:extLst>
          </p:cNvPr>
          <p:cNvSpPr>
            <a:spLocks noGrp="1"/>
          </p:cNvSpPr>
          <p:nvPr>
            <p:ph type="title"/>
          </p:nvPr>
        </p:nvSpPr>
        <p:spPr/>
        <p:txBody>
          <a:bodyPr/>
          <a:lstStyle/>
          <a:p>
            <a:r>
              <a:rPr lang="en-GB" dirty="0"/>
              <a:t>ONE – TO – MANY (1:M)</a:t>
            </a:r>
            <a:endParaRPr lang="en-IN" dirty="0"/>
          </a:p>
        </p:txBody>
      </p:sp>
      <p:sp>
        <p:nvSpPr>
          <p:cNvPr id="3" name="Content Placeholder 2">
            <a:extLst>
              <a:ext uri="{FF2B5EF4-FFF2-40B4-BE49-F238E27FC236}">
                <a16:creationId xmlns:a16="http://schemas.microsoft.com/office/drawing/2014/main" id="{5CBDB0E8-A105-80FF-7A8D-F568FCEA90FC}"/>
              </a:ext>
            </a:extLst>
          </p:cNvPr>
          <p:cNvSpPr>
            <a:spLocks noGrp="1"/>
          </p:cNvSpPr>
          <p:nvPr>
            <p:ph idx="1"/>
          </p:nvPr>
        </p:nvSpPr>
        <p:spPr/>
        <p:txBody>
          <a:bodyPr/>
          <a:lstStyle/>
          <a:p>
            <a:r>
              <a:rPr lang="en-GB" dirty="0"/>
              <a:t>This is the most common type of relationship. A single record in one table (the "one" side) can be linked to multiple records in another table (the "many" side).</a:t>
            </a:r>
          </a:p>
          <a:p>
            <a:r>
              <a:rPr lang="en-GB" dirty="0"/>
              <a:t>Example:  </a:t>
            </a:r>
          </a:p>
          <a:p>
            <a:pPr lvl="1"/>
            <a:r>
              <a:rPr lang="en-GB" dirty="0"/>
              <a:t>Consider a Customers table and an Orders table. One customer can place many orders, but each order belongs to only one customer. The foreign key in the Orders table (referencing the primary key in Customers) establishes this connection.</a:t>
            </a:r>
            <a:endParaRPr lang="en-IN" dirty="0"/>
          </a:p>
        </p:txBody>
      </p:sp>
    </p:spTree>
    <p:extLst>
      <p:ext uri="{BB962C8B-B14F-4D97-AF65-F5344CB8AC3E}">
        <p14:creationId xmlns:p14="http://schemas.microsoft.com/office/powerpoint/2010/main" val="1817992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4529-57C6-67D0-2630-A952ED3C08EE}"/>
              </a:ext>
            </a:extLst>
          </p:cNvPr>
          <p:cNvSpPr>
            <a:spLocks noGrp="1"/>
          </p:cNvSpPr>
          <p:nvPr>
            <p:ph type="title"/>
          </p:nvPr>
        </p:nvSpPr>
        <p:spPr/>
        <p:txBody>
          <a:bodyPr/>
          <a:lstStyle/>
          <a:p>
            <a:r>
              <a:rPr lang="en-GB" dirty="0"/>
              <a:t>MANY – TO – MANY (M:M)</a:t>
            </a:r>
            <a:endParaRPr lang="en-IN" dirty="0"/>
          </a:p>
        </p:txBody>
      </p:sp>
      <p:sp>
        <p:nvSpPr>
          <p:cNvPr id="3" name="Content Placeholder 2">
            <a:extLst>
              <a:ext uri="{FF2B5EF4-FFF2-40B4-BE49-F238E27FC236}">
                <a16:creationId xmlns:a16="http://schemas.microsoft.com/office/drawing/2014/main" id="{07453FB6-ADBC-B49C-7968-48B2DD48555A}"/>
              </a:ext>
            </a:extLst>
          </p:cNvPr>
          <p:cNvSpPr>
            <a:spLocks noGrp="1"/>
          </p:cNvSpPr>
          <p:nvPr>
            <p:ph idx="1"/>
          </p:nvPr>
        </p:nvSpPr>
        <p:spPr/>
        <p:txBody>
          <a:bodyPr/>
          <a:lstStyle/>
          <a:p>
            <a:r>
              <a:rPr lang="en-GB" dirty="0"/>
              <a:t>In this relationship, multiple records in one table can be associated with multiple records in another table. A classic many-to-many scenario requires an additional table to act as an intermediary and resolve the relationship.</a:t>
            </a:r>
          </a:p>
          <a:p>
            <a:r>
              <a:rPr lang="en-GB" dirty="0"/>
              <a:t>Example:  </a:t>
            </a:r>
          </a:p>
          <a:p>
            <a:pPr lvl="1"/>
            <a:r>
              <a:rPr lang="en-GB" dirty="0"/>
              <a:t>Imagine a Courses table and a Students table. A student can </a:t>
            </a:r>
            <a:r>
              <a:rPr lang="en-GB" dirty="0" err="1"/>
              <a:t>enroll</a:t>
            </a:r>
            <a:r>
              <a:rPr lang="en-GB" dirty="0"/>
              <a:t> in many courses, and a course can have many students enrolled. An intermediary table, </a:t>
            </a:r>
            <a:r>
              <a:rPr lang="en-GB" dirty="0" err="1"/>
              <a:t>Course_Enrollment</a:t>
            </a:r>
            <a:r>
              <a:rPr lang="en-GB" dirty="0"/>
              <a:t>, can link courses and students with foreign keys, recording which students are enrolled in which courses.</a:t>
            </a:r>
            <a:endParaRPr lang="en-IN" dirty="0"/>
          </a:p>
        </p:txBody>
      </p:sp>
    </p:spTree>
    <p:extLst>
      <p:ext uri="{BB962C8B-B14F-4D97-AF65-F5344CB8AC3E}">
        <p14:creationId xmlns:p14="http://schemas.microsoft.com/office/powerpoint/2010/main" val="253587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C485-9F9F-3722-9674-F074B941BC06}"/>
              </a:ext>
            </a:extLst>
          </p:cNvPr>
          <p:cNvSpPr>
            <a:spLocks noGrp="1"/>
          </p:cNvSpPr>
          <p:nvPr>
            <p:ph type="title"/>
          </p:nvPr>
        </p:nvSpPr>
        <p:spPr>
          <a:xfrm>
            <a:off x="913795" y="440042"/>
            <a:ext cx="10353762" cy="1257300"/>
          </a:xfrm>
        </p:spPr>
        <p:txBody>
          <a:bodyPr/>
          <a:lstStyle/>
          <a:p>
            <a:r>
              <a:rPr lang="en-GB" dirty="0"/>
              <a:t>FOREIGN KEY</a:t>
            </a:r>
            <a:endParaRPr lang="en-IN" dirty="0"/>
          </a:p>
        </p:txBody>
      </p:sp>
      <p:sp>
        <p:nvSpPr>
          <p:cNvPr id="3" name="Content Placeholder 2">
            <a:extLst>
              <a:ext uri="{FF2B5EF4-FFF2-40B4-BE49-F238E27FC236}">
                <a16:creationId xmlns:a16="http://schemas.microsoft.com/office/drawing/2014/main" id="{A0EED6C1-8FA2-A719-871F-319E7C2B4A5D}"/>
              </a:ext>
            </a:extLst>
          </p:cNvPr>
          <p:cNvSpPr>
            <a:spLocks noGrp="1"/>
          </p:cNvSpPr>
          <p:nvPr>
            <p:ph idx="1"/>
          </p:nvPr>
        </p:nvSpPr>
        <p:spPr>
          <a:xfrm>
            <a:off x="913795" y="1519963"/>
            <a:ext cx="10353762" cy="4632555"/>
          </a:xfrm>
        </p:spPr>
        <p:txBody>
          <a:bodyPr>
            <a:normAutofit/>
          </a:bodyPr>
          <a:lstStyle/>
          <a:p>
            <a:r>
              <a:rPr lang="en-GB" dirty="0"/>
              <a:t>Foreign Key (FK) constraint in SQL acts as a crucial element in establishing relationships between tables. </a:t>
            </a:r>
          </a:p>
          <a:p>
            <a:r>
              <a:rPr lang="en-GB" dirty="0"/>
              <a:t>It essentially references the primary key of another table, ensuring data consistency and reducing redundancy.</a:t>
            </a:r>
          </a:p>
          <a:p>
            <a:r>
              <a:rPr lang="en-GB" dirty="0"/>
              <a:t>Concept:</a:t>
            </a:r>
          </a:p>
          <a:p>
            <a:pPr lvl="1"/>
            <a:r>
              <a:rPr lang="en-GB" dirty="0"/>
              <a:t>Imagine two tables:</a:t>
            </a:r>
          </a:p>
          <a:p>
            <a:pPr lvl="2"/>
            <a:r>
              <a:rPr lang="en-GB" dirty="0"/>
              <a:t>Customers table with columns like </a:t>
            </a:r>
            <a:r>
              <a:rPr lang="en-GB" dirty="0" err="1"/>
              <a:t>customer_id</a:t>
            </a:r>
            <a:r>
              <a:rPr lang="en-GB" dirty="0"/>
              <a:t> (primary key), name, email.</a:t>
            </a:r>
          </a:p>
          <a:p>
            <a:pPr lvl="2"/>
            <a:r>
              <a:rPr lang="en-GB" dirty="0"/>
              <a:t>Orders table with columns like </a:t>
            </a:r>
            <a:r>
              <a:rPr lang="en-GB" dirty="0" err="1"/>
              <a:t>order_id</a:t>
            </a:r>
            <a:r>
              <a:rPr lang="en-GB" dirty="0"/>
              <a:t> (primary key), </a:t>
            </a:r>
            <a:r>
              <a:rPr lang="en-GB" dirty="0" err="1"/>
              <a:t>customer_id</a:t>
            </a:r>
            <a:r>
              <a:rPr lang="en-GB" dirty="0"/>
              <a:t> (foreign key), </a:t>
            </a:r>
            <a:r>
              <a:rPr lang="en-GB" dirty="0" err="1"/>
              <a:t>order_date</a:t>
            </a:r>
            <a:r>
              <a:rPr lang="en-GB" dirty="0"/>
              <a:t>, </a:t>
            </a:r>
            <a:r>
              <a:rPr lang="en-GB" dirty="0" err="1"/>
              <a:t>total_amount</a:t>
            </a:r>
            <a:r>
              <a:rPr lang="en-GB" dirty="0"/>
              <a:t>.</a:t>
            </a:r>
            <a:endParaRPr lang="en-IN" dirty="0"/>
          </a:p>
        </p:txBody>
      </p:sp>
    </p:spTree>
    <p:extLst>
      <p:ext uri="{BB962C8B-B14F-4D97-AF65-F5344CB8AC3E}">
        <p14:creationId xmlns:p14="http://schemas.microsoft.com/office/powerpoint/2010/main" val="274404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0A73-E86F-63F6-5AA8-5D297DF6B496}"/>
              </a:ext>
            </a:extLst>
          </p:cNvPr>
          <p:cNvSpPr>
            <a:spLocks noGrp="1"/>
          </p:cNvSpPr>
          <p:nvPr>
            <p:ph type="title"/>
          </p:nvPr>
        </p:nvSpPr>
        <p:spPr/>
        <p:txBody>
          <a:bodyPr/>
          <a:lstStyle/>
          <a:p>
            <a:r>
              <a:rPr lang="en-GB" dirty="0"/>
              <a:t>FOREIGN KEY</a:t>
            </a:r>
            <a:endParaRPr lang="en-IN" dirty="0"/>
          </a:p>
        </p:txBody>
      </p:sp>
      <p:sp>
        <p:nvSpPr>
          <p:cNvPr id="3" name="Content Placeholder 2">
            <a:extLst>
              <a:ext uri="{FF2B5EF4-FFF2-40B4-BE49-F238E27FC236}">
                <a16:creationId xmlns:a16="http://schemas.microsoft.com/office/drawing/2014/main" id="{6AFEC593-2A5D-E7D5-49A4-E33CA66C8419}"/>
              </a:ext>
            </a:extLst>
          </p:cNvPr>
          <p:cNvSpPr>
            <a:spLocks noGrp="1"/>
          </p:cNvSpPr>
          <p:nvPr>
            <p:ph idx="1"/>
          </p:nvPr>
        </p:nvSpPr>
        <p:spPr/>
        <p:txBody>
          <a:bodyPr/>
          <a:lstStyle/>
          <a:p>
            <a:r>
              <a:rPr lang="en-GB" dirty="0"/>
              <a:t>The </a:t>
            </a:r>
            <a:r>
              <a:rPr lang="en-GB" dirty="0" err="1"/>
              <a:t>customer_id</a:t>
            </a:r>
            <a:r>
              <a:rPr lang="en-GB" dirty="0"/>
              <a:t> in the Orders table is a foreign key. It references the </a:t>
            </a:r>
            <a:r>
              <a:rPr lang="en-GB" dirty="0" err="1"/>
              <a:t>customer_id</a:t>
            </a:r>
            <a:r>
              <a:rPr lang="en-GB" dirty="0"/>
              <a:t> (primary key) in the Customers table. </a:t>
            </a:r>
          </a:p>
          <a:p>
            <a:r>
              <a:rPr lang="en-GB" dirty="0"/>
              <a:t>This creates a one-to-many relationship:</a:t>
            </a:r>
            <a:endParaRPr lang="en-IN" dirty="0"/>
          </a:p>
        </p:txBody>
      </p:sp>
      <p:pic>
        <p:nvPicPr>
          <p:cNvPr id="5" name="Picture 4">
            <a:extLst>
              <a:ext uri="{FF2B5EF4-FFF2-40B4-BE49-F238E27FC236}">
                <a16:creationId xmlns:a16="http://schemas.microsoft.com/office/drawing/2014/main" id="{0C960020-785A-C954-638D-4AC22AB1BFA2}"/>
              </a:ext>
            </a:extLst>
          </p:cNvPr>
          <p:cNvPicPr>
            <a:picLocks noChangeAspect="1"/>
          </p:cNvPicPr>
          <p:nvPr/>
        </p:nvPicPr>
        <p:blipFill>
          <a:blip r:embed="rId2"/>
          <a:stretch>
            <a:fillRect/>
          </a:stretch>
        </p:blipFill>
        <p:spPr>
          <a:xfrm>
            <a:off x="2951689" y="3584057"/>
            <a:ext cx="5247052" cy="2416692"/>
          </a:xfrm>
          <a:prstGeom prst="rect">
            <a:avLst/>
          </a:prstGeom>
        </p:spPr>
      </p:pic>
    </p:spTree>
    <p:extLst>
      <p:ext uri="{BB962C8B-B14F-4D97-AF65-F5344CB8AC3E}">
        <p14:creationId xmlns:p14="http://schemas.microsoft.com/office/powerpoint/2010/main" val="179882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5D1D-DFA3-4601-5A19-590BFF441C6A}"/>
              </a:ext>
            </a:extLst>
          </p:cNvPr>
          <p:cNvSpPr>
            <a:spLocks noGrp="1"/>
          </p:cNvSpPr>
          <p:nvPr>
            <p:ph type="title"/>
          </p:nvPr>
        </p:nvSpPr>
        <p:spPr/>
        <p:txBody>
          <a:bodyPr>
            <a:normAutofit/>
          </a:bodyPr>
          <a:lstStyle/>
          <a:p>
            <a:r>
              <a:rPr lang="en-GB" dirty="0"/>
              <a:t>Introduction to SQL Constraints</a:t>
            </a:r>
            <a:endParaRPr lang="en-IN" dirty="0"/>
          </a:p>
        </p:txBody>
      </p:sp>
      <p:sp>
        <p:nvSpPr>
          <p:cNvPr id="3" name="Content Placeholder 2">
            <a:extLst>
              <a:ext uri="{FF2B5EF4-FFF2-40B4-BE49-F238E27FC236}">
                <a16:creationId xmlns:a16="http://schemas.microsoft.com/office/drawing/2014/main" id="{35DC59A8-5367-0F5E-0847-9CA291B76F37}"/>
              </a:ext>
            </a:extLst>
          </p:cNvPr>
          <p:cNvSpPr>
            <a:spLocks noGrp="1"/>
          </p:cNvSpPr>
          <p:nvPr>
            <p:ph idx="1"/>
          </p:nvPr>
        </p:nvSpPr>
        <p:spPr/>
        <p:txBody>
          <a:bodyPr/>
          <a:lstStyle/>
          <a:p>
            <a:endParaRPr lang="en-GB" dirty="0"/>
          </a:p>
          <a:p>
            <a:r>
              <a:rPr lang="en-GB" dirty="0"/>
              <a:t>SQL constraints are essentially rules that define the valid data allowed within your database tables. </a:t>
            </a:r>
          </a:p>
          <a:p>
            <a:r>
              <a:rPr lang="en-GB" dirty="0"/>
              <a:t>They play a crucial role in maintaining data integrity and accuracy. </a:t>
            </a:r>
          </a:p>
          <a:p>
            <a:r>
              <a:rPr lang="en-GB" dirty="0"/>
              <a:t>Constraints can be applied at the column or table level, depending on the specific rule you want to enforce.</a:t>
            </a:r>
            <a:endParaRPr lang="en-IN" dirty="0"/>
          </a:p>
        </p:txBody>
      </p:sp>
    </p:spTree>
    <p:extLst>
      <p:ext uri="{BB962C8B-B14F-4D97-AF65-F5344CB8AC3E}">
        <p14:creationId xmlns:p14="http://schemas.microsoft.com/office/powerpoint/2010/main" val="142110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E895-0278-FE18-7561-E220A01A7230}"/>
              </a:ext>
            </a:extLst>
          </p:cNvPr>
          <p:cNvSpPr>
            <a:spLocks noGrp="1"/>
          </p:cNvSpPr>
          <p:nvPr>
            <p:ph type="title"/>
          </p:nvPr>
        </p:nvSpPr>
        <p:spPr/>
        <p:txBody>
          <a:bodyPr/>
          <a:lstStyle/>
          <a:p>
            <a:r>
              <a:rPr lang="en-GB" dirty="0"/>
              <a:t>ALTER CONSTRAINTS</a:t>
            </a:r>
            <a:endParaRPr lang="en-IN" dirty="0"/>
          </a:p>
        </p:txBody>
      </p:sp>
      <p:sp>
        <p:nvSpPr>
          <p:cNvPr id="3" name="Content Placeholder 2">
            <a:extLst>
              <a:ext uri="{FF2B5EF4-FFF2-40B4-BE49-F238E27FC236}">
                <a16:creationId xmlns:a16="http://schemas.microsoft.com/office/drawing/2014/main" id="{7C0CB023-C40E-2C9A-F94E-1A4C5688B339}"/>
              </a:ext>
            </a:extLst>
          </p:cNvPr>
          <p:cNvSpPr>
            <a:spLocks noGrp="1"/>
          </p:cNvSpPr>
          <p:nvPr>
            <p:ph idx="1"/>
          </p:nvPr>
        </p:nvSpPr>
        <p:spPr/>
        <p:txBody>
          <a:bodyPr/>
          <a:lstStyle/>
          <a:p>
            <a:r>
              <a:rPr lang="en-GB" dirty="0"/>
              <a:t>The ALTER TABLE statement offers ways to manage constraints after they've been created.</a:t>
            </a:r>
          </a:p>
          <a:p>
            <a:r>
              <a:rPr lang="en-GB" dirty="0"/>
              <a:t>Drop the existing constraint: </a:t>
            </a:r>
          </a:p>
          <a:p>
            <a:pPr lvl="1"/>
            <a:r>
              <a:rPr lang="en-GB" dirty="0"/>
              <a:t>Use the ALTER TABLE statement with the DROP CONSTRAINT clause to remove the constraint you want to modify.</a:t>
            </a:r>
            <a:endParaRPr lang="en-IN" dirty="0"/>
          </a:p>
        </p:txBody>
      </p:sp>
      <p:pic>
        <p:nvPicPr>
          <p:cNvPr id="5" name="Picture 4">
            <a:extLst>
              <a:ext uri="{FF2B5EF4-FFF2-40B4-BE49-F238E27FC236}">
                <a16:creationId xmlns:a16="http://schemas.microsoft.com/office/drawing/2014/main" id="{840FFEC0-37D7-8AB2-7AC2-50D2A25DBEA8}"/>
              </a:ext>
            </a:extLst>
          </p:cNvPr>
          <p:cNvPicPr>
            <a:picLocks noChangeAspect="1"/>
          </p:cNvPicPr>
          <p:nvPr/>
        </p:nvPicPr>
        <p:blipFill>
          <a:blip r:embed="rId2"/>
          <a:stretch>
            <a:fillRect/>
          </a:stretch>
        </p:blipFill>
        <p:spPr>
          <a:xfrm>
            <a:off x="2059521" y="4576175"/>
            <a:ext cx="7257785" cy="595331"/>
          </a:xfrm>
          <a:prstGeom prst="rect">
            <a:avLst/>
          </a:prstGeom>
        </p:spPr>
      </p:pic>
    </p:spTree>
    <p:extLst>
      <p:ext uri="{BB962C8B-B14F-4D97-AF65-F5344CB8AC3E}">
        <p14:creationId xmlns:p14="http://schemas.microsoft.com/office/powerpoint/2010/main" val="248928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23F2-C039-4C55-BE7B-EB43673158E7}"/>
              </a:ext>
            </a:extLst>
          </p:cNvPr>
          <p:cNvSpPr>
            <a:spLocks noGrp="1"/>
          </p:cNvSpPr>
          <p:nvPr>
            <p:ph type="title"/>
          </p:nvPr>
        </p:nvSpPr>
        <p:spPr/>
        <p:txBody>
          <a:bodyPr/>
          <a:lstStyle/>
          <a:p>
            <a:r>
              <a:rPr lang="en-GB" dirty="0"/>
              <a:t>PRIMARY KEY</a:t>
            </a:r>
            <a:endParaRPr lang="en-IN" dirty="0"/>
          </a:p>
        </p:txBody>
      </p:sp>
      <p:sp>
        <p:nvSpPr>
          <p:cNvPr id="3" name="Content Placeholder 2">
            <a:extLst>
              <a:ext uri="{FF2B5EF4-FFF2-40B4-BE49-F238E27FC236}">
                <a16:creationId xmlns:a16="http://schemas.microsoft.com/office/drawing/2014/main" id="{6A653750-CB69-9AF7-2617-78F10EE5F044}"/>
              </a:ext>
            </a:extLst>
          </p:cNvPr>
          <p:cNvSpPr>
            <a:spLocks noGrp="1"/>
          </p:cNvSpPr>
          <p:nvPr>
            <p:ph idx="1"/>
          </p:nvPr>
        </p:nvSpPr>
        <p:spPr/>
        <p:txBody>
          <a:bodyPr/>
          <a:lstStyle/>
          <a:p>
            <a:r>
              <a:rPr lang="en-GB" dirty="0"/>
              <a:t> Primary Key (PK) constraint in SQL acts as a unique identifier for each row in a table. It enforces two key rules:</a:t>
            </a:r>
          </a:p>
          <a:p>
            <a:pPr lvl="1"/>
            <a:r>
              <a:rPr lang="en-GB" dirty="0"/>
              <a:t>NOT NULL</a:t>
            </a:r>
          </a:p>
          <a:p>
            <a:pPr lvl="1"/>
            <a:r>
              <a:rPr lang="en-GB" dirty="0"/>
              <a:t>UNIQUE</a:t>
            </a:r>
            <a:endParaRPr lang="en-IN" dirty="0"/>
          </a:p>
        </p:txBody>
      </p:sp>
      <p:pic>
        <p:nvPicPr>
          <p:cNvPr id="5" name="Picture 4">
            <a:extLst>
              <a:ext uri="{FF2B5EF4-FFF2-40B4-BE49-F238E27FC236}">
                <a16:creationId xmlns:a16="http://schemas.microsoft.com/office/drawing/2014/main" id="{05F5F29C-7922-431F-8F2B-B5872A2E6E83}"/>
              </a:ext>
            </a:extLst>
          </p:cNvPr>
          <p:cNvPicPr>
            <a:picLocks noChangeAspect="1"/>
          </p:cNvPicPr>
          <p:nvPr/>
        </p:nvPicPr>
        <p:blipFill>
          <a:blip r:embed="rId2"/>
          <a:stretch>
            <a:fillRect/>
          </a:stretch>
        </p:blipFill>
        <p:spPr>
          <a:xfrm>
            <a:off x="3288202" y="3849112"/>
            <a:ext cx="4501361" cy="1170245"/>
          </a:xfrm>
          <a:prstGeom prst="rect">
            <a:avLst/>
          </a:prstGeom>
        </p:spPr>
      </p:pic>
    </p:spTree>
    <p:extLst>
      <p:ext uri="{BB962C8B-B14F-4D97-AF65-F5344CB8AC3E}">
        <p14:creationId xmlns:p14="http://schemas.microsoft.com/office/powerpoint/2010/main" val="74716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4A1E-22E6-0EE4-C937-1D349891705C}"/>
              </a:ext>
            </a:extLst>
          </p:cNvPr>
          <p:cNvSpPr>
            <a:spLocks noGrp="1"/>
          </p:cNvSpPr>
          <p:nvPr>
            <p:ph type="title"/>
          </p:nvPr>
        </p:nvSpPr>
        <p:spPr/>
        <p:txBody>
          <a:bodyPr/>
          <a:lstStyle/>
          <a:p>
            <a:r>
              <a:rPr lang="en-GB" dirty="0"/>
              <a:t>NOT NULL</a:t>
            </a:r>
            <a:endParaRPr lang="en-IN" dirty="0"/>
          </a:p>
        </p:txBody>
      </p:sp>
      <p:sp>
        <p:nvSpPr>
          <p:cNvPr id="3" name="Content Placeholder 2">
            <a:extLst>
              <a:ext uri="{FF2B5EF4-FFF2-40B4-BE49-F238E27FC236}">
                <a16:creationId xmlns:a16="http://schemas.microsoft.com/office/drawing/2014/main" id="{5BAF54DE-916A-E47D-618A-3125D2FD2AB2}"/>
              </a:ext>
            </a:extLst>
          </p:cNvPr>
          <p:cNvSpPr>
            <a:spLocks noGrp="1"/>
          </p:cNvSpPr>
          <p:nvPr>
            <p:ph idx="1"/>
          </p:nvPr>
        </p:nvSpPr>
        <p:spPr/>
        <p:txBody>
          <a:bodyPr/>
          <a:lstStyle/>
          <a:p>
            <a:r>
              <a:rPr lang="en-GB" dirty="0"/>
              <a:t> This constraint prevents null values (empty values) from being stored in a specific column.</a:t>
            </a:r>
          </a:p>
          <a:p>
            <a:endParaRPr lang="en-IN" dirty="0"/>
          </a:p>
          <a:p>
            <a:endParaRPr lang="en-IN" dirty="0"/>
          </a:p>
          <a:p>
            <a:endParaRPr lang="en-IN" dirty="0"/>
          </a:p>
          <a:p>
            <a:r>
              <a:rPr lang="en-GB" dirty="0"/>
              <a:t>In this example, the name column cannot be empty when inserting data into the Customers table.</a:t>
            </a:r>
            <a:endParaRPr lang="en-IN" dirty="0"/>
          </a:p>
        </p:txBody>
      </p:sp>
      <p:pic>
        <p:nvPicPr>
          <p:cNvPr id="5" name="Picture 4">
            <a:extLst>
              <a:ext uri="{FF2B5EF4-FFF2-40B4-BE49-F238E27FC236}">
                <a16:creationId xmlns:a16="http://schemas.microsoft.com/office/drawing/2014/main" id="{FA9B2CA1-2F37-6BC8-F4B7-1324B403D294}"/>
              </a:ext>
            </a:extLst>
          </p:cNvPr>
          <p:cNvPicPr>
            <a:picLocks noChangeAspect="1"/>
          </p:cNvPicPr>
          <p:nvPr/>
        </p:nvPicPr>
        <p:blipFill>
          <a:blip r:embed="rId2"/>
          <a:stretch>
            <a:fillRect/>
          </a:stretch>
        </p:blipFill>
        <p:spPr>
          <a:xfrm>
            <a:off x="2818749" y="3168019"/>
            <a:ext cx="5682491" cy="957968"/>
          </a:xfrm>
          <a:prstGeom prst="rect">
            <a:avLst/>
          </a:prstGeom>
        </p:spPr>
      </p:pic>
    </p:spTree>
    <p:extLst>
      <p:ext uri="{BB962C8B-B14F-4D97-AF65-F5344CB8AC3E}">
        <p14:creationId xmlns:p14="http://schemas.microsoft.com/office/powerpoint/2010/main" val="234378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5C864-5DAE-44E3-1D47-DE5EC4199B79}"/>
              </a:ext>
            </a:extLst>
          </p:cNvPr>
          <p:cNvSpPr>
            <a:spLocks noGrp="1"/>
          </p:cNvSpPr>
          <p:nvPr>
            <p:ph type="title"/>
          </p:nvPr>
        </p:nvSpPr>
        <p:spPr/>
        <p:txBody>
          <a:bodyPr/>
          <a:lstStyle/>
          <a:p>
            <a:r>
              <a:rPr lang="en-GB" dirty="0"/>
              <a:t>UNIQUE</a:t>
            </a:r>
            <a:endParaRPr lang="en-IN" dirty="0"/>
          </a:p>
        </p:txBody>
      </p:sp>
      <p:sp>
        <p:nvSpPr>
          <p:cNvPr id="3" name="Content Placeholder 2">
            <a:extLst>
              <a:ext uri="{FF2B5EF4-FFF2-40B4-BE49-F238E27FC236}">
                <a16:creationId xmlns:a16="http://schemas.microsoft.com/office/drawing/2014/main" id="{11879A01-997F-9275-E4CD-DC7E0E812694}"/>
              </a:ext>
            </a:extLst>
          </p:cNvPr>
          <p:cNvSpPr>
            <a:spLocks noGrp="1"/>
          </p:cNvSpPr>
          <p:nvPr>
            <p:ph idx="1"/>
          </p:nvPr>
        </p:nvSpPr>
        <p:spPr/>
        <p:txBody>
          <a:bodyPr>
            <a:normAutofit/>
          </a:bodyPr>
          <a:lstStyle/>
          <a:p>
            <a:r>
              <a:rPr lang="en-GB" dirty="0"/>
              <a:t>This constraint ensures all values within a column are distinct. No two rows can have the same value in that column.</a:t>
            </a:r>
          </a:p>
          <a:p>
            <a:endParaRPr lang="en-GB" dirty="0"/>
          </a:p>
          <a:p>
            <a:endParaRPr lang="en-GB" dirty="0"/>
          </a:p>
          <a:p>
            <a:pPr marL="36900" indent="0">
              <a:buNone/>
            </a:pPr>
            <a:endParaRPr lang="en-GB" dirty="0"/>
          </a:p>
          <a:p>
            <a:r>
              <a:rPr lang="en-GB" dirty="0"/>
              <a:t>Here, the </a:t>
            </a:r>
            <a:r>
              <a:rPr lang="en-GB" dirty="0" err="1"/>
              <a:t>order_number</a:t>
            </a:r>
            <a:r>
              <a:rPr lang="en-GB" dirty="0"/>
              <a:t> column enforces uniqueness, guaranteeing no duplicate order numbers exist in the Orders table.</a:t>
            </a:r>
            <a:endParaRPr lang="en-IN" dirty="0"/>
          </a:p>
        </p:txBody>
      </p:sp>
      <p:pic>
        <p:nvPicPr>
          <p:cNvPr id="5" name="Picture 4">
            <a:extLst>
              <a:ext uri="{FF2B5EF4-FFF2-40B4-BE49-F238E27FC236}">
                <a16:creationId xmlns:a16="http://schemas.microsoft.com/office/drawing/2014/main" id="{F341AF4F-F195-6C6F-DC6F-60F04286DA4B}"/>
              </a:ext>
            </a:extLst>
          </p:cNvPr>
          <p:cNvPicPr>
            <a:picLocks noChangeAspect="1"/>
          </p:cNvPicPr>
          <p:nvPr/>
        </p:nvPicPr>
        <p:blipFill>
          <a:blip r:embed="rId2"/>
          <a:stretch>
            <a:fillRect/>
          </a:stretch>
        </p:blipFill>
        <p:spPr>
          <a:xfrm>
            <a:off x="2992795" y="3024663"/>
            <a:ext cx="5600847" cy="1208346"/>
          </a:xfrm>
          <a:prstGeom prst="rect">
            <a:avLst/>
          </a:prstGeom>
        </p:spPr>
      </p:pic>
    </p:spTree>
    <p:extLst>
      <p:ext uri="{BB962C8B-B14F-4D97-AF65-F5344CB8AC3E}">
        <p14:creationId xmlns:p14="http://schemas.microsoft.com/office/powerpoint/2010/main" val="8311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B651-80AC-E2F1-B496-42E47F58D165}"/>
              </a:ext>
            </a:extLst>
          </p:cNvPr>
          <p:cNvSpPr>
            <a:spLocks noGrp="1"/>
          </p:cNvSpPr>
          <p:nvPr>
            <p:ph type="title"/>
          </p:nvPr>
        </p:nvSpPr>
        <p:spPr/>
        <p:txBody>
          <a:bodyPr/>
          <a:lstStyle/>
          <a:p>
            <a:r>
              <a:rPr lang="en-GB" dirty="0"/>
              <a:t>DEFAULT</a:t>
            </a:r>
            <a:endParaRPr lang="en-IN" dirty="0"/>
          </a:p>
        </p:txBody>
      </p:sp>
      <p:sp>
        <p:nvSpPr>
          <p:cNvPr id="3" name="Content Placeholder 2">
            <a:extLst>
              <a:ext uri="{FF2B5EF4-FFF2-40B4-BE49-F238E27FC236}">
                <a16:creationId xmlns:a16="http://schemas.microsoft.com/office/drawing/2014/main" id="{A12EA4BC-36CD-DD55-A7EA-9A45B2A75521}"/>
              </a:ext>
            </a:extLst>
          </p:cNvPr>
          <p:cNvSpPr>
            <a:spLocks noGrp="1"/>
          </p:cNvSpPr>
          <p:nvPr>
            <p:ph idx="1"/>
          </p:nvPr>
        </p:nvSpPr>
        <p:spPr/>
        <p:txBody>
          <a:bodyPr>
            <a:normAutofit fontScale="92500" lnSpcReduction="10000"/>
          </a:bodyPr>
          <a:lstStyle/>
          <a:p>
            <a:r>
              <a:rPr lang="en-GB" dirty="0"/>
              <a:t>The DEFAULT constraint in SQL is used to specify a default value for a column in a table. </a:t>
            </a:r>
          </a:p>
          <a:p>
            <a:r>
              <a:rPr lang="en-GB" dirty="0"/>
              <a:t>This value is automatically inserted whenever a new record is added and no value is explicitly provided for that particular column.</a:t>
            </a:r>
          </a:p>
          <a:p>
            <a:endParaRPr lang="en-GB" dirty="0"/>
          </a:p>
          <a:p>
            <a:endParaRPr lang="en-GB" dirty="0"/>
          </a:p>
          <a:p>
            <a:endParaRPr lang="en-GB" dirty="0"/>
          </a:p>
          <a:p>
            <a:endParaRPr lang="en-GB" dirty="0"/>
          </a:p>
          <a:p>
            <a:r>
              <a:rPr lang="en-GB" dirty="0"/>
              <a:t>In this example, the </a:t>
            </a:r>
            <a:r>
              <a:rPr lang="en-GB" dirty="0" err="1"/>
              <a:t>color</a:t>
            </a:r>
            <a:r>
              <a:rPr lang="en-GB" dirty="0"/>
              <a:t> column has a DEFAULT constraint set to "black".</a:t>
            </a:r>
            <a:endParaRPr lang="en-IN" dirty="0"/>
          </a:p>
        </p:txBody>
      </p:sp>
      <p:pic>
        <p:nvPicPr>
          <p:cNvPr id="5" name="Picture 4">
            <a:extLst>
              <a:ext uri="{FF2B5EF4-FFF2-40B4-BE49-F238E27FC236}">
                <a16:creationId xmlns:a16="http://schemas.microsoft.com/office/drawing/2014/main" id="{B8081B45-4552-15BF-127B-2441AECB3944}"/>
              </a:ext>
            </a:extLst>
          </p:cNvPr>
          <p:cNvPicPr>
            <a:picLocks noChangeAspect="1"/>
          </p:cNvPicPr>
          <p:nvPr/>
        </p:nvPicPr>
        <p:blipFill>
          <a:blip r:embed="rId2"/>
          <a:stretch>
            <a:fillRect/>
          </a:stretch>
        </p:blipFill>
        <p:spPr>
          <a:xfrm>
            <a:off x="2838411" y="3310600"/>
            <a:ext cx="5655277" cy="1246447"/>
          </a:xfrm>
          <a:prstGeom prst="rect">
            <a:avLst/>
          </a:prstGeom>
        </p:spPr>
      </p:pic>
    </p:spTree>
    <p:extLst>
      <p:ext uri="{BB962C8B-B14F-4D97-AF65-F5344CB8AC3E}">
        <p14:creationId xmlns:p14="http://schemas.microsoft.com/office/powerpoint/2010/main" val="349341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EA-59BB-DB25-73E9-4C2E6D21504E}"/>
              </a:ext>
            </a:extLst>
          </p:cNvPr>
          <p:cNvSpPr>
            <a:spLocks noGrp="1"/>
          </p:cNvSpPr>
          <p:nvPr>
            <p:ph type="title"/>
          </p:nvPr>
        </p:nvSpPr>
        <p:spPr/>
        <p:txBody>
          <a:bodyPr/>
          <a:lstStyle/>
          <a:p>
            <a:r>
              <a:rPr lang="en-GB" dirty="0"/>
              <a:t>WORKING WITH AUTO-INCREMENT</a:t>
            </a:r>
            <a:endParaRPr lang="en-IN" dirty="0"/>
          </a:p>
        </p:txBody>
      </p:sp>
      <p:sp>
        <p:nvSpPr>
          <p:cNvPr id="3" name="Content Placeholder 2">
            <a:extLst>
              <a:ext uri="{FF2B5EF4-FFF2-40B4-BE49-F238E27FC236}">
                <a16:creationId xmlns:a16="http://schemas.microsoft.com/office/drawing/2014/main" id="{47EA88CC-98DC-B78C-2223-3ECCC7810137}"/>
              </a:ext>
            </a:extLst>
          </p:cNvPr>
          <p:cNvSpPr>
            <a:spLocks noGrp="1"/>
          </p:cNvSpPr>
          <p:nvPr>
            <p:ph idx="1"/>
          </p:nvPr>
        </p:nvSpPr>
        <p:spPr/>
        <p:txBody>
          <a:bodyPr>
            <a:normAutofit/>
          </a:bodyPr>
          <a:lstStyle/>
          <a:p>
            <a:r>
              <a:rPr lang="en-GB" dirty="0"/>
              <a:t>Auto increment is a feature available in most database systems that automatically generates a unique numeric value for a designated column whenever a new record is inserted into a table. </a:t>
            </a:r>
          </a:p>
          <a:p>
            <a:r>
              <a:rPr lang="en-GB" dirty="0"/>
              <a:t>This simplifies assigning unique identifiers and streamlines data management. Here's an example demonstrating auto increment in action:</a:t>
            </a:r>
          </a:p>
          <a:p>
            <a:r>
              <a:rPr lang="en-GB" dirty="0"/>
              <a:t>Scenario:</a:t>
            </a:r>
          </a:p>
          <a:p>
            <a:pPr lvl="1"/>
            <a:r>
              <a:rPr lang="en-GB" dirty="0"/>
              <a:t>We want to create a table to store information about employees in a company. The table should include an ID for each employee, their name, and department.</a:t>
            </a:r>
          </a:p>
          <a:p>
            <a:endParaRPr lang="en-IN" dirty="0"/>
          </a:p>
        </p:txBody>
      </p:sp>
    </p:spTree>
    <p:extLst>
      <p:ext uri="{BB962C8B-B14F-4D97-AF65-F5344CB8AC3E}">
        <p14:creationId xmlns:p14="http://schemas.microsoft.com/office/powerpoint/2010/main" val="307923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4065-09CF-15FF-7D17-C7771629FFC0}"/>
              </a:ext>
            </a:extLst>
          </p:cNvPr>
          <p:cNvSpPr>
            <a:spLocks noGrp="1"/>
          </p:cNvSpPr>
          <p:nvPr>
            <p:ph type="title"/>
          </p:nvPr>
        </p:nvSpPr>
        <p:spPr/>
        <p:txBody>
          <a:bodyPr/>
          <a:lstStyle/>
          <a:p>
            <a:r>
              <a:rPr lang="en-GB" dirty="0"/>
              <a:t>WORKING WITH AUTO-INCREMENT</a:t>
            </a:r>
            <a:endParaRPr lang="en-IN" dirty="0"/>
          </a:p>
        </p:txBody>
      </p:sp>
      <p:sp>
        <p:nvSpPr>
          <p:cNvPr id="3" name="Content Placeholder 2">
            <a:extLst>
              <a:ext uri="{FF2B5EF4-FFF2-40B4-BE49-F238E27FC236}">
                <a16:creationId xmlns:a16="http://schemas.microsoft.com/office/drawing/2014/main" id="{8D4F0FF4-ABEA-DD81-6134-0DE98CD88BFB}"/>
              </a:ext>
            </a:extLst>
          </p:cNvPr>
          <p:cNvSpPr>
            <a:spLocks noGrp="1"/>
          </p:cNvSpPr>
          <p:nvPr>
            <p:ph idx="1"/>
          </p:nvPr>
        </p:nvSpPr>
        <p:spPr>
          <a:xfrm>
            <a:off x="871406" y="1866900"/>
            <a:ext cx="10353762" cy="4061561"/>
          </a:xfrm>
        </p:spPr>
        <p:txBody>
          <a:bodyPr/>
          <a:lstStyle/>
          <a:p>
            <a:r>
              <a:rPr lang="en-GB" dirty="0"/>
              <a:t>Steps:</a:t>
            </a:r>
          </a:p>
          <a:p>
            <a:pPr lvl="1"/>
            <a:r>
              <a:rPr lang="en-GB" dirty="0"/>
              <a:t>Create the Table with Auto Increment:</a:t>
            </a:r>
          </a:p>
          <a:p>
            <a:pPr lvl="1"/>
            <a:endParaRPr lang="en-GB" dirty="0"/>
          </a:p>
          <a:p>
            <a:pPr lvl="1"/>
            <a:endParaRPr lang="en-GB" dirty="0"/>
          </a:p>
          <a:p>
            <a:pPr lvl="1"/>
            <a:endParaRPr lang="en-GB" dirty="0"/>
          </a:p>
          <a:p>
            <a:pPr lvl="1"/>
            <a:r>
              <a:rPr lang="en-GB" dirty="0"/>
              <a:t>Inserting Data (No need to specify ID):</a:t>
            </a:r>
            <a:endParaRPr lang="en-IN" dirty="0"/>
          </a:p>
        </p:txBody>
      </p:sp>
      <p:pic>
        <p:nvPicPr>
          <p:cNvPr id="5" name="Picture 4">
            <a:extLst>
              <a:ext uri="{FF2B5EF4-FFF2-40B4-BE49-F238E27FC236}">
                <a16:creationId xmlns:a16="http://schemas.microsoft.com/office/drawing/2014/main" id="{068498A6-0DE0-7FBC-0BBF-51CDCAABFCA7}"/>
              </a:ext>
            </a:extLst>
          </p:cNvPr>
          <p:cNvPicPr>
            <a:picLocks noChangeAspect="1"/>
          </p:cNvPicPr>
          <p:nvPr/>
        </p:nvPicPr>
        <p:blipFill>
          <a:blip r:embed="rId2"/>
          <a:stretch>
            <a:fillRect/>
          </a:stretch>
        </p:blipFill>
        <p:spPr>
          <a:xfrm>
            <a:off x="1829725" y="2814523"/>
            <a:ext cx="6400967" cy="1083157"/>
          </a:xfrm>
          <a:prstGeom prst="rect">
            <a:avLst/>
          </a:prstGeom>
        </p:spPr>
      </p:pic>
      <p:pic>
        <p:nvPicPr>
          <p:cNvPr id="7" name="Picture 6">
            <a:extLst>
              <a:ext uri="{FF2B5EF4-FFF2-40B4-BE49-F238E27FC236}">
                <a16:creationId xmlns:a16="http://schemas.microsoft.com/office/drawing/2014/main" id="{ADF86E01-EADE-7974-6002-27F386E74DDC}"/>
              </a:ext>
            </a:extLst>
          </p:cNvPr>
          <p:cNvPicPr>
            <a:picLocks noChangeAspect="1"/>
          </p:cNvPicPr>
          <p:nvPr/>
        </p:nvPicPr>
        <p:blipFill>
          <a:blip r:embed="rId3"/>
          <a:stretch>
            <a:fillRect/>
          </a:stretch>
        </p:blipFill>
        <p:spPr>
          <a:xfrm>
            <a:off x="2314176" y="4888543"/>
            <a:ext cx="5523669" cy="791637"/>
          </a:xfrm>
          <a:prstGeom prst="rect">
            <a:avLst/>
          </a:prstGeom>
        </p:spPr>
      </p:pic>
    </p:spTree>
    <p:extLst>
      <p:ext uri="{BB962C8B-B14F-4D97-AF65-F5344CB8AC3E}">
        <p14:creationId xmlns:p14="http://schemas.microsoft.com/office/powerpoint/2010/main" val="63615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7E6-40EE-C73C-6825-79A6173431A6}"/>
              </a:ext>
            </a:extLst>
          </p:cNvPr>
          <p:cNvSpPr>
            <a:spLocks noGrp="1"/>
          </p:cNvSpPr>
          <p:nvPr>
            <p:ph type="title"/>
          </p:nvPr>
        </p:nvSpPr>
        <p:spPr/>
        <p:txBody>
          <a:bodyPr/>
          <a:lstStyle/>
          <a:p>
            <a:r>
              <a:rPr lang="en-GB" dirty="0"/>
              <a:t>CHECK CONSTRAINT</a:t>
            </a:r>
            <a:endParaRPr lang="en-IN" dirty="0"/>
          </a:p>
        </p:txBody>
      </p:sp>
      <p:sp>
        <p:nvSpPr>
          <p:cNvPr id="3" name="Content Placeholder 2">
            <a:extLst>
              <a:ext uri="{FF2B5EF4-FFF2-40B4-BE49-F238E27FC236}">
                <a16:creationId xmlns:a16="http://schemas.microsoft.com/office/drawing/2014/main" id="{CBB96D89-EB65-5931-DB3C-ACD446B97779}"/>
              </a:ext>
            </a:extLst>
          </p:cNvPr>
          <p:cNvSpPr>
            <a:spLocks noGrp="1"/>
          </p:cNvSpPr>
          <p:nvPr>
            <p:ph idx="1"/>
          </p:nvPr>
        </p:nvSpPr>
        <p:spPr/>
        <p:txBody>
          <a:bodyPr>
            <a:normAutofit/>
          </a:bodyPr>
          <a:lstStyle/>
          <a:p>
            <a:r>
              <a:rPr lang="en-GB" dirty="0"/>
              <a:t>Check constraints in SQL act as data validation rules enforced at the column or table level. </a:t>
            </a:r>
          </a:p>
          <a:p>
            <a:r>
              <a:rPr lang="en-GB" dirty="0"/>
              <a:t>They ensure that the data inserted into your tables adheres to specific conditions beyond basic data type restrictions. </a:t>
            </a:r>
          </a:p>
          <a:p>
            <a:r>
              <a:rPr lang="en-GB" dirty="0"/>
              <a:t>How Check Constraints Work:</a:t>
            </a:r>
          </a:p>
          <a:p>
            <a:pPr lvl="1"/>
            <a:r>
              <a:rPr lang="en-GB" dirty="0"/>
              <a:t>You define a logical expression (predicate) that evaluates to true or false for each row being inserted or updated.</a:t>
            </a:r>
            <a:endParaRPr lang="en-IN" dirty="0"/>
          </a:p>
        </p:txBody>
      </p:sp>
    </p:spTree>
    <p:extLst>
      <p:ext uri="{BB962C8B-B14F-4D97-AF65-F5344CB8AC3E}">
        <p14:creationId xmlns:p14="http://schemas.microsoft.com/office/powerpoint/2010/main" val="818010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{52A7E183-6DAF-4588-9FCC-9008D337E408}tf55705232_win32</Template>
  <TotalTime>37</TotalTime>
  <Words>1198</Words>
  <Application>Microsoft Office PowerPoint</Application>
  <PresentationFormat>Widescreen</PresentationFormat>
  <Paragraphs>112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Goudy Old Style</vt:lpstr>
      <vt:lpstr>Wingdings 2</vt:lpstr>
      <vt:lpstr>SlateVTI</vt:lpstr>
      <vt:lpstr>MySQL CONSTRAINTS</vt:lpstr>
      <vt:lpstr>Introduction to SQL Constraints</vt:lpstr>
      <vt:lpstr>PRIMARY KEY</vt:lpstr>
      <vt:lpstr>NOT NULL</vt:lpstr>
      <vt:lpstr>UNIQUE</vt:lpstr>
      <vt:lpstr>DEFAULT</vt:lpstr>
      <vt:lpstr>WORKING WITH AUTO-INCREMENT</vt:lpstr>
      <vt:lpstr>WORKING WITH AUTO-INCREMENT</vt:lpstr>
      <vt:lpstr>CHECK CONSTRAINT</vt:lpstr>
      <vt:lpstr>CHECK CONSTRAINT</vt:lpstr>
      <vt:lpstr>NULL &amp; NOT NULL</vt:lpstr>
      <vt:lpstr>EXAMPLE FOR NULL &amp; NOT NULL (1)</vt:lpstr>
      <vt:lpstr>EXAMPLE FOR NULL &amp; NOT NULL (2)</vt:lpstr>
      <vt:lpstr>RELATIONSHIPS IN DBMS</vt:lpstr>
      <vt:lpstr>ONE - TO-  ONE (1:1)</vt:lpstr>
      <vt:lpstr>ONE – TO – MANY (1:M)</vt:lpstr>
      <vt:lpstr>MANY – TO – MANY (M:M)</vt:lpstr>
      <vt:lpstr>FOREIGN KEY</vt:lpstr>
      <vt:lpstr>FOREIGN KEY</vt:lpstr>
      <vt:lpstr>ALTER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CONSTRAINTS</dc:title>
  <dc:creator>sai vardhan</dc:creator>
  <cp:lastModifiedBy>sai vardhan</cp:lastModifiedBy>
  <cp:revision>5</cp:revision>
  <dcterms:created xsi:type="dcterms:W3CDTF">2024-04-12T15:26:20Z</dcterms:created>
  <dcterms:modified xsi:type="dcterms:W3CDTF">2024-08-05T03:38:15Z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