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79" r:id="rId6"/>
    <p:sldId id="280" r:id="rId7"/>
    <p:sldId id="291" r:id="rId8"/>
    <p:sldId id="281" r:id="rId9"/>
    <p:sldId id="282" r:id="rId10"/>
    <p:sldId id="292" r:id="rId11"/>
    <p:sldId id="283" r:id="rId12"/>
    <p:sldId id="294" r:id="rId13"/>
    <p:sldId id="286" r:id="rId14"/>
    <p:sldId id="290" r:id="rId15"/>
    <p:sldId id="287" r:id="rId16"/>
    <p:sldId id="288" r:id="rId17"/>
    <p:sldId id="295"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19" autoAdjust="0"/>
  </p:normalViewPr>
  <p:slideViewPr>
    <p:cSldViewPr snapToGrid="0">
      <p:cViewPr varScale="1">
        <p:scale>
          <a:sx n="73" d="100"/>
          <a:sy n="73" d="100"/>
        </p:scale>
        <p:origin x="36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JOINS IN SQL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Sai Vardhan 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6083-8707-10F2-51D8-623A0EA2CB1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299D3E61-4C12-B5E3-F1CD-D84CCD213B09}"/>
              </a:ext>
            </a:extLst>
          </p:cNvPr>
          <p:cNvSpPr>
            <a:spLocks noGrp="1"/>
          </p:cNvSpPr>
          <p:nvPr>
            <p:ph idx="1"/>
          </p:nvPr>
        </p:nvSpPr>
        <p:spPr/>
        <p:txBody>
          <a:bodyPr/>
          <a:lstStyle/>
          <a:p>
            <a:r>
              <a:rPr lang="en-US" dirty="0"/>
              <a:t>A SELF JOIN is a standard SQL operation where a table is joined to itself. This might sound counter-intuitive, but it’s actually quite useful in scenarios where comparison operations need to be made within a table. </a:t>
            </a:r>
          </a:p>
          <a:p>
            <a:r>
              <a:rPr lang="en-US" dirty="0"/>
              <a:t>Essentially, it is used to combine rows with other rows in the same table when there’s a match based on the condition provided.</a:t>
            </a:r>
          </a:p>
          <a:p>
            <a:r>
              <a:rPr lang="en-US" dirty="0"/>
              <a:t>It’s important to note that, since it’s a join operation on the same table, alias(es) for table(s) must be used to avoid confusion during the join operation.</a:t>
            </a:r>
          </a:p>
        </p:txBody>
      </p:sp>
    </p:spTree>
    <p:extLst>
      <p:ext uri="{BB962C8B-B14F-4D97-AF65-F5344CB8AC3E}">
        <p14:creationId xmlns:p14="http://schemas.microsoft.com/office/powerpoint/2010/main" val="149062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2982-F56E-BF77-7EC4-101708634EDA}"/>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D95B6BC0-C797-3EE1-C847-A1E565CD8063}"/>
              </a:ext>
            </a:extLst>
          </p:cNvPr>
          <p:cNvPicPr>
            <a:picLocks noChangeAspect="1"/>
          </p:cNvPicPr>
          <p:nvPr/>
        </p:nvPicPr>
        <p:blipFill>
          <a:blip r:embed="rId2"/>
          <a:stretch>
            <a:fillRect/>
          </a:stretch>
        </p:blipFill>
        <p:spPr>
          <a:xfrm>
            <a:off x="2927559" y="2019289"/>
            <a:ext cx="6538086" cy="3617334"/>
          </a:xfrm>
          <a:prstGeom prst="rect">
            <a:avLst/>
          </a:prstGeom>
        </p:spPr>
      </p:pic>
    </p:spTree>
    <p:extLst>
      <p:ext uri="{BB962C8B-B14F-4D97-AF65-F5344CB8AC3E}">
        <p14:creationId xmlns:p14="http://schemas.microsoft.com/office/powerpoint/2010/main" val="49545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7E3A-3354-F361-7E11-821793CC5110}"/>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04E57E67-68FB-1145-353E-72E9BE7BD777}"/>
              </a:ext>
            </a:extLst>
          </p:cNvPr>
          <p:cNvSpPr>
            <a:spLocks noGrp="1"/>
          </p:cNvSpPr>
          <p:nvPr>
            <p:ph idx="1"/>
          </p:nvPr>
        </p:nvSpPr>
        <p:spPr/>
        <p:txBody>
          <a:bodyPr>
            <a:normAutofit fontScale="92500" lnSpcReduction="10000"/>
          </a:bodyPr>
          <a:lstStyle/>
          <a:p>
            <a:r>
              <a:rPr lang="en-US" dirty="0"/>
              <a:t>Syntax:</a:t>
            </a:r>
          </a:p>
          <a:p>
            <a:endParaRPr lang="en-US" dirty="0"/>
          </a:p>
          <a:p>
            <a:endParaRPr lang="en-US" dirty="0"/>
          </a:p>
          <a:p>
            <a:endParaRPr lang="en-US" dirty="0"/>
          </a:p>
          <a:p>
            <a:pPr lvl="1"/>
            <a:r>
              <a:rPr lang="en-US" dirty="0" err="1"/>
              <a:t>table_name</a:t>
            </a:r>
            <a:r>
              <a:rPr lang="en-US" dirty="0"/>
              <a:t>: is the name of the table to join to itself.</a:t>
            </a:r>
          </a:p>
          <a:p>
            <a:pPr lvl="1"/>
            <a:r>
              <a:rPr lang="en-US" dirty="0"/>
              <a:t>a and b: are different aliases for the same table.	</a:t>
            </a:r>
          </a:p>
          <a:p>
            <a:pPr lvl="1"/>
            <a:r>
              <a:rPr lang="en-US" dirty="0" err="1"/>
              <a:t>column_name</a:t>
            </a:r>
            <a:r>
              <a:rPr lang="en-US" dirty="0"/>
              <a:t>: specify the columns that should be returned as a result of the SQL SELF JOIN statement.</a:t>
            </a:r>
          </a:p>
          <a:p>
            <a:pPr lvl="1"/>
            <a:r>
              <a:rPr lang="en-US" dirty="0"/>
              <a:t>WHERE </a:t>
            </a:r>
            <a:r>
              <a:rPr lang="en-US" dirty="0" err="1"/>
              <a:t>a.common_field</a:t>
            </a:r>
            <a:r>
              <a:rPr lang="en-US" dirty="0"/>
              <a:t> = </a:t>
            </a:r>
            <a:r>
              <a:rPr lang="en-US" dirty="0" err="1"/>
              <a:t>b.common_field</a:t>
            </a:r>
            <a:r>
              <a:rPr lang="en-US" dirty="0"/>
              <a:t>: is the condition for the join.</a:t>
            </a:r>
          </a:p>
          <a:p>
            <a:pPr marL="450000" lvl="1" indent="0">
              <a:buNone/>
            </a:pPr>
            <a:endParaRPr lang="en-US" dirty="0"/>
          </a:p>
        </p:txBody>
      </p:sp>
      <p:pic>
        <p:nvPicPr>
          <p:cNvPr id="5" name="Picture 4">
            <a:extLst>
              <a:ext uri="{FF2B5EF4-FFF2-40B4-BE49-F238E27FC236}">
                <a16:creationId xmlns:a16="http://schemas.microsoft.com/office/drawing/2014/main" id="{F9285AE9-F3D0-7B4B-675B-E9E9AFB37386}"/>
              </a:ext>
            </a:extLst>
          </p:cNvPr>
          <p:cNvPicPr>
            <a:picLocks noChangeAspect="1"/>
          </p:cNvPicPr>
          <p:nvPr/>
        </p:nvPicPr>
        <p:blipFill>
          <a:blip r:embed="rId2"/>
          <a:stretch>
            <a:fillRect/>
          </a:stretch>
        </p:blipFill>
        <p:spPr>
          <a:xfrm>
            <a:off x="2351437" y="2593247"/>
            <a:ext cx="4417123" cy="1057822"/>
          </a:xfrm>
          <a:prstGeom prst="rect">
            <a:avLst/>
          </a:prstGeom>
        </p:spPr>
      </p:pic>
    </p:spTree>
    <p:extLst>
      <p:ext uri="{BB962C8B-B14F-4D97-AF65-F5344CB8AC3E}">
        <p14:creationId xmlns:p14="http://schemas.microsoft.com/office/powerpoint/2010/main" val="307313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94EB-9BD7-6D47-2DB0-6985CDBED8CE}"/>
              </a:ext>
            </a:extLst>
          </p:cNvPr>
          <p:cNvSpPr>
            <a:spLocks noGrp="1"/>
          </p:cNvSpPr>
          <p:nvPr>
            <p:ph type="title"/>
          </p:nvPr>
        </p:nvSpPr>
        <p:spPr/>
        <p:txBody>
          <a:bodyPr/>
          <a:lstStyle/>
          <a:p>
            <a:r>
              <a:rPr lang="en-US" dirty="0"/>
              <a:t>CROSS JOIN</a:t>
            </a:r>
          </a:p>
        </p:txBody>
      </p:sp>
      <p:sp>
        <p:nvSpPr>
          <p:cNvPr id="3" name="Content Placeholder 2">
            <a:extLst>
              <a:ext uri="{FF2B5EF4-FFF2-40B4-BE49-F238E27FC236}">
                <a16:creationId xmlns:a16="http://schemas.microsoft.com/office/drawing/2014/main" id="{E15D6870-4335-861D-B820-F93F3D6E18A8}"/>
              </a:ext>
            </a:extLst>
          </p:cNvPr>
          <p:cNvSpPr>
            <a:spLocks noGrp="1"/>
          </p:cNvSpPr>
          <p:nvPr>
            <p:ph idx="1"/>
          </p:nvPr>
        </p:nvSpPr>
        <p:spPr/>
        <p:txBody>
          <a:bodyPr/>
          <a:lstStyle/>
          <a:p>
            <a:r>
              <a:rPr lang="en-US" dirty="0"/>
              <a:t>The cross join in SQL is used to combine every row of the first table with every row of the second table. It’s also known as the Cartesian product of the two tables. The most important aspect of performing a cross join is that it does not require any condition to join.</a:t>
            </a:r>
          </a:p>
          <a:p>
            <a:r>
              <a:rPr lang="en-US" dirty="0"/>
              <a:t>The issue with cross join is it returns the Cartesian product of the two tables, which can result in large numbers of rows and heavy resource usage. It’s hence critical to use them wisely and only when necessary.</a:t>
            </a:r>
          </a:p>
        </p:txBody>
      </p:sp>
    </p:spTree>
    <p:extLst>
      <p:ext uri="{BB962C8B-B14F-4D97-AF65-F5344CB8AC3E}">
        <p14:creationId xmlns:p14="http://schemas.microsoft.com/office/powerpoint/2010/main" val="196359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C198-D895-777F-2075-BE39B3E7BFEA}"/>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593CDB75-FEB2-330E-007C-E14AB40E2DDB}"/>
              </a:ext>
            </a:extLst>
          </p:cNvPr>
          <p:cNvPicPr>
            <a:picLocks noChangeAspect="1"/>
          </p:cNvPicPr>
          <p:nvPr/>
        </p:nvPicPr>
        <p:blipFill>
          <a:blip r:embed="rId2"/>
          <a:stretch>
            <a:fillRect/>
          </a:stretch>
        </p:blipFill>
        <p:spPr>
          <a:xfrm>
            <a:off x="2967698" y="1943087"/>
            <a:ext cx="5714095" cy="3713130"/>
          </a:xfrm>
          <a:prstGeom prst="rect">
            <a:avLst/>
          </a:prstGeom>
        </p:spPr>
      </p:pic>
    </p:spTree>
    <p:extLst>
      <p:ext uri="{BB962C8B-B14F-4D97-AF65-F5344CB8AC3E}">
        <p14:creationId xmlns:p14="http://schemas.microsoft.com/office/powerpoint/2010/main" val="215280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413E-22DA-516D-AA2F-BE02C408485C}"/>
              </a:ext>
            </a:extLst>
          </p:cNvPr>
          <p:cNvSpPr>
            <a:spLocks noGrp="1"/>
          </p:cNvSpPr>
          <p:nvPr>
            <p:ph type="title"/>
          </p:nvPr>
        </p:nvSpPr>
        <p:spPr/>
        <p:txBody>
          <a:bodyPr/>
          <a:lstStyle/>
          <a:p>
            <a:r>
              <a:rPr lang="en-US" dirty="0"/>
              <a:t>CROSS JOIN</a:t>
            </a:r>
          </a:p>
        </p:txBody>
      </p:sp>
      <p:sp>
        <p:nvSpPr>
          <p:cNvPr id="3" name="Content Placeholder 2">
            <a:extLst>
              <a:ext uri="{FF2B5EF4-FFF2-40B4-BE49-F238E27FC236}">
                <a16:creationId xmlns:a16="http://schemas.microsoft.com/office/drawing/2014/main" id="{4BF173B7-D175-0DC4-1633-3AC9086D39E5}"/>
              </a:ext>
            </a:extLst>
          </p:cNvPr>
          <p:cNvSpPr>
            <a:spLocks noGrp="1"/>
          </p:cNvSpPr>
          <p:nvPr>
            <p:ph idx="1"/>
          </p:nvPr>
        </p:nvSpPr>
        <p:spPr/>
        <p:txBody>
          <a:bodyPr/>
          <a:lstStyle/>
          <a:p>
            <a:r>
              <a:rPr lang="en-US" dirty="0"/>
              <a:t>Syntax:</a:t>
            </a:r>
          </a:p>
          <a:p>
            <a:pPr lvl="1"/>
            <a:r>
              <a:rPr lang="en-US" dirty="0"/>
              <a:t>Here’s the generic syntax for implementing a CROSS JOIN:</a:t>
            </a:r>
          </a:p>
          <a:p>
            <a:pPr lvl="1"/>
            <a:endParaRPr lang="en-US" dirty="0"/>
          </a:p>
          <a:p>
            <a:pPr marL="450000" lvl="1" indent="0">
              <a:buNone/>
            </a:pPr>
            <a:endParaRPr lang="en-US" dirty="0"/>
          </a:p>
          <a:p>
            <a:pPr marL="450000" lvl="1" indent="0">
              <a:buNone/>
            </a:pPr>
            <a:endParaRPr lang="en-US" dirty="0"/>
          </a:p>
          <a:p>
            <a:pPr lvl="1"/>
            <a:r>
              <a:rPr lang="en-US" dirty="0"/>
              <a:t>You can alternatively use the below syntax to achieve the same result:</a:t>
            </a:r>
          </a:p>
          <a:p>
            <a:pPr marL="36900" indent="0">
              <a:buNone/>
            </a:pPr>
            <a:endParaRPr lang="en-US" dirty="0"/>
          </a:p>
        </p:txBody>
      </p:sp>
      <p:pic>
        <p:nvPicPr>
          <p:cNvPr id="5" name="Picture 4">
            <a:extLst>
              <a:ext uri="{FF2B5EF4-FFF2-40B4-BE49-F238E27FC236}">
                <a16:creationId xmlns:a16="http://schemas.microsoft.com/office/drawing/2014/main" id="{2A6C1233-FBEB-A981-F3A6-93C0E68128B4}"/>
              </a:ext>
            </a:extLst>
          </p:cNvPr>
          <p:cNvPicPr>
            <a:picLocks noChangeAspect="1"/>
          </p:cNvPicPr>
          <p:nvPr/>
        </p:nvPicPr>
        <p:blipFill>
          <a:blip r:embed="rId2"/>
          <a:stretch>
            <a:fillRect/>
          </a:stretch>
        </p:blipFill>
        <p:spPr>
          <a:xfrm>
            <a:off x="4260117" y="3217814"/>
            <a:ext cx="2322800" cy="988426"/>
          </a:xfrm>
          <a:prstGeom prst="rect">
            <a:avLst/>
          </a:prstGeom>
        </p:spPr>
      </p:pic>
      <p:pic>
        <p:nvPicPr>
          <p:cNvPr id="7" name="Picture 6">
            <a:extLst>
              <a:ext uri="{FF2B5EF4-FFF2-40B4-BE49-F238E27FC236}">
                <a16:creationId xmlns:a16="http://schemas.microsoft.com/office/drawing/2014/main" id="{AD46CC9D-DCA5-1C7D-9699-BB1FB4F57216}"/>
              </a:ext>
            </a:extLst>
          </p:cNvPr>
          <p:cNvPicPr>
            <a:picLocks noChangeAspect="1"/>
          </p:cNvPicPr>
          <p:nvPr/>
        </p:nvPicPr>
        <p:blipFill>
          <a:blip r:embed="rId3"/>
          <a:stretch>
            <a:fillRect/>
          </a:stretch>
        </p:blipFill>
        <p:spPr>
          <a:xfrm>
            <a:off x="3762395" y="5115195"/>
            <a:ext cx="3318243" cy="1043942"/>
          </a:xfrm>
          <a:prstGeom prst="rect">
            <a:avLst/>
          </a:prstGeom>
        </p:spPr>
      </p:pic>
    </p:spTree>
    <p:extLst>
      <p:ext uri="{BB962C8B-B14F-4D97-AF65-F5344CB8AC3E}">
        <p14:creationId xmlns:p14="http://schemas.microsoft.com/office/powerpoint/2010/main" val="345423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93E8-32AE-F217-650D-E8A9BA1B6A4C}"/>
              </a:ext>
            </a:extLst>
          </p:cNvPr>
          <p:cNvSpPr>
            <a:spLocks noGrp="1"/>
          </p:cNvSpPr>
          <p:nvPr>
            <p:ph type="title"/>
          </p:nvPr>
        </p:nvSpPr>
        <p:spPr/>
        <p:txBody>
          <a:bodyPr>
            <a:normAutofit/>
          </a:bodyPr>
          <a:lstStyle/>
          <a:p>
            <a:r>
              <a:rPr lang="en-US" dirty="0"/>
              <a:t>SQL JOIN Queries</a:t>
            </a:r>
          </a:p>
        </p:txBody>
      </p:sp>
      <p:sp>
        <p:nvSpPr>
          <p:cNvPr id="3" name="Content Placeholder 2">
            <a:extLst>
              <a:ext uri="{FF2B5EF4-FFF2-40B4-BE49-F238E27FC236}">
                <a16:creationId xmlns:a16="http://schemas.microsoft.com/office/drawing/2014/main" id="{80A0CB61-F887-88BC-D575-B0BD1FB253AB}"/>
              </a:ext>
            </a:extLst>
          </p:cNvPr>
          <p:cNvSpPr>
            <a:spLocks noGrp="1"/>
          </p:cNvSpPr>
          <p:nvPr>
            <p:ph idx="1"/>
          </p:nvPr>
        </p:nvSpPr>
        <p:spPr/>
        <p:txBody>
          <a:bodyPr>
            <a:normAutofit/>
          </a:bodyPr>
          <a:lstStyle/>
          <a:p>
            <a:r>
              <a:rPr lang="en-US" dirty="0"/>
              <a:t>JOIN clause is used to combine rows from two or more tables, based on a related column between them.</a:t>
            </a:r>
          </a:p>
          <a:p>
            <a:r>
              <a:rPr lang="en-US" b="1" dirty="0"/>
              <a:t>Types of Joins:</a:t>
            </a:r>
          </a:p>
          <a:p>
            <a:pPr lvl="1"/>
            <a:r>
              <a:rPr lang="en-US" dirty="0"/>
              <a:t>Inner Join		</a:t>
            </a:r>
          </a:p>
          <a:p>
            <a:pPr lvl="1"/>
            <a:r>
              <a:rPr lang="en-US" dirty="0"/>
              <a:t>Left Join</a:t>
            </a:r>
          </a:p>
          <a:p>
            <a:pPr lvl="1"/>
            <a:r>
              <a:rPr lang="en-US" dirty="0"/>
              <a:t>Right Join</a:t>
            </a:r>
          </a:p>
          <a:p>
            <a:pPr lvl="1"/>
            <a:r>
              <a:rPr lang="en-US" dirty="0"/>
              <a:t>Self Join</a:t>
            </a:r>
          </a:p>
          <a:p>
            <a:pPr lvl="1"/>
            <a:r>
              <a:rPr lang="en-US" dirty="0"/>
              <a:t>Cross Join</a:t>
            </a:r>
          </a:p>
        </p:txBody>
      </p:sp>
    </p:spTree>
    <p:extLst>
      <p:ext uri="{BB962C8B-B14F-4D97-AF65-F5344CB8AC3E}">
        <p14:creationId xmlns:p14="http://schemas.microsoft.com/office/powerpoint/2010/main" val="120371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9521-0E44-E7BF-1598-C04D02DEAFB1}"/>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64D8BB0F-BCE4-AD4B-E20B-EA8E700C39C5}"/>
              </a:ext>
            </a:extLst>
          </p:cNvPr>
          <p:cNvSpPr>
            <a:spLocks noGrp="1"/>
          </p:cNvSpPr>
          <p:nvPr>
            <p:ph idx="1"/>
          </p:nvPr>
        </p:nvSpPr>
        <p:spPr/>
        <p:txBody>
          <a:bodyPr>
            <a:normAutofit/>
          </a:bodyPr>
          <a:lstStyle/>
          <a:p>
            <a:r>
              <a:rPr lang="en-US" dirty="0"/>
              <a:t>An INNER JOIN in SQL is a type of join that returns the records with matching values in both tables. This operation compares each row of the first table with each row of the second table to find all pairs of rows that satisfy the join predicate.</a:t>
            </a:r>
          </a:p>
          <a:p>
            <a:r>
              <a:rPr lang="en-US" dirty="0"/>
              <a:t>Few things to consider in case of INNER JOIN:</a:t>
            </a:r>
          </a:p>
          <a:p>
            <a:pPr lvl="1"/>
            <a:r>
              <a:rPr lang="en-US" dirty="0"/>
              <a:t>It is a default join in SQL. If you mention JOIN in your query without specifying the type, SQL considers it as an INNER JOIN.</a:t>
            </a:r>
          </a:p>
          <a:p>
            <a:pPr lvl="1"/>
            <a:r>
              <a:rPr lang="en-US" dirty="0"/>
              <a:t>It returns only the matching rows from both the tables.</a:t>
            </a:r>
          </a:p>
          <a:p>
            <a:pPr lvl="1"/>
            <a:r>
              <a:rPr lang="en-US" dirty="0"/>
              <a:t>If there is no match, the returned is an empty result.</a:t>
            </a:r>
          </a:p>
        </p:txBody>
      </p:sp>
      <p:pic>
        <p:nvPicPr>
          <p:cNvPr id="5" name="Picture 4">
            <a:extLst>
              <a:ext uri="{FF2B5EF4-FFF2-40B4-BE49-F238E27FC236}">
                <a16:creationId xmlns:a16="http://schemas.microsoft.com/office/drawing/2014/main" id="{C1649FA0-2FA3-14EF-B2DA-E87AD6429D85}"/>
              </a:ext>
            </a:extLst>
          </p:cNvPr>
          <p:cNvPicPr>
            <a:picLocks noChangeAspect="1"/>
          </p:cNvPicPr>
          <p:nvPr/>
        </p:nvPicPr>
        <p:blipFill>
          <a:blip r:embed="rId2"/>
          <a:stretch>
            <a:fillRect/>
          </a:stretch>
        </p:blipFill>
        <p:spPr>
          <a:xfrm>
            <a:off x="7960441" y="4598529"/>
            <a:ext cx="2724170" cy="1514486"/>
          </a:xfrm>
          <a:prstGeom prst="rect">
            <a:avLst/>
          </a:prstGeom>
        </p:spPr>
      </p:pic>
    </p:spTree>
    <p:extLst>
      <p:ext uri="{BB962C8B-B14F-4D97-AF65-F5344CB8AC3E}">
        <p14:creationId xmlns:p14="http://schemas.microsoft.com/office/powerpoint/2010/main" val="187490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0E11-CA3B-E468-3E87-3FDD6CEDCB30}"/>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05E63728-C022-D5DF-3A5F-B4E0EE2F740A}"/>
              </a:ext>
            </a:extLst>
          </p:cNvPr>
          <p:cNvPicPr>
            <a:picLocks noChangeAspect="1"/>
          </p:cNvPicPr>
          <p:nvPr/>
        </p:nvPicPr>
        <p:blipFill>
          <a:blip r:embed="rId2"/>
          <a:stretch>
            <a:fillRect/>
          </a:stretch>
        </p:blipFill>
        <p:spPr>
          <a:xfrm>
            <a:off x="2982940" y="2008540"/>
            <a:ext cx="5872794" cy="3386420"/>
          </a:xfrm>
          <a:prstGeom prst="rect">
            <a:avLst/>
          </a:prstGeom>
        </p:spPr>
      </p:pic>
    </p:spTree>
    <p:extLst>
      <p:ext uri="{BB962C8B-B14F-4D97-AF65-F5344CB8AC3E}">
        <p14:creationId xmlns:p14="http://schemas.microsoft.com/office/powerpoint/2010/main" val="105992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9521-0E44-E7BF-1598-C04D02DEAFB1}"/>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64D8BB0F-BCE4-AD4B-E20B-EA8E700C39C5}"/>
              </a:ext>
            </a:extLst>
          </p:cNvPr>
          <p:cNvSpPr>
            <a:spLocks noGrp="1"/>
          </p:cNvSpPr>
          <p:nvPr>
            <p:ph idx="1"/>
          </p:nvPr>
        </p:nvSpPr>
        <p:spPr/>
        <p:txBody>
          <a:bodyPr>
            <a:normAutofit/>
          </a:bodyPr>
          <a:lstStyle/>
          <a:p>
            <a:r>
              <a:rPr lang="en-US" b="1" dirty="0"/>
              <a:t>Syntax</a:t>
            </a:r>
          </a:p>
          <a:p>
            <a:pPr lvl="1"/>
            <a:r>
              <a:rPr lang="en-US" b="1" dirty="0"/>
              <a:t>Here is the syntax for an SQL INNER JOIN:</a:t>
            </a:r>
          </a:p>
          <a:p>
            <a:pPr lvl="1"/>
            <a:endParaRPr lang="en-US" b="1" dirty="0"/>
          </a:p>
          <a:p>
            <a:pPr lvl="1"/>
            <a:endParaRPr lang="en-US" b="1" dirty="0"/>
          </a:p>
          <a:p>
            <a:pPr lvl="1"/>
            <a:endParaRPr lang="en-US" b="1" dirty="0"/>
          </a:p>
          <a:p>
            <a:pPr marL="450000" lvl="1" indent="0">
              <a:buNone/>
            </a:pPr>
            <a:endParaRPr lang="en-US" b="1" dirty="0"/>
          </a:p>
          <a:p>
            <a:pPr lvl="1"/>
            <a:r>
              <a:rPr lang="en-US" b="1" dirty="0"/>
              <a:t>The INNER JOIN keyword selects records that have matching values in both tables.</a:t>
            </a:r>
          </a:p>
        </p:txBody>
      </p:sp>
      <p:pic>
        <p:nvPicPr>
          <p:cNvPr id="6" name="Picture 5">
            <a:extLst>
              <a:ext uri="{FF2B5EF4-FFF2-40B4-BE49-F238E27FC236}">
                <a16:creationId xmlns:a16="http://schemas.microsoft.com/office/drawing/2014/main" id="{32E4B640-DBB1-D997-A82B-3567F5283804}"/>
              </a:ext>
            </a:extLst>
          </p:cNvPr>
          <p:cNvPicPr>
            <a:picLocks noChangeAspect="1"/>
          </p:cNvPicPr>
          <p:nvPr/>
        </p:nvPicPr>
        <p:blipFill>
          <a:blip r:embed="rId2"/>
          <a:stretch>
            <a:fillRect/>
          </a:stretch>
        </p:blipFill>
        <p:spPr>
          <a:xfrm>
            <a:off x="4022666" y="3457570"/>
            <a:ext cx="3571901" cy="952507"/>
          </a:xfrm>
          <a:prstGeom prst="rect">
            <a:avLst/>
          </a:prstGeom>
        </p:spPr>
      </p:pic>
    </p:spTree>
    <p:extLst>
      <p:ext uri="{BB962C8B-B14F-4D97-AF65-F5344CB8AC3E}">
        <p14:creationId xmlns:p14="http://schemas.microsoft.com/office/powerpoint/2010/main" val="32153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8715-F4E0-F626-E8DD-7905AFFBC6CE}"/>
              </a:ext>
            </a:extLst>
          </p:cNvPr>
          <p:cNvSpPr>
            <a:spLocks noGrp="1"/>
          </p:cNvSpPr>
          <p:nvPr>
            <p:ph type="title"/>
          </p:nvPr>
        </p:nvSpPr>
        <p:spPr/>
        <p:txBody>
          <a:bodyPr>
            <a:normAutofit fontScale="90000"/>
          </a:bodyPr>
          <a:lstStyle/>
          <a:p>
            <a:r>
              <a:rPr lang="en-US" dirty="0"/>
              <a:t>LEFT JOIN</a:t>
            </a:r>
            <a:br>
              <a:rPr lang="en-US" dirty="0"/>
            </a:br>
            <a:endParaRPr lang="en-US" dirty="0"/>
          </a:p>
        </p:txBody>
      </p:sp>
      <p:sp>
        <p:nvSpPr>
          <p:cNvPr id="3" name="Content Placeholder 2">
            <a:extLst>
              <a:ext uri="{FF2B5EF4-FFF2-40B4-BE49-F238E27FC236}">
                <a16:creationId xmlns:a16="http://schemas.microsoft.com/office/drawing/2014/main" id="{011BCC76-D182-6A56-96DD-F88160008784}"/>
              </a:ext>
            </a:extLst>
          </p:cNvPr>
          <p:cNvSpPr>
            <a:spLocks noGrp="1"/>
          </p:cNvSpPr>
          <p:nvPr>
            <p:ph idx="1"/>
          </p:nvPr>
        </p:nvSpPr>
        <p:spPr/>
        <p:txBody>
          <a:bodyPr/>
          <a:lstStyle/>
          <a:p>
            <a:r>
              <a:rPr lang="en-US" dirty="0"/>
              <a:t>The SQL LEFT JOIN combines rows from two or more tables based on a related column between them and returns all rows from the left table (table1) and the matched rows from the right table (table2). </a:t>
            </a:r>
          </a:p>
          <a:p>
            <a:r>
              <a:rPr lang="en-US" dirty="0"/>
              <a:t>If there is no match, the result is NULL on the right side.</a:t>
            </a:r>
          </a:p>
          <a:p>
            <a:r>
              <a:rPr lang="en-US" dirty="0"/>
              <a:t>Syntax:</a:t>
            </a:r>
          </a:p>
          <a:p>
            <a:endParaRPr lang="en-US" dirty="0"/>
          </a:p>
          <a:p>
            <a:pPr marL="36900" indent="0">
              <a:buNone/>
            </a:pPr>
            <a:endParaRPr lang="en-US" dirty="0"/>
          </a:p>
        </p:txBody>
      </p:sp>
      <p:pic>
        <p:nvPicPr>
          <p:cNvPr id="6" name="Picture 5">
            <a:extLst>
              <a:ext uri="{FF2B5EF4-FFF2-40B4-BE49-F238E27FC236}">
                <a16:creationId xmlns:a16="http://schemas.microsoft.com/office/drawing/2014/main" id="{BE497B5E-F0BF-8B7D-E6F0-28DE49A0DE86}"/>
              </a:ext>
            </a:extLst>
          </p:cNvPr>
          <p:cNvPicPr>
            <a:picLocks noChangeAspect="1"/>
          </p:cNvPicPr>
          <p:nvPr/>
        </p:nvPicPr>
        <p:blipFill>
          <a:blip r:embed="rId2"/>
          <a:stretch>
            <a:fillRect/>
          </a:stretch>
        </p:blipFill>
        <p:spPr>
          <a:xfrm>
            <a:off x="2800745" y="4574308"/>
            <a:ext cx="4733869" cy="1288735"/>
          </a:xfrm>
          <a:prstGeom prst="rect">
            <a:avLst/>
          </a:prstGeom>
        </p:spPr>
      </p:pic>
      <p:pic>
        <p:nvPicPr>
          <p:cNvPr id="8" name="Picture 7">
            <a:extLst>
              <a:ext uri="{FF2B5EF4-FFF2-40B4-BE49-F238E27FC236}">
                <a16:creationId xmlns:a16="http://schemas.microsoft.com/office/drawing/2014/main" id="{F0543CCA-6FF4-0E24-85DB-1C2AFDAAFC38}"/>
              </a:ext>
            </a:extLst>
          </p:cNvPr>
          <p:cNvPicPr>
            <a:picLocks noChangeAspect="1"/>
          </p:cNvPicPr>
          <p:nvPr/>
        </p:nvPicPr>
        <p:blipFill>
          <a:blip r:embed="rId3"/>
          <a:stretch>
            <a:fillRect/>
          </a:stretch>
        </p:blipFill>
        <p:spPr>
          <a:xfrm>
            <a:off x="8313137" y="4257659"/>
            <a:ext cx="2724170" cy="1581162"/>
          </a:xfrm>
          <a:prstGeom prst="rect">
            <a:avLst/>
          </a:prstGeom>
        </p:spPr>
      </p:pic>
    </p:spTree>
    <p:extLst>
      <p:ext uri="{BB962C8B-B14F-4D97-AF65-F5344CB8AC3E}">
        <p14:creationId xmlns:p14="http://schemas.microsoft.com/office/powerpoint/2010/main" val="14892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4327-4183-0861-FD00-F7C3061AF264}"/>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C4DF250A-1AE4-5DF0-E506-5DE4C584E527}"/>
              </a:ext>
            </a:extLst>
          </p:cNvPr>
          <p:cNvPicPr>
            <a:picLocks noChangeAspect="1"/>
          </p:cNvPicPr>
          <p:nvPr/>
        </p:nvPicPr>
        <p:blipFill>
          <a:blip r:embed="rId2"/>
          <a:stretch>
            <a:fillRect/>
          </a:stretch>
        </p:blipFill>
        <p:spPr>
          <a:xfrm>
            <a:off x="1623460" y="2115633"/>
            <a:ext cx="2488385" cy="1620344"/>
          </a:xfrm>
          <a:prstGeom prst="rect">
            <a:avLst/>
          </a:prstGeom>
        </p:spPr>
      </p:pic>
      <p:pic>
        <p:nvPicPr>
          <p:cNvPr id="7" name="Picture 6">
            <a:extLst>
              <a:ext uri="{FF2B5EF4-FFF2-40B4-BE49-F238E27FC236}">
                <a16:creationId xmlns:a16="http://schemas.microsoft.com/office/drawing/2014/main" id="{D5876489-3FDC-09A3-07B2-3F13A0482FCC}"/>
              </a:ext>
            </a:extLst>
          </p:cNvPr>
          <p:cNvPicPr>
            <a:picLocks noChangeAspect="1"/>
          </p:cNvPicPr>
          <p:nvPr/>
        </p:nvPicPr>
        <p:blipFill>
          <a:blip r:embed="rId3"/>
          <a:stretch>
            <a:fillRect/>
          </a:stretch>
        </p:blipFill>
        <p:spPr>
          <a:xfrm>
            <a:off x="1623460" y="4364214"/>
            <a:ext cx="2488385" cy="1772600"/>
          </a:xfrm>
          <a:prstGeom prst="rect">
            <a:avLst/>
          </a:prstGeom>
        </p:spPr>
      </p:pic>
      <p:pic>
        <p:nvPicPr>
          <p:cNvPr id="9" name="Picture 8">
            <a:extLst>
              <a:ext uri="{FF2B5EF4-FFF2-40B4-BE49-F238E27FC236}">
                <a16:creationId xmlns:a16="http://schemas.microsoft.com/office/drawing/2014/main" id="{261E3BEE-4425-9A46-CDFD-FC71C76B5956}"/>
              </a:ext>
            </a:extLst>
          </p:cNvPr>
          <p:cNvPicPr>
            <a:picLocks noChangeAspect="1"/>
          </p:cNvPicPr>
          <p:nvPr/>
        </p:nvPicPr>
        <p:blipFill rotWithShape="1">
          <a:blip r:embed="rId4"/>
          <a:srcRect l="33210" t="35519"/>
          <a:stretch/>
        </p:blipFill>
        <p:spPr>
          <a:xfrm>
            <a:off x="5976256" y="3112905"/>
            <a:ext cx="3585756" cy="1580603"/>
          </a:xfrm>
          <a:prstGeom prst="rect">
            <a:avLst/>
          </a:prstGeom>
        </p:spPr>
      </p:pic>
      <p:cxnSp>
        <p:nvCxnSpPr>
          <p:cNvPr id="11" name="Straight Arrow Connector 10">
            <a:extLst>
              <a:ext uri="{FF2B5EF4-FFF2-40B4-BE49-F238E27FC236}">
                <a16:creationId xmlns:a16="http://schemas.microsoft.com/office/drawing/2014/main" id="{DC65BC2D-5912-E450-E0D5-146B53BDC1F0}"/>
              </a:ext>
            </a:extLst>
          </p:cNvPr>
          <p:cNvCxnSpPr>
            <a:cxnSpLocks/>
            <a:stCxn id="5" idx="3"/>
          </p:cNvCxnSpPr>
          <p:nvPr/>
        </p:nvCxnSpPr>
        <p:spPr>
          <a:xfrm>
            <a:off x="4111845" y="2925805"/>
            <a:ext cx="1753378" cy="91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20FE27-2499-ADA5-15F8-F3C6A503E334}"/>
              </a:ext>
            </a:extLst>
          </p:cNvPr>
          <p:cNvCxnSpPr>
            <a:cxnSpLocks/>
            <a:stCxn id="7" idx="3"/>
          </p:cNvCxnSpPr>
          <p:nvPr/>
        </p:nvCxnSpPr>
        <p:spPr>
          <a:xfrm flipV="1">
            <a:off x="4111845" y="4090307"/>
            <a:ext cx="1799098" cy="116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64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D72A-B604-2151-4B1A-86F91072A679}"/>
              </a:ext>
            </a:extLst>
          </p:cNvPr>
          <p:cNvSpPr>
            <a:spLocks noGrp="1"/>
          </p:cNvSpPr>
          <p:nvPr>
            <p:ph type="title"/>
          </p:nvPr>
        </p:nvSpPr>
        <p:spPr/>
        <p:txBody>
          <a:bodyPr>
            <a:normAutofit/>
          </a:bodyPr>
          <a:lstStyle/>
          <a:p>
            <a:r>
              <a:rPr lang="en-US" dirty="0"/>
              <a:t>RIGHT JOIN</a:t>
            </a:r>
          </a:p>
        </p:txBody>
      </p:sp>
      <p:sp>
        <p:nvSpPr>
          <p:cNvPr id="3" name="Content Placeholder 2">
            <a:extLst>
              <a:ext uri="{FF2B5EF4-FFF2-40B4-BE49-F238E27FC236}">
                <a16:creationId xmlns:a16="http://schemas.microsoft.com/office/drawing/2014/main" id="{045D499A-F908-C2FC-0692-9BF1C111B074}"/>
              </a:ext>
            </a:extLst>
          </p:cNvPr>
          <p:cNvSpPr>
            <a:spLocks noGrp="1"/>
          </p:cNvSpPr>
          <p:nvPr>
            <p:ph idx="1"/>
          </p:nvPr>
        </p:nvSpPr>
        <p:spPr/>
        <p:txBody>
          <a:bodyPr/>
          <a:lstStyle/>
          <a:p>
            <a:r>
              <a:rPr lang="en-US" dirty="0"/>
              <a:t>The RIGHT JOIN keyword returns all records from the right table (table2), and the matched records from the left table (table1). </a:t>
            </a:r>
          </a:p>
          <a:p>
            <a:r>
              <a:rPr lang="en-US" dirty="0"/>
              <a:t>If there is no match, the result is NULL on the left side.</a:t>
            </a:r>
          </a:p>
          <a:p>
            <a:r>
              <a:rPr lang="en-US" dirty="0"/>
              <a:t>Syntax:</a:t>
            </a:r>
          </a:p>
          <a:p>
            <a:pPr marL="36900" indent="0">
              <a:buNone/>
            </a:pPr>
            <a:endParaRPr lang="en-US" dirty="0"/>
          </a:p>
        </p:txBody>
      </p:sp>
      <p:pic>
        <p:nvPicPr>
          <p:cNvPr id="6" name="Picture 5">
            <a:extLst>
              <a:ext uri="{FF2B5EF4-FFF2-40B4-BE49-F238E27FC236}">
                <a16:creationId xmlns:a16="http://schemas.microsoft.com/office/drawing/2014/main" id="{E1D215F7-E8EF-33B1-3EA5-4AB3B00D2984}"/>
              </a:ext>
            </a:extLst>
          </p:cNvPr>
          <p:cNvPicPr>
            <a:picLocks noChangeAspect="1"/>
          </p:cNvPicPr>
          <p:nvPr/>
        </p:nvPicPr>
        <p:blipFill>
          <a:blip r:embed="rId2"/>
          <a:stretch>
            <a:fillRect/>
          </a:stretch>
        </p:blipFill>
        <p:spPr>
          <a:xfrm>
            <a:off x="8084564" y="4331958"/>
            <a:ext cx="2686070" cy="1581162"/>
          </a:xfrm>
          <a:prstGeom prst="rect">
            <a:avLst/>
          </a:prstGeom>
        </p:spPr>
      </p:pic>
      <p:pic>
        <p:nvPicPr>
          <p:cNvPr id="8" name="Picture 7">
            <a:extLst>
              <a:ext uri="{FF2B5EF4-FFF2-40B4-BE49-F238E27FC236}">
                <a16:creationId xmlns:a16="http://schemas.microsoft.com/office/drawing/2014/main" id="{FFB06B21-681E-F6D0-DE92-ABBFB551A5FB}"/>
              </a:ext>
            </a:extLst>
          </p:cNvPr>
          <p:cNvPicPr>
            <a:picLocks noChangeAspect="1"/>
          </p:cNvPicPr>
          <p:nvPr/>
        </p:nvPicPr>
        <p:blipFill>
          <a:blip r:embed="rId3"/>
          <a:stretch>
            <a:fillRect/>
          </a:stretch>
        </p:blipFill>
        <p:spPr>
          <a:xfrm>
            <a:off x="2095078" y="4442458"/>
            <a:ext cx="5568161" cy="1360162"/>
          </a:xfrm>
          <a:prstGeom prst="rect">
            <a:avLst/>
          </a:prstGeom>
        </p:spPr>
      </p:pic>
    </p:spTree>
    <p:extLst>
      <p:ext uri="{BB962C8B-B14F-4D97-AF65-F5344CB8AC3E}">
        <p14:creationId xmlns:p14="http://schemas.microsoft.com/office/powerpoint/2010/main" val="275965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4327-4183-0861-FD00-F7C3061AF264}"/>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C4DF250A-1AE4-5DF0-E506-5DE4C584E527}"/>
              </a:ext>
            </a:extLst>
          </p:cNvPr>
          <p:cNvPicPr>
            <a:picLocks noChangeAspect="1"/>
          </p:cNvPicPr>
          <p:nvPr/>
        </p:nvPicPr>
        <p:blipFill>
          <a:blip r:embed="rId2"/>
          <a:stretch>
            <a:fillRect/>
          </a:stretch>
        </p:blipFill>
        <p:spPr>
          <a:xfrm>
            <a:off x="1623460" y="2115633"/>
            <a:ext cx="2488385" cy="1620344"/>
          </a:xfrm>
          <a:prstGeom prst="rect">
            <a:avLst/>
          </a:prstGeom>
        </p:spPr>
      </p:pic>
      <p:pic>
        <p:nvPicPr>
          <p:cNvPr id="7" name="Picture 6">
            <a:extLst>
              <a:ext uri="{FF2B5EF4-FFF2-40B4-BE49-F238E27FC236}">
                <a16:creationId xmlns:a16="http://schemas.microsoft.com/office/drawing/2014/main" id="{D5876489-3FDC-09A3-07B2-3F13A0482FCC}"/>
              </a:ext>
            </a:extLst>
          </p:cNvPr>
          <p:cNvPicPr>
            <a:picLocks noChangeAspect="1"/>
          </p:cNvPicPr>
          <p:nvPr/>
        </p:nvPicPr>
        <p:blipFill>
          <a:blip r:embed="rId3"/>
          <a:stretch>
            <a:fillRect/>
          </a:stretch>
        </p:blipFill>
        <p:spPr>
          <a:xfrm>
            <a:off x="1623460" y="4364214"/>
            <a:ext cx="2488385" cy="1772600"/>
          </a:xfrm>
          <a:prstGeom prst="rect">
            <a:avLst/>
          </a:prstGeom>
        </p:spPr>
      </p:pic>
      <p:cxnSp>
        <p:nvCxnSpPr>
          <p:cNvPr id="11" name="Straight Arrow Connector 10">
            <a:extLst>
              <a:ext uri="{FF2B5EF4-FFF2-40B4-BE49-F238E27FC236}">
                <a16:creationId xmlns:a16="http://schemas.microsoft.com/office/drawing/2014/main" id="{DC65BC2D-5912-E450-E0D5-146B53BDC1F0}"/>
              </a:ext>
            </a:extLst>
          </p:cNvPr>
          <p:cNvCxnSpPr>
            <a:cxnSpLocks/>
            <a:stCxn id="5" idx="3"/>
          </p:cNvCxnSpPr>
          <p:nvPr/>
        </p:nvCxnSpPr>
        <p:spPr>
          <a:xfrm>
            <a:off x="4111845" y="2925805"/>
            <a:ext cx="1753378" cy="91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20FE27-2499-ADA5-15F8-F3C6A503E334}"/>
              </a:ext>
            </a:extLst>
          </p:cNvPr>
          <p:cNvCxnSpPr>
            <a:cxnSpLocks/>
            <a:stCxn id="7" idx="3"/>
          </p:cNvCxnSpPr>
          <p:nvPr/>
        </p:nvCxnSpPr>
        <p:spPr>
          <a:xfrm flipV="1">
            <a:off x="4111845" y="4090307"/>
            <a:ext cx="1799098" cy="116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A1DC360-6BC8-174F-4E18-F44E1A28CDC2}"/>
              </a:ext>
            </a:extLst>
          </p:cNvPr>
          <p:cNvPicPr>
            <a:picLocks noChangeAspect="1"/>
          </p:cNvPicPr>
          <p:nvPr/>
        </p:nvPicPr>
        <p:blipFill>
          <a:blip r:embed="rId4"/>
          <a:stretch>
            <a:fillRect/>
          </a:stretch>
        </p:blipFill>
        <p:spPr>
          <a:xfrm>
            <a:off x="5985364" y="3141547"/>
            <a:ext cx="3331362" cy="1397865"/>
          </a:xfrm>
          <a:prstGeom prst="rect">
            <a:avLst/>
          </a:prstGeom>
        </p:spPr>
      </p:pic>
    </p:spTree>
    <p:extLst>
      <p:ext uri="{BB962C8B-B14F-4D97-AF65-F5344CB8AC3E}">
        <p14:creationId xmlns:p14="http://schemas.microsoft.com/office/powerpoint/2010/main" val="4092167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{022D898C-AD6D-4FFB-A0D9-9D90DF11A858}tf55705232_win32</Template>
  <TotalTime>62</TotalTime>
  <Words>595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Goudy Old Style</vt:lpstr>
      <vt:lpstr>Wingdings 2</vt:lpstr>
      <vt:lpstr>SlateVTI</vt:lpstr>
      <vt:lpstr>JOINS IN SQL</vt:lpstr>
      <vt:lpstr>SQL JOIN Queries</vt:lpstr>
      <vt:lpstr>INNER JOIN</vt:lpstr>
      <vt:lpstr>EXAMPLE</vt:lpstr>
      <vt:lpstr>INNER JOIN</vt:lpstr>
      <vt:lpstr>LEFT JOIN </vt:lpstr>
      <vt:lpstr>EXAMPLE</vt:lpstr>
      <vt:lpstr>RIGHT JOIN</vt:lpstr>
      <vt:lpstr>EXAMPLE</vt:lpstr>
      <vt:lpstr>SELF JOIN</vt:lpstr>
      <vt:lpstr>EXAMPLE</vt:lpstr>
      <vt:lpstr>SELF JOIN</vt:lpstr>
      <vt:lpstr>CROSS JOIN</vt:lpstr>
      <vt:lpstr>EXAMPLE</vt:lpstr>
      <vt:lpstr>CROSS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vardhan</dc:creator>
  <cp:lastModifiedBy>sai vardhan</cp:lastModifiedBy>
  <cp:revision>35</cp:revision>
  <dcterms:created xsi:type="dcterms:W3CDTF">2024-07-01T11:35:47Z</dcterms:created>
  <dcterms:modified xsi:type="dcterms:W3CDTF">2024-07-23T15:33:45Z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