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78" r:id="rId5"/>
    <p:sldId id="290" r:id="rId6"/>
    <p:sldId id="291" r:id="rId7"/>
    <p:sldId id="279" r:id="rId8"/>
    <p:sldId id="280" r:id="rId9"/>
    <p:sldId id="281" r:id="rId10"/>
    <p:sldId id="292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3" r:id="rId20"/>
    <p:sldId id="2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3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Sai Vardhan T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CE1-654F-261E-4314-012C9E84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 [3NF]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180BA-A55E-FECA-D397-1E615921A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in 2NF.</a:t>
            </a:r>
          </a:p>
          <a:p>
            <a:r>
              <a:rPr lang="en-US" dirty="0"/>
              <a:t>There are no transitive dependencies (i.e., no non-prime attribute depends on another non-prime attribute).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9ECC1F-6014-3945-BF2A-72BB352BE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590159"/>
              </p:ext>
            </p:extLst>
          </p:nvPr>
        </p:nvGraphicFramePr>
        <p:xfrm>
          <a:off x="1829526" y="407682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851399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18499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98096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99924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 NO [PK]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 [N.P.A]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 [N.P.A]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78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2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31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368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77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01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FB39-F277-55BB-5C7E-A33967B0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 [3NF]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9F33FB-D63A-EFCF-22E2-6D68A149D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768243"/>
              </p:ext>
            </p:extLst>
          </p:nvPr>
        </p:nvGraphicFramePr>
        <p:xfrm>
          <a:off x="1849120" y="2163112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714685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134254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00891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 NO [PK]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[N.P.A]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BRANCH[N.P.K]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4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54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94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04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13126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E36BF5-C2CD-C1F1-B366-FF5E7EAFF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836263"/>
              </p:ext>
            </p:extLst>
          </p:nvPr>
        </p:nvGraphicFramePr>
        <p:xfrm>
          <a:off x="1907903" y="4573209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707748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77051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BRANCH [PK]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 [N.P.A]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42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85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53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35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11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48DD-BDB9-83BD-0E22-8FD1B64E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Boyce-Codd Normal Form (BCNF)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521DD-6966-26AD-FE65-4FD2BDBBA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in 3NF.</a:t>
            </a:r>
          </a:p>
          <a:p>
            <a:r>
              <a:rPr lang="en-US" dirty="0"/>
              <a:t>Every determinant is a candidate key (i.e., no non-trivial functional dependency should exist where the determinant is not a </a:t>
            </a:r>
            <a:r>
              <a:rPr lang="en-US" dirty="0" err="1"/>
              <a:t>superkey</a:t>
            </a:r>
            <a:r>
              <a:rPr lang="en-US" dirty="0"/>
              <a:t>).</a:t>
            </a:r>
          </a:p>
          <a:p>
            <a:r>
              <a:rPr lang="en-US" dirty="0"/>
              <a:t>If A depends on B, Then A should be Super Key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191F78-E52D-774C-EEC4-14C829048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15006"/>
              </p:ext>
            </p:extLst>
          </p:nvPr>
        </p:nvGraphicFramePr>
        <p:xfrm>
          <a:off x="1868714" y="420091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221401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718322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02887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88199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 NO [PK]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BRANCH_ID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99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12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78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41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947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48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F881-80B8-3D84-6779-9F95A55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Boyce-Codd Normal Form (BCNF)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54113D-2651-CE13-2DF8-A1A5DF4B3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67788"/>
              </p:ext>
            </p:extLst>
          </p:nvPr>
        </p:nvGraphicFramePr>
        <p:xfrm>
          <a:off x="2026676" y="1967169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975008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46884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 NO [PK]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75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8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961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04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70144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63F341-71D6-D636-A549-753849283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342008"/>
              </p:ext>
            </p:extLst>
          </p:nvPr>
        </p:nvGraphicFramePr>
        <p:xfrm>
          <a:off x="2084252" y="424942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296320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7606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BRANCH_ID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78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46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872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8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7D6B-DC3F-6812-FD76-A9510E97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Normal Form [4NF]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0C81-FB8F-6693-44A7-49D192319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in BCNF.</a:t>
            </a:r>
          </a:p>
          <a:p>
            <a:r>
              <a:rPr lang="en-US" dirty="0"/>
              <a:t>It has no multi-valued dependencies (i.e., attributes are independent of each other and depend only on the primary key).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28B9A2-074D-B0B6-BA4B-FF1F53A0E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84896"/>
              </p:ext>
            </p:extLst>
          </p:nvPr>
        </p:nvGraphicFramePr>
        <p:xfrm>
          <a:off x="1914435" y="4142135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494751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735059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14172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 NO [PK]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[N.P.A]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HOBBY [N.P.A]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49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28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SLEEPING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85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13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1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12C1-CF47-9A45-B4C6-006C4BD1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Normal Form [4NF]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34BBC6-B5F3-0BA5-C91B-C4966BAE6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03396"/>
              </p:ext>
            </p:extLst>
          </p:nvPr>
        </p:nvGraphicFramePr>
        <p:xfrm>
          <a:off x="1881777" y="205207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683322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39020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 NO [PK]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[N.P.A]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3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85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02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70297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A3A7EA-2B36-8D4A-4B09-DB129CEDF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746645"/>
              </p:ext>
            </p:extLst>
          </p:nvPr>
        </p:nvGraphicFramePr>
        <p:xfrm>
          <a:off x="1803400" y="424942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845095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0718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 NO [PK]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HOBBY [N.P.A]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92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42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SLEEPING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8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74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424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9CE3-525C-C738-2F8A-F5FCF45A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Fifth Normal Form [5NF]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B8A9-F7A0-E2EE-4C99-3AADABC7A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4NF</a:t>
            </a:r>
          </a:p>
          <a:p>
            <a:r>
              <a:rPr lang="en-US" dirty="0"/>
              <a:t>Does not consists of any Join Dependencies</a:t>
            </a:r>
          </a:p>
          <a:p>
            <a:r>
              <a:rPr lang="en-US" dirty="0"/>
              <a:t>Satisfied when tables present in DBMS broken down into multiples tables to ensure data redundancy</a:t>
            </a:r>
          </a:p>
          <a:p>
            <a:pPr marL="3690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A6CBE4-D148-F94B-86E0-F56A3DCC9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671110"/>
              </p:ext>
            </p:extLst>
          </p:nvPr>
        </p:nvGraphicFramePr>
        <p:xfrm>
          <a:off x="2097314" y="4146549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980415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85708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20465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30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98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95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11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7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442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205D-6150-80AE-B624-A8CBAC7E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Fifth Normal Form [5NF]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926BE7-F017-528A-31CB-5960C47BA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899652"/>
              </p:ext>
            </p:extLst>
          </p:nvPr>
        </p:nvGraphicFramePr>
        <p:xfrm>
          <a:off x="672132" y="3150327"/>
          <a:ext cx="29462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066">
                  <a:extLst>
                    <a:ext uri="{9D8B030D-6E8A-4147-A177-3AD203B41FA5}">
                      <a16:colId xmlns:a16="http://schemas.microsoft.com/office/drawing/2014/main" val="2872179126"/>
                    </a:ext>
                  </a:extLst>
                </a:gridCol>
                <a:gridCol w="1757213">
                  <a:extLst>
                    <a:ext uri="{9D8B030D-6E8A-4147-A177-3AD203B41FA5}">
                      <a16:colId xmlns:a16="http://schemas.microsoft.com/office/drawing/2014/main" val="1791196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FACULTY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8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53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9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6523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1ACFF99-8465-B004-1316-5D2ADE72CF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971008"/>
              </p:ext>
            </p:extLst>
          </p:nvPr>
        </p:nvGraphicFramePr>
        <p:xfrm>
          <a:off x="4617536" y="3150327"/>
          <a:ext cx="29462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341">
                  <a:extLst>
                    <a:ext uri="{9D8B030D-6E8A-4147-A177-3AD203B41FA5}">
                      <a16:colId xmlns:a16="http://schemas.microsoft.com/office/drawing/2014/main" val="2872179126"/>
                    </a:ext>
                  </a:extLst>
                </a:gridCol>
                <a:gridCol w="1510938">
                  <a:extLst>
                    <a:ext uri="{9D8B030D-6E8A-4147-A177-3AD203B41FA5}">
                      <a16:colId xmlns:a16="http://schemas.microsoft.com/office/drawing/2014/main" val="1791196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8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53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9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652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522564-FE65-073D-C080-4B663D3E0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084051"/>
              </p:ext>
            </p:extLst>
          </p:nvPr>
        </p:nvGraphicFramePr>
        <p:xfrm>
          <a:off x="8661400" y="3335747"/>
          <a:ext cx="21476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623">
                  <a:extLst>
                    <a:ext uri="{9D8B030D-6E8A-4147-A177-3AD203B41FA5}">
                      <a16:colId xmlns:a16="http://schemas.microsoft.com/office/drawing/2014/main" val="2289566611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327958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4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22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9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342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02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2E3B-8B54-A177-A142-D9E91251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701B3-2935-B373-8F10-F887E9D3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same data at multiple places.</a:t>
            </a:r>
          </a:p>
          <a:p>
            <a:r>
              <a:rPr lang="en-US" dirty="0"/>
              <a:t>Data redundancy leads to anomalies [ Errors ]</a:t>
            </a:r>
          </a:p>
          <a:p>
            <a:r>
              <a:rPr lang="en-US" dirty="0"/>
              <a:t>Very hard to maintain data base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532C17-71B6-4B59-7640-2DB1B8C8C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811791"/>
              </p:ext>
            </p:extLst>
          </p:nvPr>
        </p:nvGraphicFramePr>
        <p:xfrm>
          <a:off x="1816463" y="4102946"/>
          <a:ext cx="8127999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486253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262792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49758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4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1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6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52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64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8A13-E134-8D0F-BE7F-72EE82A0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0CBF-AE63-5C62-01CF-373201F5E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redundancy occurs anomalies</a:t>
            </a:r>
          </a:p>
          <a:p>
            <a:r>
              <a:rPr lang="en-US" dirty="0"/>
              <a:t>Types of anomalies:</a:t>
            </a:r>
          </a:p>
          <a:p>
            <a:pPr lvl="1"/>
            <a:r>
              <a:rPr lang="en-US" dirty="0"/>
              <a:t>Insertion Anomalies</a:t>
            </a:r>
          </a:p>
          <a:p>
            <a:pPr lvl="1"/>
            <a:r>
              <a:rPr lang="en-US" dirty="0" err="1"/>
              <a:t>Updation</a:t>
            </a:r>
            <a:r>
              <a:rPr lang="en-US" dirty="0"/>
              <a:t> Anomalies</a:t>
            </a:r>
          </a:p>
          <a:p>
            <a:pPr lvl="1"/>
            <a:r>
              <a:rPr lang="en-US" dirty="0"/>
              <a:t>Deletion Anomalies</a:t>
            </a:r>
          </a:p>
        </p:txBody>
      </p:sp>
    </p:spTree>
    <p:extLst>
      <p:ext uri="{BB962C8B-B14F-4D97-AF65-F5344CB8AC3E}">
        <p14:creationId xmlns:p14="http://schemas.microsoft.com/office/powerpoint/2010/main" val="265848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BE1B-FCC4-41FF-7145-E09205EF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8D02-90AB-1F78-189F-9C2652A08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Normalization is the process of organizing data in a database to reduce data redundancy and improve data integrity. It involves dividing large tables into smaller ones and defining relationships between them to ensure data consistency.</a:t>
            </a:r>
          </a:p>
          <a:p>
            <a:r>
              <a:rPr lang="en-US" dirty="0"/>
              <a:t>The main goals of normalization are:</a:t>
            </a:r>
          </a:p>
          <a:p>
            <a:pPr lvl="1"/>
            <a:r>
              <a:rPr lang="en-US" dirty="0"/>
              <a:t>Eliminate data redundancy (duplicate data).</a:t>
            </a:r>
          </a:p>
          <a:p>
            <a:pPr lvl="1"/>
            <a:r>
              <a:rPr lang="en-US" dirty="0"/>
              <a:t>Ensure data dependencies are logical.</a:t>
            </a:r>
          </a:p>
          <a:p>
            <a:pPr lvl="1"/>
            <a:r>
              <a:rPr lang="en-US" dirty="0"/>
              <a:t>Improve data integrity [Missing Values] and consistency [Correctness].</a:t>
            </a:r>
          </a:p>
        </p:txBody>
      </p:sp>
    </p:spTree>
    <p:extLst>
      <p:ext uri="{BB962C8B-B14F-4D97-AF65-F5344CB8AC3E}">
        <p14:creationId xmlns:p14="http://schemas.microsoft.com/office/powerpoint/2010/main" val="48769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8521-D594-22AF-6020-96A3AB5C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EFC50-7CDC-10D7-D28D-62AFFAB59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Normalization is typically carried out through a series of </a:t>
            </a:r>
            <a:r>
              <a:rPr lang="en-US" b="1" dirty="0"/>
              <a:t>normal forms</a:t>
            </a:r>
            <a:r>
              <a:rPr lang="en-US" dirty="0"/>
              <a:t> (NF), each addressing specific issues: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First Normal Form (1NF)</a:t>
            </a:r>
            <a:r>
              <a:rPr lang="en-US" dirty="0"/>
              <a:t> – Eliminate repeating groups.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Second Normal Form (2NF)</a:t>
            </a:r>
            <a:r>
              <a:rPr lang="en-US" dirty="0"/>
              <a:t> – Eliminate partial dependency.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Third Normal Form (3NF)</a:t>
            </a:r>
            <a:r>
              <a:rPr lang="en-US" dirty="0"/>
              <a:t> – Eliminate transitive dependency.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Boyce-Codd Normal Form (BCNF)</a:t>
            </a:r>
            <a:r>
              <a:rPr lang="en-US" dirty="0"/>
              <a:t> – A stricter version of 3NF.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Fourth Normal Form (4NF)</a:t>
            </a:r>
            <a:r>
              <a:rPr lang="en-US" dirty="0"/>
              <a:t> – Handle multi-valued dependencies.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Fifth Normal Form (5NF)</a:t>
            </a:r>
            <a:r>
              <a:rPr lang="en-US" dirty="0"/>
              <a:t> – Handle join dependencies.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8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1296-9C17-0EF6-C01C-0F80F868B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9577"/>
            <a:ext cx="10353762" cy="1257300"/>
          </a:xfrm>
        </p:spPr>
        <p:txBody>
          <a:bodyPr/>
          <a:lstStyle/>
          <a:p>
            <a:r>
              <a:rPr lang="en-US" dirty="0"/>
              <a:t>First Normal forms [1NF]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A6F5-9862-26EB-738F-4AFF91D6D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62496"/>
            <a:ext cx="10353762" cy="3714749"/>
          </a:xfrm>
        </p:spPr>
        <p:txBody>
          <a:bodyPr/>
          <a:lstStyle/>
          <a:p>
            <a:r>
              <a:rPr lang="en-US" dirty="0"/>
              <a:t>A relation should be in 1 NF if it contains an atomic values</a:t>
            </a:r>
          </a:p>
          <a:p>
            <a:r>
              <a:rPr lang="en-US" dirty="0"/>
              <a:t>It states that an attribute of a table can not hold multiple values.</a:t>
            </a:r>
          </a:p>
          <a:p>
            <a:r>
              <a:rPr lang="en-US" dirty="0"/>
              <a:t>1 NF does not allows multi valued attributes.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C40B88-7BAD-6F4B-4B55-8C52D45AF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64598"/>
              </p:ext>
            </p:extLst>
          </p:nvPr>
        </p:nvGraphicFramePr>
        <p:xfrm>
          <a:off x="2293255" y="3190059"/>
          <a:ext cx="687033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959">
                  <a:extLst>
                    <a:ext uri="{9D8B030D-6E8A-4147-A177-3AD203B41FA5}">
                      <a16:colId xmlns:a16="http://schemas.microsoft.com/office/drawing/2014/main" val="2164936556"/>
                    </a:ext>
                  </a:extLst>
                </a:gridCol>
                <a:gridCol w="1082107">
                  <a:extLst>
                    <a:ext uri="{9D8B030D-6E8A-4147-A177-3AD203B41FA5}">
                      <a16:colId xmlns:a16="http://schemas.microsoft.com/office/drawing/2014/main" val="1788251570"/>
                    </a:ext>
                  </a:extLst>
                </a:gridCol>
                <a:gridCol w="1454785">
                  <a:extLst>
                    <a:ext uri="{9D8B030D-6E8A-4147-A177-3AD203B41FA5}">
                      <a16:colId xmlns:a16="http://schemas.microsoft.com/office/drawing/2014/main" val="2904859179"/>
                    </a:ext>
                  </a:extLst>
                </a:gridCol>
                <a:gridCol w="2917488">
                  <a:extLst>
                    <a:ext uri="{9D8B030D-6E8A-4147-A177-3AD203B41FA5}">
                      <a16:colId xmlns:a16="http://schemas.microsoft.com/office/drawing/2014/main" val="1487270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LANGUAGES_KNOWN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7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TELUGU,ENGLISH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4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ENGLISH, HINDI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9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ENGLISH,HINDI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271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16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A26AF-A60D-C326-1C6B-4A80AA6EB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1C82-485B-F53F-6EC3-9A4908F9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9577"/>
            <a:ext cx="10353762" cy="1257300"/>
          </a:xfrm>
        </p:spPr>
        <p:txBody>
          <a:bodyPr/>
          <a:lstStyle/>
          <a:p>
            <a:r>
              <a:rPr lang="en-US" dirty="0"/>
              <a:t>First Normal forms [1NF]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C2863-3567-56C3-339F-42E62DA83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62496"/>
            <a:ext cx="10353762" cy="3714749"/>
          </a:xfrm>
        </p:spPr>
        <p:txBody>
          <a:bodyPr/>
          <a:lstStyle/>
          <a:p>
            <a:r>
              <a:rPr lang="en-US" dirty="0"/>
              <a:t>After applying 1NF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121D7A-4687-8D2A-075D-24A0C2CD8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48766"/>
              </p:ext>
            </p:extLst>
          </p:nvPr>
        </p:nvGraphicFramePr>
        <p:xfrm>
          <a:off x="1770742" y="2719796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361760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46732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85976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13398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LANGUAGES_KNOWN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54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TELUGU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10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72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47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HINDI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9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4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HINDI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135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22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AA30-DA5B-1F84-6AB1-0DE52729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35280"/>
            <a:ext cx="10353762" cy="1257300"/>
          </a:xfrm>
        </p:spPr>
        <p:txBody>
          <a:bodyPr/>
          <a:lstStyle/>
          <a:p>
            <a:r>
              <a:rPr lang="en-US" dirty="0"/>
              <a:t>Second Normal form [2NF]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9DAC7-B639-5E9C-F136-0313FC886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92580"/>
            <a:ext cx="10353762" cy="3714749"/>
          </a:xfrm>
        </p:spPr>
        <p:txBody>
          <a:bodyPr/>
          <a:lstStyle/>
          <a:p>
            <a:r>
              <a:rPr lang="en-US" dirty="0"/>
              <a:t>It is in 1NF.</a:t>
            </a:r>
          </a:p>
          <a:p>
            <a:r>
              <a:rPr lang="en-US" dirty="0"/>
              <a:t>There are no partial dependencies (i.e., no non-prime attribute depends on part of a composite primary key).</a:t>
            </a:r>
          </a:p>
          <a:p>
            <a:r>
              <a:rPr lang="en-US" dirty="0"/>
              <a:t>Primary key should not contains duplicate columns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4414E5-0897-55D9-89B1-F57B25338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31080"/>
              </p:ext>
            </p:extLst>
          </p:nvPr>
        </p:nvGraphicFramePr>
        <p:xfrm>
          <a:off x="1646645" y="3608069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361760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46732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85976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13398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 NO</a:t>
                      </a:r>
                    </a:p>
                    <a:p>
                      <a:r>
                        <a:rPr lang="en-US" dirty="0"/>
                        <a:t>[PK]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LANGUAGES_KNOWN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54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TELUGU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10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72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47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HINDI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9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4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HINDI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135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87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5A15-DA88-4330-325B-42EF2308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Normal form [2NF]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85A994-3894-9213-ABFA-1BFB5A5D8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642286"/>
              </p:ext>
            </p:extLst>
          </p:nvPr>
        </p:nvGraphicFramePr>
        <p:xfrm>
          <a:off x="1881778" y="186690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50456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913141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00819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49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25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8574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13FD3F-52CD-2611-7A56-C702877C8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516267"/>
              </p:ext>
            </p:extLst>
          </p:nvPr>
        </p:nvGraphicFramePr>
        <p:xfrm>
          <a:off x="1953623" y="3907004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863655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58440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LANGUAGES_KNOWN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42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TELUGU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3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1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54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HINDI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4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19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HINDI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530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836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{A120DC62-A864-4070-B7D9-7A6E770A7CCF}tf55705232_win32</Template>
  <TotalTime>61</TotalTime>
  <Words>855</Words>
  <Application>Microsoft Office PowerPoint</Application>
  <PresentationFormat>Widescreen</PresentationFormat>
  <Paragraphs>320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Goudy Old Style</vt:lpstr>
      <vt:lpstr>Wingdings 2</vt:lpstr>
      <vt:lpstr>SlateVTI</vt:lpstr>
      <vt:lpstr>Normalization</vt:lpstr>
      <vt:lpstr>DATA REDUNDANCY</vt:lpstr>
      <vt:lpstr>DATA REDUNDANCY</vt:lpstr>
      <vt:lpstr>NORMALIZATION</vt:lpstr>
      <vt:lpstr>Normalization forms</vt:lpstr>
      <vt:lpstr>First Normal forms [1NF]</vt:lpstr>
      <vt:lpstr>First Normal forms [1NF]</vt:lpstr>
      <vt:lpstr>Second Normal form [2NF]</vt:lpstr>
      <vt:lpstr>Second Normal form [2NF]</vt:lpstr>
      <vt:lpstr>Third Normal Form [3NF]</vt:lpstr>
      <vt:lpstr>Third Normal Form [3NF]</vt:lpstr>
      <vt:lpstr>Boyce-Codd Normal Form (BCNF)</vt:lpstr>
      <vt:lpstr>Boyce-Codd Normal Form (BCNF)</vt:lpstr>
      <vt:lpstr>Fourth Normal Form [4NF]</vt:lpstr>
      <vt:lpstr>Fourth Normal Form [4NF]</vt:lpstr>
      <vt:lpstr>Fifth Normal Form [5NF]</vt:lpstr>
      <vt:lpstr>Fifth Normal Form [5NF]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vardhan</dc:creator>
  <cp:lastModifiedBy>sai vardhan</cp:lastModifiedBy>
  <cp:revision>9</cp:revision>
  <dcterms:created xsi:type="dcterms:W3CDTF">2024-12-03T11:04:15Z</dcterms:created>
  <dcterms:modified xsi:type="dcterms:W3CDTF">2024-12-09T11:21:01Z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