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258" y="-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234" y="190754"/>
            <a:ext cx="843153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24025"/>
            <a:ext cx="8072119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THE </a:t>
            </a:r>
            <a:r>
              <a:rPr spc="-140" dirty="0"/>
              <a:t>ENTITY- </a:t>
            </a:r>
            <a:r>
              <a:rPr spc="-135" dirty="0"/>
              <a:t> </a:t>
            </a:r>
            <a:r>
              <a:rPr spc="-110" dirty="0"/>
              <a:t>RELATIONSHIP</a:t>
            </a:r>
            <a:r>
              <a:rPr spc="-225" dirty="0"/>
              <a:t> </a:t>
            </a:r>
            <a:r>
              <a:rPr spc="-65" dirty="0"/>
              <a:t>(ER) </a:t>
            </a:r>
            <a:r>
              <a:rPr spc="-1785" dirty="0"/>
              <a:t> </a:t>
            </a:r>
            <a:r>
              <a:rPr spc="-70" dirty="0"/>
              <a:t>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6460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RELATIONSHIPS</a:t>
            </a:r>
            <a:r>
              <a:rPr u="none" spc="-120" dirty="0"/>
              <a:t> </a:t>
            </a:r>
            <a:r>
              <a:rPr u="none" spc="-35" dirty="0"/>
              <a:t>IN</a:t>
            </a:r>
            <a:r>
              <a:rPr u="none" spc="-145" dirty="0"/>
              <a:t> </a:t>
            </a:r>
            <a:r>
              <a:rPr u="none" spc="-55" dirty="0"/>
              <a:t>GENERAL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7049"/>
            <a:ext cx="6947534" cy="14954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Interaction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Indicator: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one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another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0" y="2962275"/>
            <a:ext cx="5000625" cy="2914650"/>
            <a:chOff x="1905000" y="2962275"/>
            <a:chExt cx="5000625" cy="29146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962275"/>
              <a:ext cx="4114800" cy="2914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19800" y="3402076"/>
              <a:ext cx="885825" cy="228600"/>
            </a:xfrm>
            <a:custGeom>
              <a:avLst/>
              <a:gdLst/>
              <a:ahLst/>
              <a:cxnLst/>
              <a:rect l="l" t="t" r="r" b="b"/>
              <a:pathLst>
                <a:path w="88582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885825" y="171450"/>
                  </a:lnTo>
                  <a:lnTo>
                    <a:pt x="885825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3607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" y="927049"/>
            <a:ext cx="8192134" cy="49237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b="1" spc="-5" dirty="0"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  <a:p>
            <a:pPr marL="5334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Interaction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endParaRPr sz="2000">
              <a:latin typeface="Arial MT"/>
              <a:cs typeface="Arial MT"/>
            </a:endParaRPr>
          </a:p>
          <a:p>
            <a:pPr marL="5334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Indicator: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one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refers to another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endParaRPr sz="2000">
              <a:latin typeface="Arial MT"/>
              <a:cs typeface="Arial MT"/>
            </a:endParaRPr>
          </a:p>
          <a:p>
            <a:pPr marL="1219200" lvl="2" indent="-228600">
              <a:lnSpc>
                <a:spcPct val="100000"/>
              </a:lnSpc>
              <a:spcBef>
                <a:spcPts val="409"/>
              </a:spcBef>
              <a:buClr>
                <a:srgbClr val="D1282D"/>
              </a:buClr>
              <a:buChar char="•"/>
              <a:tabLst>
                <a:tab pos="1218565" algn="l"/>
                <a:tab pos="1219200" algn="l"/>
              </a:tabLst>
            </a:pPr>
            <a:r>
              <a:rPr sz="1800" spc="-5" dirty="0">
                <a:latin typeface="Arial MT"/>
                <a:cs typeface="Arial MT"/>
              </a:rPr>
              <a:t>Represent 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endParaRPr sz="1800">
              <a:latin typeface="Arial MT"/>
              <a:cs typeface="Arial MT"/>
            </a:endParaRPr>
          </a:p>
          <a:p>
            <a:pPr marL="419100" indent="-34290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b="1" spc="-5" dirty="0">
                <a:latin typeface="Arial"/>
                <a:cs typeface="Arial"/>
              </a:rPr>
              <a:t>Relationship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type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among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n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,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2000" i="1" dirty="0">
                <a:latin typeface="Arial"/>
                <a:cs typeface="Arial"/>
              </a:rPr>
              <a:t>,</a:t>
            </a:r>
            <a:r>
              <a:rPr sz="2000" i="1" spc="-5" dirty="0">
                <a:latin typeface="Arial"/>
                <a:cs typeface="Arial"/>
              </a:rPr>
              <a:t> ...,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E</a:t>
            </a:r>
            <a:r>
              <a:rPr sz="1950" i="1" spc="7" baseline="-21367" dirty="0"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  <a:p>
            <a:pPr marL="5334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Defines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 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associations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among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 these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  <a:p>
            <a:pPr marL="4191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b="1" spc="-5" dirty="0">
                <a:latin typeface="Arial"/>
                <a:cs typeface="Arial"/>
              </a:rPr>
              <a:t>Relationship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instance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1950" i="1" baseline="-21367" dirty="0"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  <a:p>
            <a:pPr marL="5334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1950" i="1" spc="292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associates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n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individual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,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2000" i="1" dirty="0">
                <a:latin typeface="Arial"/>
                <a:cs typeface="Arial"/>
              </a:rPr>
              <a:t>,</a:t>
            </a:r>
            <a:r>
              <a:rPr sz="2000" i="1" spc="-5" dirty="0">
                <a:latin typeface="Arial"/>
                <a:cs typeface="Arial"/>
              </a:rPr>
              <a:t> ...,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334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Each </a:t>
            </a:r>
            <a:r>
              <a:rPr sz="2000" dirty="0">
                <a:latin typeface="Arial MT"/>
                <a:cs typeface="Arial MT"/>
              </a:rPr>
              <a:t>entity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j</a:t>
            </a:r>
            <a:r>
              <a:rPr sz="1950" i="1" spc="277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1950" i="1" spc="277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is 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member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  <a:p>
            <a:pPr marL="5334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Relationships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uniquely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identified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keys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participating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endParaRPr sz="2000">
              <a:latin typeface="Arial MT"/>
              <a:cs typeface="Arial MT"/>
            </a:endParaRPr>
          </a:p>
          <a:p>
            <a:pPr marL="419100" indent="-342900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b="1" spc="-5" dirty="0">
                <a:latin typeface="Arial"/>
                <a:cs typeface="Arial"/>
              </a:rPr>
              <a:t>Degree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relationship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533400" lvl="1" indent="-183515">
              <a:lnSpc>
                <a:spcPct val="100000"/>
              </a:lnSpc>
              <a:spcBef>
                <a:spcPts val="695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Number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participating 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  <a:p>
            <a:pPr marL="5334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5334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binary,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ternary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022" y="1151982"/>
            <a:ext cx="7366734" cy="4276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90754"/>
            <a:ext cx="8781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RELATIONSHIPS</a:t>
            </a:r>
            <a:r>
              <a:rPr u="none" spc="-100" dirty="0"/>
              <a:t> </a:t>
            </a:r>
            <a:r>
              <a:rPr u="none" spc="-5" dirty="0"/>
              <a:t>&amp;</a:t>
            </a:r>
            <a:r>
              <a:rPr u="none" spc="-120" dirty="0"/>
              <a:t> </a:t>
            </a:r>
            <a:r>
              <a:rPr u="none" spc="-80" dirty="0"/>
              <a:t>RELATIONSHIP</a:t>
            </a:r>
            <a:r>
              <a:rPr u="none" spc="-110" dirty="0"/>
              <a:t> </a:t>
            </a:r>
            <a:r>
              <a:rPr u="none" spc="-50" dirty="0"/>
              <a:t>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8018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5" dirty="0"/>
              <a:t>DIAGRAMMING</a:t>
            </a:r>
            <a:r>
              <a:rPr u="none" spc="-130" dirty="0"/>
              <a:t> </a:t>
            </a:r>
            <a:r>
              <a:rPr u="none" spc="-80" dirty="0"/>
              <a:t>RELATIONSHIP</a:t>
            </a:r>
            <a:r>
              <a:rPr u="none" spc="-130" dirty="0"/>
              <a:t> </a:t>
            </a:r>
            <a:r>
              <a:rPr u="none" spc="-50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888949"/>
            <a:ext cx="5247005" cy="40017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Diamond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Connected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each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Could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binary,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ternary,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higher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degree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Arial"/>
                <a:cs typeface="Arial"/>
              </a:rPr>
              <a:t>Remember</a:t>
            </a:r>
            <a:r>
              <a:rPr sz="2000" spc="-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Represents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set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 entities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which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related to entities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type(s)</a:t>
            </a:r>
            <a:endParaRPr sz="2000">
              <a:latin typeface="Arial MT"/>
              <a:cs typeface="Arial MT"/>
            </a:endParaRPr>
          </a:p>
          <a:p>
            <a:pPr marL="469900" marR="142875" lvl="1" indent="-182880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might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several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relationships</a:t>
            </a:r>
            <a:endParaRPr sz="2000">
              <a:latin typeface="Arial MT"/>
              <a:cs typeface="Arial MT"/>
            </a:endParaRPr>
          </a:p>
          <a:p>
            <a:pPr marL="469900" marR="185420" lvl="1" indent="-182880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might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600200"/>
            <a:ext cx="2209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6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6474"/>
            <a:ext cx="54082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RELATIONSHIPS </a:t>
            </a:r>
            <a:r>
              <a:rPr u="none" spc="-50" dirty="0"/>
              <a:t>WITH </a:t>
            </a:r>
            <a:r>
              <a:rPr u="none" spc="-45" dirty="0"/>
              <a:t> </a:t>
            </a:r>
            <a:r>
              <a:rPr u="none" spc="-85" dirty="0"/>
              <a:t>REPEATED</a:t>
            </a:r>
            <a:r>
              <a:rPr u="none" spc="-145" dirty="0"/>
              <a:t> </a:t>
            </a:r>
            <a:r>
              <a:rPr u="none" spc="-55" dirty="0"/>
              <a:t>ENTITY</a:t>
            </a:r>
            <a:r>
              <a:rPr u="none" spc="-140" dirty="0"/>
              <a:t> </a:t>
            </a:r>
            <a:r>
              <a:rPr u="none" spc="-50" dirty="0"/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409" y="1828800"/>
            <a:ext cx="7984490" cy="2616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involve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 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same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spouse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(two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persons),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games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(two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teams)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recursive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relationships,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such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supervises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(two </a:t>
            </a:r>
            <a:r>
              <a:rPr sz="2000" spc="-5" dirty="0">
                <a:latin typeface="Arial MT"/>
                <a:cs typeface="Arial MT"/>
              </a:rPr>
              <a:t>employees)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Role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7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Signifies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role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participating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plays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instance</a:t>
            </a:r>
            <a:endParaRPr sz="2000" dirty="0">
              <a:latin typeface="Arial MT"/>
              <a:cs typeface="Arial MT"/>
            </a:endParaRPr>
          </a:p>
          <a:p>
            <a:pPr marL="469900" marR="1101725" lvl="1" indent="-182880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Required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entity</a:t>
            </a:r>
            <a:r>
              <a:rPr sz="2000" spc="-5" dirty="0">
                <a:latin typeface="Arial MT"/>
                <a:cs typeface="Arial MT"/>
              </a:rPr>
              <a:t> type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144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54001"/>
            <a:ext cx="4481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5" dirty="0"/>
              <a:t>USING</a:t>
            </a:r>
            <a:r>
              <a:rPr u="none" spc="-155" dirty="0"/>
              <a:t> </a:t>
            </a:r>
            <a:r>
              <a:rPr u="none" spc="-65" dirty="0"/>
              <a:t>ROLE</a:t>
            </a:r>
            <a:r>
              <a:rPr u="none" spc="-150" dirty="0"/>
              <a:t> </a:t>
            </a:r>
            <a:r>
              <a:rPr u="none" spc="-60" dirty="0"/>
              <a:t>NAMES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1000" y="1318260"/>
            <a:ext cx="8633460" cy="5539740"/>
            <a:chOff x="53339" y="1013460"/>
            <a:chExt cx="8633460" cy="5539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" y="1013460"/>
              <a:ext cx="6332220" cy="36499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224" y="2314575"/>
              <a:ext cx="3457575" cy="4238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13716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663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</a:t>
            </a:r>
            <a:r>
              <a:rPr u="none" spc="-150" dirty="0"/>
              <a:t> </a:t>
            </a:r>
            <a:r>
              <a:rPr u="none" spc="-6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243" y="1745654"/>
            <a:ext cx="7957184" cy="336669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b="1" dirty="0">
                <a:latin typeface="Arial"/>
                <a:cs typeface="Arial"/>
              </a:rPr>
              <a:t>Cardinality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ratio</a:t>
            </a:r>
            <a:endParaRPr sz="1900" dirty="0">
              <a:latin typeface="Arial"/>
              <a:cs typeface="Arial"/>
            </a:endParaRPr>
          </a:p>
          <a:p>
            <a:pPr marL="469900" marR="298450" lvl="1" indent="-182880">
              <a:lnSpc>
                <a:spcPts val="1820"/>
              </a:lnSpc>
              <a:spcBef>
                <a:spcPts val="6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5" dirty="0">
                <a:latin typeface="Arial MT"/>
                <a:cs typeface="Arial MT"/>
              </a:rPr>
              <a:t>Specifies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maximum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number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 relationship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instances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which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each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entity</a:t>
            </a:r>
            <a:r>
              <a:rPr sz="1900" dirty="0">
                <a:latin typeface="Arial MT"/>
                <a:cs typeface="Arial MT"/>
              </a:rPr>
              <a:t> can participate</a:t>
            </a:r>
          </a:p>
          <a:p>
            <a:pPr marL="469900" lvl="1" indent="-183515">
              <a:lnSpc>
                <a:spcPts val="2240"/>
              </a:lnSpc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25" dirty="0">
                <a:latin typeface="Arial MT"/>
                <a:cs typeface="Arial MT"/>
              </a:rPr>
              <a:t>Types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1:1,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1:N,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M:N</a:t>
            </a: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b="1" dirty="0">
                <a:latin typeface="Arial"/>
                <a:cs typeface="Arial"/>
              </a:rPr>
              <a:t>Participation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constraint</a:t>
            </a:r>
            <a:endParaRPr sz="1900" dirty="0">
              <a:latin typeface="Arial"/>
              <a:cs typeface="Arial"/>
            </a:endParaRPr>
          </a:p>
          <a:p>
            <a:pPr marL="469900" marR="190500" lvl="1" indent="-182880">
              <a:lnSpc>
                <a:spcPct val="8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5" dirty="0">
                <a:latin typeface="Arial MT"/>
                <a:cs typeface="Arial MT"/>
              </a:rPr>
              <a:t>Specifies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whether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existence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entity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depends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its</a:t>
            </a:r>
            <a:r>
              <a:rPr sz="1900" spc="-5" dirty="0">
                <a:latin typeface="Arial MT"/>
                <a:cs typeface="Arial MT"/>
              </a:rPr>
              <a:t> being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related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another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entity</a:t>
            </a:r>
            <a:endParaRPr sz="1900" dirty="0">
              <a:latin typeface="Arial MT"/>
              <a:cs typeface="Arial MT"/>
            </a:endParaRPr>
          </a:p>
          <a:p>
            <a:pPr marL="469900" lvl="1" indent="-183515">
              <a:lnSpc>
                <a:spcPts val="2195"/>
              </a:lnSpc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20" dirty="0">
                <a:latin typeface="Arial MT"/>
                <a:cs typeface="Arial MT"/>
              </a:rPr>
              <a:t>Types: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b="1" dirty="0">
                <a:latin typeface="Arial"/>
                <a:cs typeface="Arial"/>
              </a:rPr>
              <a:t>total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b="1" dirty="0">
                <a:latin typeface="Arial"/>
                <a:cs typeface="Arial"/>
              </a:rPr>
              <a:t>partial</a:t>
            </a:r>
            <a:endParaRPr sz="1900" dirty="0">
              <a:latin typeface="Arial"/>
              <a:cs typeface="Arial"/>
            </a:endParaRPr>
          </a:p>
          <a:p>
            <a:pPr marL="469900" marR="109220" lvl="1" indent="-182880">
              <a:lnSpc>
                <a:spcPts val="1820"/>
              </a:lnSpc>
              <a:spcBef>
                <a:spcPts val="42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dirty="0">
                <a:latin typeface="Arial MT"/>
                <a:cs typeface="Arial MT"/>
              </a:rPr>
              <a:t>Thus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minimum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number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 relationship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instances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which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entities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can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participate: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thus1 for total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participation,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0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for partial</a:t>
            </a:r>
          </a:p>
          <a:p>
            <a:pPr marL="469900" lvl="1" indent="-183515">
              <a:lnSpc>
                <a:spcPts val="2020"/>
              </a:lnSpc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10" dirty="0">
                <a:latin typeface="Arial MT"/>
                <a:cs typeface="Arial MT"/>
              </a:rPr>
              <a:t>Diagrammatically,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use a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double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line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from relationship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type to entity</a:t>
            </a:r>
          </a:p>
          <a:p>
            <a:pPr marL="469900">
              <a:lnSpc>
                <a:spcPts val="2055"/>
              </a:lnSpc>
            </a:pPr>
            <a:r>
              <a:rPr sz="1900" dirty="0">
                <a:latin typeface="Arial MT"/>
                <a:cs typeface="Arial MT"/>
              </a:rPr>
              <a:t>type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6249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RELATIONSHIP</a:t>
            </a:r>
            <a:r>
              <a:rPr u="none" spc="-145" dirty="0"/>
              <a:t> </a:t>
            </a:r>
            <a:r>
              <a:rPr u="none" spc="-90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06010"/>
            <a:ext cx="7741920" cy="12509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Relationship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5" dirty="0">
                <a:latin typeface="Arial MT"/>
                <a:cs typeface="Arial MT"/>
              </a:rPr>
              <a:t> 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1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Property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 depends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both/all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Percentage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control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department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99205"/>
            <a:ext cx="7773034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2969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dirty="0">
                <a:latin typeface="Arial MT"/>
                <a:cs typeface="Arial MT"/>
              </a:rPr>
              <a:t> of 1:1</a:t>
            </a:r>
            <a:r>
              <a:rPr sz="2400" spc="-5" dirty="0">
                <a:latin typeface="Arial MT"/>
                <a:cs typeface="Arial MT"/>
              </a:rPr>
              <a:t> or</a:t>
            </a:r>
            <a:r>
              <a:rPr sz="2400" dirty="0">
                <a:latin typeface="Arial MT"/>
                <a:cs typeface="Arial MT"/>
              </a:rPr>
              <a:t> 1:N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migrated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of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participating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 types</a:t>
            </a:r>
            <a:endParaRPr sz="2400">
              <a:latin typeface="Arial MT"/>
              <a:cs typeface="Arial MT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7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1:N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migrated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only 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N-side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endParaRPr sz="2000">
              <a:latin typeface="Arial MT"/>
              <a:cs typeface="Arial MT"/>
            </a:endParaRPr>
          </a:p>
          <a:p>
            <a:pPr marL="469900" marR="908685" lvl="1" indent="-182880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Attributes 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M:N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7382" y="2550667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152400"/>
                </a:moveTo>
                <a:lnTo>
                  <a:pt x="21455" y="99209"/>
                </a:lnTo>
                <a:lnTo>
                  <a:pt x="80652" y="54197"/>
                </a:lnTo>
                <a:lnTo>
                  <a:pt x="121982" y="35831"/>
                </a:lnTo>
                <a:lnTo>
                  <a:pt x="169841" y="20799"/>
                </a:lnTo>
                <a:lnTo>
                  <a:pt x="223259" y="9530"/>
                </a:lnTo>
                <a:lnTo>
                  <a:pt x="281268" y="2454"/>
                </a:lnTo>
                <a:lnTo>
                  <a:pt x="342900" y="0"/>
                </a:lnTo>
                <a:lnTo>
                  <a:pt x="404564" y="2454"/>
                </a:lnTo>
                <a:lnTo>
                  <a:pt x="462591" y="9530"/>
                </a:lnTo>
                <a:lnTo>
                  <a:pt x="516015" y="20799"/>
                </a:lnTo>
                <a:lnTo>
                  <a:pt x="563869" y="35831"/>
                </a:lnTo>
                <a:lnTo>
                  <a:pt x="605188" y="54197"/>
                </a:lnTo>
                <a:lnTo>
                  <a:pt x="639007" y="75466"/>
                </a:lnTo>
                <a:lnTo>
                  <a:pt x="680278" y="124997"/>
                </a:lnTo>
                <a:lnTo>
                  <a:pt x="685800" y="152400"/>
                </a:lnTo>
                <a:lnTo>
                  <a:pt x="680278" y="179769"/>
                </a:lnTo>
                <a:lnTo>
                  <a:pt x="639007" y="229277"/>
                </a:lnTo>
                <a:lnTo>
                  <a:pt x="605188" y="250550"/>
                </a:lnTo>
                <a:lnTo>
                  <a:pt x="563869" y="268926"/>
                </a:lnTo>
                <a:lnTo>
                  <a:pt x="516015" y="283972"/>
                </a:lnTo>
                <a:lnTo>
                  <a:pt x="462591" y="295254"/>
                </a:lnTo>
                <a:lnTo>
                  <a:pt x="404564" y="302341"/>
                </a:lnTo>
                <a:lnTo>
                  <a:pt x="342900" y="304800"/>
                </a:lnTo>
                <a:lnTo>
                  <a:pt x="281268" y="302341"/>
                </a:lnTo>
                <a:lnTo>
                  <a:pt x="223259" y="295254"/>
                </a:lnTo>
                <a:lnTo>
                  <a:pt x="169841" y="283972"/>
                </a:lnTo>
                <a:lnTo>
                  <a:pt x="121982" y="268926"/>
                </a:lnTo>
                <a:lnTo>
                  <a:pt x="80652" y="250550"/>
                </a:lnTo>
                <a:lnTo>
                  <a:pt x="46820" y="229277"/>
                </a:lnTo>
                <a:lnTo>
                  <a:pt x="5525" y="179769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9141" y="2593848"/>
            <a:ext cx="4635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92929"/>
                </a:solidFill>
                <a:latin typeface="Arial MT"/>
                <a:cs typeface="Arial MT"/>
              </a:rPr>
              <a:t>Percent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00832" y="2400680"/>
            <a:ext cx="1599565" cy="622300"/>
            <a:chOff x="3100832" y="2400680"/>
            <a:chExt cx="1599565" cy="622300"/>
          </a:xfrm>
        </p:grpSpPr>
        <p:sp>
          <p:nvSpPr>
            <p:cNvPr id="10" name="object 10"/>
            <p:cNvSpPr/>
            <p:nvPr/>
          </p:nvSpPr>
          <p:spPr>
            <a:xfrm>
              <a:off x="4541647" y="2703067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2700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7182" y="2407030"/>
              <a:ext cx="1434465" cy="609600"/>
            </a:xfrm>
            <a:custGeom>
              <a:avLst/>
              <a:gdLst/>
              <a:ahLst/>
              <a:cxnLst/>
              <a:rect l="l" t="t" r="r" b="b"/>
              <a:pathLst>
                <a:path w="1434464" h="609600">
                  <a:moveTo>
                    <a:pt x="717295" y="0"/>
                  </a:moveTo>
                  <a:lnTo>
                    <a:pt x="0" y="304800"/>
                  </a:lnTo>
                  <a:lnTo>
                    <a:pt x="717295" y="609600"/>
                  </a:lnTo>
                  <a:lnTo>
                    <a:pt x="1434465" y="304800"/>
                  </a:lnTo>
                  <a:lnTo>
                    <a:pt x="71729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7182" y="2407030"/>
              <a:ext cx="1434465" cy="609600"/>
            </a:xfrm>
            <a:custGeom>
              <a:avLst/>
              <a:gdLst/>
              <a:ahLst/>
              <a:cxnLst/>
              <a:rect l="l" t="t" r="r" b="b"/>
              <a:pathLst>
                <a:path w="1434464" h="609600">
                  <a:moveTo>
                    <a:pt x="0" y="304800"/>
                  </a:moveTo>
                  <a:lnTo>
                    <a:pt x="717295" y="0"/>
                  </a:lnTo>
                  <a:lnTo>
                    <a:pt x="1434465" y="304800"/>
                  </a:lnTo>
                  <a:lnTo>
                    <a:pt x="717295" y="6096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24935" y="2610357"/>
            <a:ext cx="8001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 MT"/>
                <a:cs typeface="Arial MT"/>
              </a:rPr>
              <a:t>CO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-5" dirty="0">
                <a:latin typeface="Arial MT"/>
                <a:cs typeface="Arial MT"/>
              </a:rPr>
              <a:t>TROLS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4478" y="2223261"/>
            <a:ext cx="8890" cy="977265"/>
          </a:xfrm>
          <a:custGeom>
            <a:avLst/>
            <a:gdLst/>
            <a:ahLst/>
            <a:cxnLst/>
            <a:rect l="l" t="t" r="r" b="b"/>
            <a:pathLst>
              <a:path w="8889" h="977264">
                <a:moveTo>
                  <a:pt x="8889" y="0"/>
                </a:moveTo>
                <a:lnTo>
                  <a:pt x="8889" y="183768"/>
                </a:lnTo>
              </a:path>
              <a:path w="8889" h="977264">
                <a:moveTo>
                  <a:pt x="0" y="793368"/>
                </a:moveTo>
                <a:lnTo>
                  <a:pt x="0" y="977138"/>
                </a:lnTo>
              </a:path>
            </a:pathLst>
          </a:custGeom>
          <a:ln w="12700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467615"/>
            <a:ext cx="8431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5"/>
              </a:spcBef>
            </a:pPr>
            <a:r>
              <a:rPr u="none" spc="-75" dirty="0"/>
              <a:t>S</a:t>
            </a:r>
            <a:r>
              <a:rPr spc="-75" dirty="0"/>
              <a:t>UMMARY</a:t>
            </a:r>
            <a:r>
              <a:rPr spc="-140" dirty="0"/>
              <a:t> </a:t>
            </a:r>
            <a:r>
              <a:rPr spc="-35" dirty="0"/>
              <a:t>OF</a:t>
            </a:r>
            <a:r>
              <a:rPr spc="-135" dirty="0"/>
              <a:t> </a:t>
            </a:r>
            <a:r>
              <a:rPr spc="-35" dirty="0"/>
              <a:t>ER</a:t>
            </a:r>
            <a:r>
              <a:rPr spc="-140" dirty="0"/>
              <a:t> </a:t>
            </a:r>
            <a:r>
              <a:rPr spc="-65" dirty="0"/>
              <a:t>DIAGRAM</a:t>
            </a:r>
            <a:r>
              <a:rPr spc="-145" dirty="0"/>
              <a:t> </a:t>
            </a:r>
            <a:r>
              <a:rPr spc="-55" dirty="0"/>
              <a:t>SYMBOL</a:t>
            </a:r>
            <a:r>
              <a:rPr u="none" spc="-5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991826"/>
            <a:ext cx="4638087" cy="5675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6940" y="5729985"/>
            <a:ext cx="2061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mbria Math"/>
                <a:cs typeface="Cambria Math"/>
              </a:rPr>
              <a:t>⟹</a:t>
            </a:r>
            <a:r>
              <a:rPr sz="800" spc="-10" dirty="0">
                <a:latin typeface="Cambria Math"/>
                <a:cs typeface="Cambria Math"/>
              </a:rPr>
              <a:t> </a:t>
            </a:r>
            <a:r>
              <a:rPr sz="800" spc="-5" dirty="0">
                <a:latin typeface="Arial MT"/>
                <a:cs typeface="Arial MT"/>
              </a:rPr>
              <a:t>1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E</a:t>
            </a:r>
            <a:r>
              <a:rPr sz="750" spc="7" baseline="-22222" dirty="0">
                <a:latin typeface="Arial MT"/>
                <a:cs typeface="Arial MT"/>
              </a:rPr>
              <a:t>1</a:t>
            </a:r>
            <a:r>
              <a:rPr sz="750" spc="142" baseline="-22222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entity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related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to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</a:t>
            </a:r>
            <a:r>
              <a:rPr sz="800" spc="10" dirty="0">
                <a:latin typeface="Arial MT"/>
                <a:cs typeface="Arial MT"/>
              </a:rPr>
              <a:t> E</a:t>
            </a:r>
            <a:r>
              <a:rPr sz="750" spc="15" baseline="-22222" dirty="0">
                <a:latin typeface="Arial MT"/>
                <a:cs typeface="Arial MT"/>
              </a:rPr>
              <a:t>2</a:t>
            </a:r>
            <a:r>
              <a:rPr sz="750" spc="135" baseline="-22222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entities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69697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0" dirty="0"/>
              <a:t>REFINING</a:t>
            </a:r>
            <a:r>
              <a:rPr u="none" spc="-130" dirty="0"/>
              <a:t> </a:t>
            </a:r>
            <a:r>
              <a:rPr u="none" spc="-55" dirty="0"/>
              <a:t>EXAMPLE</a:t>
            </a:r>
            <a:r>
              <a:rPr u="none" spc="-130" dirty="0"/>
              <a:t> </a:t>
            </a:r>
            <a:r>
              <a:rPr u="none" spc="-35" dirty="0"/>
              <a:t>ER</a:t>
            </a:r>
            <a:r>
              <a:rPr u="none" spc="-140" dirty="0"/>
              <a:t> </a:t>
            </a:r>
            <a:r>
              <a:rPr u="none" spc="-5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16762"/>
            <a:ext cx="3630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Recall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preliminary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ER design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46727"/>
            <a:ext cx="7884795" cy="2209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Change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reference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6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15" dirty="0">
                <a:latin typeface="Arial MT"/>
                <a:cs typeface="Arial MT"/>
              </a:rPr>
              <a:t>Weak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identifying relationship</a:t>
            </a:r>
            <a:endParaRPr sz="2000">
              <a:latin typeface="Arial"/>
              <a:cs typeface="Arial"/>
            </a:endParaRPr>
          </a:p>
          <a:p>
            <a:pPr marL="355600" marR="357505" indent="-342900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Determine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cardinality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ratio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469900" marR="1054735" lvl="1" indent="-182880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15" dirty="0">
                <a:latin typeface="Arial MT"/>
                <a:cs typeface="Arial MT"/>
              </a:rPr>
              <a:t>Weak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 type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always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(1,1)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identifying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00" y="1209675"/>
            <a:ext cx="7482205" cy="3124200"/>
            <a:chOff x="609600" y="1209675"/>
            <a:chExt cx="7482205" cy="3124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619250"/>
              <a:ext cx="6286500" cy="27146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9954" y="1209675"/>
              <a:ext cx="3371850" cy="3057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78333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0025" algn="l"/>
              </a:tabLst>
            </a:pPr>
            <a:r>
              <a:rPr u="none" spc="-65" dirty="0"/>
              <a:t>S</a:t>
            </a:r>
            <a:r>
              <a:rPr spc="-65" dirty="0"/>
              <a:t>TEP</a:t>
            </a:r>
            <a:r>
              <a:rPr spc="-5" dirty="0"/>
              <a:t>S</a:t>
            </a:r>
            <a:r>
              <a:rPr spc="-114" dirty="0"/>
              <a:t> </a:t>
            </a:r>
            <a:r>
              <a:rPr spc="-70" dirty="0"/>
              <a:t>I</a:t>
            </a:r>
            <a:r>
              <a:rPr spc="-5" dirty="0"/>
              <a:t>N</a:t>
            </a:r>
            <a:r>
              <a:rPr spc="-125" dirty="0"/>
              <a:t> </a:t>
            </a:r>
            <a:r>
              <a:rPr spc="-200" dirty="0"/>
              <a:t>D</a:t>
            </a:r>
            <a:r>
              <a:rPr spc="-290" dirty="0"/>
              <a:t>A</a:t>
            </a:r>
            <a:r>
              <a:rPr spc="-285" dirty="0"/>
              <a:t>T</a:t>
            </a:r>
            <a:r>
              <a:rPr spc="-65" dirty="0"/>
              <a:t>A</a:t>
            </a:r>
            <a:r>
              <a:rPr spc="-120" dirty="0"/>
              <a:t>B</a:t>
            </a:r>
            <a:r>
              <a:rPr spc="-65" dirty="0"/>
              <a:t>AS</a:t>
            </a:r>
            <a:r>
              <a:rPr spc="-5" dirty="0"/>
              <a:t>E</a:t>
            </a:r>
            <a:r>
              <a:rPr spc="-125" dirty="0"/>
              <a:t> </a:t>
            </a:r>
            <a:r>
              <a:rPr spc="-65" dirty="0"/>
              <a:t>DES</a:t>
            </a:r>
            <a:r>
              <a:rPr spc="-70" dirty="0"/>
              <a:t>IG</a:t>
            </a:r>
            <a:r>
              <a:rPr spc="-5" dirty="0"/>
              <a:t>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996"/>
            <a:ext cx="7677150" cy="50482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Requirements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collection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analysis</a:t>
            </a:r>
            <a:endParaRPr sz="2000" dirty="0">
              <a:latin typeface="Arial"/>
              <a:cs typeface="Arial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DB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designers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interview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prospective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understand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document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 requirements</a:t>
            </a:r>
            <a:endParaRPr sz="20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Functional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Conceptual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or </a:t>
            </a:r>
            <a:r>
              <a:rPr sz="2000" b="1" spc="-5" dirty="0">
                <a:latin typeface="Arial"/>
                <a:cs typeface="Arial"/>
              </a:rPr>
              <a:t>logical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DB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Description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 requirements</a:t>
            </a:r>
            <a:endParaRPr sz="20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 MT"/>
                <a:cs typeface="Arial MT"/>
              </a:rPr>
              <a:t>Detailed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descriptions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components and </a:t>
            </a:r>
            <a:r>
              <a:rPr sz="1800" dirty="0">
                <a:latin typeface="Arial MT"/>
                <a:cs typeface="Arial MT"/>
              </a:rPr>
              <a:t>constraints</a:t>
            </a: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10" dirty="0">
                <a:latin typeface="Arial MT"/>
                <a:cs typeface="Arial MT"/>
              </a:rPr>
              <a:t>Transformed</a:t>
            </a:r>
            <a:r>
              <a:rPr sz="1800" spc="-5" dirty="0">
                <a:latin typeface="Arial MT"/>
                <a:cs typeface="Arial MT"/>
              </a:rPr>
              <a:t> into</a:t>
            </a:r>
            <a:r>
              <a:rPr sz="1800" dirty="0">
                <a:latin typeface="Arial MT"/>
                <a:cs typeface="Arial MT"/>
              </a:rPr>
              <a:t> implementation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model</a:t>
            </a:r>
            <a:endParaRPr sz="18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Result: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schema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implementation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DBMS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Physical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DB design</a:t>
            </a:r>
            <a:endParaRPr sz="2000" dirty="0">
              <a:latin typeface="Arial"/>
              <a:cs typeface="Arial"/>
            </a:endParaRPr>
          </a:p>
          <a:p>
            <a:pPr marL="469900" marR="262255" lvl="1" indent="-182880">
              <a:lnSpc>
                <a:spcPct val="100000"/>
              </a:lnSpc>
              <a:spcBef>
                <a:spcPts val="7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Internal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storage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structures, file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organizations,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indexes,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access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paths,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physical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design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DB</a:t>
            </a:r>
            <a:r>
              <a:rPr sz="2000" dirty="0">
                <a:latin typeface="Arial MT"/>
                <a:cs typeface="Arial MT"/>
              </a:rPr>
              <a:t> files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External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view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272149" cy="6092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04800"/>
            <a:ext cx="66167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7378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5" dirty="0"/>
              <a:t>APPROPRIATE</a:t>
            </a:r>
            <a:r>
              <a:rPr u="none" spc="-130" dirty="0"/>
              <a:t> </a:t>
            </a:r>
            <a:r>
              <a:rPr u="none" spc="-35" dirty="0"/>
              <a:t>ER</a:t>
            </a:r>
            <a:r>
              <a:rPr u="none" spc="-135" dirty="0"/>
              <a:t> </a:t>
            </a:r>
            <a:r>
              <a:rPr u="none" spc="-55" dirty="0"/>
              <a:t>MODEL</a:t>
            </a:r>
            <a:r>
              <a:rPr u="none" spc="-130" dirty="0"/>
              <a:t> </a:t>
            </a:r>
            <a:r>
              <a:rPr u="none" spc="-5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16762"/>
            <a:ext cx="7940675" cy="464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2014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Choose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convey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meanings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attached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various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constructs.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Nouns give </a:t>
            </a:r>
            <a:r>
              <a:rPr sz="2000" dirty="0">
                <a:latin typeface="Arial MT"/>
                <a:cs typeface="Arial MT"/>
              </a:rPr>
              <a:t>rise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 names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 MT"/>
                <a:cs typeface="Arial MT"/>
              </a:rPr>
              <a:t>Verbs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indicate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relationship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  <a:p>
            <a:pPr marL="469900" marR="183515" lvl="1" indent="-182880">
              <a:lnSpc>
                <a:spcPct val="100000"/>
              </a:lnSpc>
              <a:spcBef>
                <a:spcPts val="7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Choose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binary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make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diagram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readable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left 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right and from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bottom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Review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 attributes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69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Refine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references an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 type</a:t>
            </a:r>
            <a:endParaRPr sz="200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Attribute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several</a:t>
            </a:r>
            <a:r>
              <a:rPr sz="2000" dirty="0">
                <a:latin typeface="Arial MT"/>
                <a:cs typeface="Arial MT"/>
              </a:rPr>
              <a:t> entity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types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better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modelled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independent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 type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i="1" spc="-5" dirty="0">
                <a:latin typeface="Arial"/>
                <a:cs typeface="Arial"/>
              </a:rPr>
              <a:t>must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relationship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another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cardinality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 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might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better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modelled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weak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251" y="1101930"/>
            <a:ext cx="5485030" cy="5452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90754"/>
            <a:ext cx="8677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5" dirty="0"/>
              <a:t>RE</a:t>
            </a:r>
            <a:r>
              <a:rPr spc="-55" dirty="0"/>
              <a:t>VIEW</a:t>
            </a:r>
            <a:r>
              <a:rPr spc="-125" dirty="0"/>
              <a:t> </a:t>
            </a:r>
            <a:r>
              <a:rPr spc="-60" dirty="0"/>
              <a:t>HIGH-DEGREE</a:t>
            </a:r>
            <a:r>
              <a:rPr spc="-130" dirty="0"/>
              <a:t> </a:t>
            </a:r>
            <a:r>
              <a:rPr spc="-80" dirty="0"/>
              <a:t>RELATIONSHIP</a:t>
            </a:r>
            <a:r>
              <a:rPr u="none" spc="-80"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6764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271" y="762000"/>
            <a:ext cx="7831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</a:t>
            </a:r>
            <a:r>
              <a:rPr u="none" spc="-125" dirty="0"/>
              <a:t> </a:t>
            </a:r>
            <a:r>
              <a:rPr u="none" spc="-65" dirty="0"/>
              <a:t>SA</a:t>
            </a:r>
            <a:r>
              <a:rPr u="none" spc="-70" dirty="0"/>
              <a:t>M</a:t>
            </a:r>
            <a:r>
              <a:rPr u="none" spc="-65" dirty="0"/>
              <a:t>PL</a:t>
            </a:r>
            <a:r>
              <a:rPr u="none" spc="-5" dirty="0"/>
              <a:t>E</a:t>
            </a:r>
            <a:r>
              <a:rPr u="none" spc="-114" dirty="0"/>
              <a:t> </a:t>
            </a:r>
            <a:r>
              <a:rPr u="none" spc="-200" dirty="0"/>
              <a:t>D</a:t>
            </a:r>
            <a:r>
              <a:rPr u="none" spc="-290" dirty="0"/>
              <a:t>A</a:t>
            </a:r>
            <a:r>
              <a:rPr u="none" spc="-285" dirty="0"/>
              <a:t>T</a:t>
            </a:r>
            <a:r>
              <a:rPr u="none" spc="-65" dirty="0"/>
              <a:t>A</a:t>
            </a:r>
            <a:r>
              <a:rPr u="none" spc="-120" dirty="0"/>
              <a:t>B</a:t>
            </a:r>
            <a:r>
              <a:rPr u="none" spc="-65" dirty="0"/>
              <a:t>AS</a:t>
            </a:r>
            <a:r>
              <a:rPr u="none" spc="-5" dirty="0"/>
              <a:t>E</a:t>
            </a:r>
            <a:r>
              <a:rPr u="none" spc="-135" dirty="0"/>
              <a:t> </a:t>
            </a:r>
            <a:r>
              <a:rPr u="none" spc="-65" dirty="0"/>
              <a:t>APPL</a:t>
            </a:r>
            <a:r>
              <a:rPr u="none" spc="-70" dirty="0"/>
              <a:t>I</a:t>
            </a:r>
            <a:r>
              <a:rPr u="none" spc="-65" dirty="0"/>
              <a:t>C</a:t>
            </a:r>
            <a:r>
              <a:rPr u="none" spc="-290" dirty="0"/>
              <a:t>A</a:t>
            </a:r>
            <a:r>
              <a:rPr u="none" spc="-65" dirty="0"/>
              <a:t>T</a:t>
            </a:r>
            <a:r>
              <a:rPr u="none" spc="-70" dirty="0"/>
              <a:t>IO</a:t>
            </a:r>
            <a:r>
              <a:rPr u="none"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271" y="2286000"/>
            <a:ext cx="8026400" cy="25406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Requirements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gathered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COMPANY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Employees,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departments,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projects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Company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organized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departments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Department controls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several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projects</a:t>
            </a:r>
            <a:endParaRPr sz="2000" dirty="0">
              <a:latin typeface="Arial MT"/>
              <a:cs typeface="Arial MT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Employee: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employee’s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name,</a:t>
            </a:r>
            <a:r>
              <a:rPr sz="2000" spc="-5" dirty="0">
                <a:latin typeface="Arial MT"/>
                <a:cs typeface="Arial MT"/>
              </a:rPr>
              <a:t> Social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Security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number,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address, </a:t>
            </a:r>
            <a:r>
              <a:rPr sz="2000" spc="-25" dirty="0">
                <a:latin typeface="Arial MT"/>
                <a:cs typeface="Arial MT"/>
              </a:rPr>
              <a:t>salary,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sex (gender),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birth date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Keep </a:t>
            </a:r>
            <a:r>
              <a:rPr sz="2000" dirty="0">
                <a:latin typeface="Arial MT"/>
                <a:cs typeface="Arial MT"/>
              </a:rPr>
              <a:t>track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dependents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 employee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200"/>
            <a:ext cx="78333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0025" algn="l"/>
              </a:tabLst>
            </a:pPr>
            <a:r>
              <a:rPr u="none" spc="-35" dirty="0"/>
              <a:t>E</a:t>
            </a:r>
            <a:r>
              <a:rPr spc="-35" dirty="0"/>
              <a:t>R</a:t>
            </a:r>
            <a:r>
              <a:rPr spc="-150" dirty="0"/>
              <a:t> </a:t>
            </a:r>
            <a:r>
              <a:rPr spc="-55" dirty="0"/>
              <a:t>MODEL</a:t>
            </a:r>
            <a:r>
              <a:rPr spc="-140" dirty="0"/>
              <a:t> </a:t>
            </a:r>
            <a:r>
              <a:rPr spc="-80" dirty="0"/>
              <a:t>OVERVIEW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57400"/>
            <a:ext cx="7557770" cy="25012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ER model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describes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 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terms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of: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Entities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b="1" spc="-5" dirty="0">
                <a:latin typeface="Arial"/>
                <a:cs typeface="Arial"/>
              </a:rPr>
              <a:t>entity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sets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 MT"/>
                <a:cs typeface="Arial MT"/>
              </a:rPr>
              <a:t>Objects</a:t>
            </a:r>
          </a:p>
          <a:p>
            <a:pPr marL="469900" lvl="1" indent="-183515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Relationships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relationship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sets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Connections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 objects</a:t>
            </a:r>
            <a:endParaRPr sz="18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Attributes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D1282D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Properties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characterize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entities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19200"/>
            <a:ext cx="8340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0" dirty="0"/>
              <a:t>E</a:t>
            </a:r>
            <a:r>
              <a:rPr spc="-60" dirty="0"/>
              <a:t>NTITIES</a:t>
            </a:r>
            <a:r>
              <a:rPr spc="-105" dirty="0"/>
              <a:t> </a:t>
            </a:r>
            <a:r>
              <a:rPr spc="-45" dirty="0"/>
              <a:t>AND</a:t>
            </a:r>
            <a:r>
              <a:rPr spc="-140" dirty="0"/>
              <a:t> </a:t>
            </a:r>
            <a:r>
              <a:rPr spc="-90" dirty="0"/>
              <a:t>ATTRIBUTES</a:t>
            </a:r>
            <a:r>
              <a:rPr spc="-120" dirty="0"/>
              <a:t> </a:t>
            </a:r>
            <a:r>
              <a:rPr spc="-55" dirty="0"/>
              <a:t>EXAMPL</a:t>
            </a:r>
            <a:r>
              <a:rPr u="none" spc="-5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923" y="2455639"/>
            <a:ext cx="7118377" cy="1966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409" y="600998"/>
            <a:ext cx="78333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0025" algn="l"/>
              </a:tabLst>
            </a:pPr>
            <a:r>
              <a:rPr u="none" spc="-55" dirty="0"/>
              <a:t>E</a:t>
            </a:r>
            <a:r>
              <a:rPr spc="-55" dirty="0"/>
              <a:t>NTITY</a:t>
            </a:r>
            <a:r>
              <a:rPr spc="-150" dirty="0"/>
              <a:t> </a:t>
            </a:r>
            <a:r>
              <a:rPr spc="-50" dirty="0"/>
              <a:t>SETS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2522"/>
            <a:ext cx="7430770" cy="725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b="1" dirty="0">
                <a:latin typeface="Arial"/>
                <a:cs typeface="Arial"/>
              </a:rPr>
              <a:t>Entity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type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b="1" spc="-5" dirty="0">
                <a:latin typeface="Arial"/>
                <a:cs typeface="Arial"/>
              </a:rPr>
              <a:t>set</a:t>
            </a:r>
            <a:endParaRPr sz="19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47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1900" spc="-5" dirty="0">
                <a:latin typeface="Arial MT"/>
                <a:cs typeface="Arial MT"/>
              </a:rPr>
              <a:t>Collection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(or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set)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similar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entities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that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have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same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attributes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83428"/>
            <a:ext cx="5811520" cy="8013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dirty="0">
                <a:latin typeface="Arial MT"/>
                <a:cs typeface="Arial MT"/>
              </a:rPr>
              <a:t>ER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model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defines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i="1" spc="-5" dirty="0">
                <a:latin typeface="Arial"/>
                <a:cs typeface="Arial"/>
              </a:rPr>
              <a:t>entity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sets,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not individual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entities</a:t>
            </a: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dirty="0">
                <a:latin typeface="Arial MT"/>
                <a:cs typeface="Arial MT"/>
              </a:rPr>
              <a:t>But </a:t>
            </a:r>
            <a:r>
              <a:rPr sz="1900" spc="-5" dirty="0">
                <a:latin typeface="Arial MT"/>
                <a:cs typeface="Arial MT"/>
              </a:rPr>
              <a:t>entity</a:t>
            </a:r>
            <a:r>
              <a:rPr sz="1900" dirty="0">
                <a:latin typeface="Arial MT"/>
                <a:cs typeface="Arial MT"/>
              </a:rPr>
              <a:t> sets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described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 terms of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their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attributes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670560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4478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653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80" dirty="0"/>
              <a:t>CATEGORIES</a:t>
            </a:r>
            <a:r>
              <a:rPr u="none" spc="-150" dirty="0"/>
              <a:t> </a:t>
            </a:r>
            <a:r>
              <a:rPr u="none" spc="-35" dirty="0"/>
              <a:t>OF</a:t>
            </a:r>
            <a:r>
              <a:rPr u="none" spc="-155" dirty="0"/>
              <a:t> </a:t>
            </a:r>
            <a:r>
              <a:rPr u="none" spc="-90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8817" y="1828800"/>
            <a:ext cx="7746365" cy="28835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 MT"/>
                <a:cs typeface="Arial MT"/>
              </a:rPr>
              <a:t>(atomic) vs. </a:t>
            </a:r>
            <a:r>
              <a:rPr sz="2000" b="1" spc="-5" dirty="0">
                <a:latin typeface="Arial"/>
                <a:cs typeface="Arial"/>
              </a:rPr>
              <a:t>composite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Single-valued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vs. </a:t>
            </a:r>
            <a:r>
              <a:rPr sz="2000" b="1" spc="-5" dirty="0">
                <a:latin typeface="Arial"/>
                <a:cs typeface="Arial"/>
              </a:rPr>
              <a:t>multivalued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Stored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vs.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derived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Key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unique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endParaRPr sz="2000" dirty="0">
              <a:latin typeface="Arial MT"/>
              <a:cs typeface="Arial MT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Attribute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distinct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individual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1143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60411"/>
            <a:ext cx="7980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0" dirty="0"/>
              <a:t>INITIAL</a:t>
            </a:r>
            <a:r>
              <a:rPr u="none" spc="-110" dirty="0"/>
              <a:t> </a:t>
            </a:r>
            <a:r>
              <a:rPr u="none" spc="-35" dirty="0"/>
              <a:t>ER</a:t>
            </a:r>
            <a:r>
              <a:rPr u="none" spc="-135" dirty="0"/>
              <a:t> </a:t>
            </a:r>
            <a:r>
              <a:rPr u="none" spc="-65" dirty="0"/>
              <a:t>DIAGRAM</a:t>
            </a:r>
            <a:r>
              <a:rPr u="none" spc="-130" dirty="0"/>
              <a:t> </a:t>
            </a:r>
            <a:r>
              <a:rPr u="none" spc="-45" dirty="0"/>
              <a:t>FOR</a:t>
            </a:r>
            <a:r>
              <a:rPr u="none" spc="-135" dirty="0"/>
              <a:t> </a:t>
            </a:r>
            <a:r>
              <a:rPr u="none" spc="-95" dirty="0"/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115" y="1275761"/>
            <a:ext cx="7414895" cy="23380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Four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simple,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single-valued,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stored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7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10" dirty="0">
                <a:latin typeface="Arial MT"/>
                <a:cs typeface="Arial MT"/>
              </a:rPr>
              <a:t>Works_on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Locations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multivalued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Employee’s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Name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composite</a:t>
            </a:r>
            <a:endParaRPr sz="20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Employee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key,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department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two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dependent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 </a:t>
            </a:r>
            <a:r>
              <a:rPr sz="2000" spc="-10" dirty="0">
                <a:latin typeface="Arial MT"/>
                <a:cs typeface="Arial MT"/>
              </a:rPr>
              <a:t>none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3343275"/>
            <a:ext cx="7482205" cy="3124200"/>
            <a:chOff x="533400" y="3343275"/>
            <a:chExt cx="7482205" cy="3124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752850"/>
              <a:ext cx="6286500" cy="2714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3754" y="3343275"/>
              <a:ext cx="3371850" cy="3057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762000"/>
            <a:ext cx="7569200" cy="0"/>
          </a:xfrm>
          <a:custGeom>
            <a:avLst/>
            <a:gdLst/>
            <a:ahLst/>
            <a:cxnLst/>
            <a:rect l="l" t="t" r="r" b="b"/>
            <a:pathLst>
              <a:path w="7569200">
                <a:moveTo>
                  <a:pt x="0" y="0"/>
                </a:moveTo>
                <a:lnTo>
                  <a:pt x="75692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0754"/>
            <a:ext cx="4712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0" dirty="0"/>
              <a:t>WEAK</a:t>
            </a:r>
            <a:r>
              <a:rPr u="none" spc="-170" dirty="0"/>
              <a:t> </a:t>
            </a:r>
            <a:r>
              <a:rPr u="none" spc="-55" dirty="0"/>
              <a:t>ENTITY</a:t>
            </a:r>
            <a:r>
              <a:rPr u="none" spc="-150" dirty="0"/>
              <a:t> </a:t>
            </a:r>
            <a:r>
              <a:rPr u="none" spc="-5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7049"/>
            <a:ext cx="8040370" cy="753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Entity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 have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own</a:t>
            </a:r>
            <a:endParaRPr sz="2000" dirty="0">
              <a:latin typeface="Arial MT"/>
              <a:cs typeface="Arial MT"/>
            </a:endParaRPr>
          </a:p>
          <a:p>
            <a:pPr marL="469900" lvl="1" indent="-183515">
              <a:lnSpc>
                <a:spcPct val="100000"/>
              </a:lnSpc>
              <a:spcBef>
                <a:spcPts val="459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Identified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relationship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specific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entities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 another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624330"/>
            <a:ext cx="5054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2000" y="1784350"/>
            <a:ext cx="7924800" cy="3092450"/>
            <a:chOff x="762000" y="1784350"/>
            <a:chExt cx="7924800" cy="3092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162175"/>
              <a:ext cx="6286500" cy="27146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24400" y="1784350"/>
              <a:ext cx="3962400" cy="3016250"/>
            </a:xfrm>
            <a:custGeom>
              <a:avLst/>
              <a:gdLst/>
              <a:ahLst/>
              <a:cxnLst/>
              <a:rect l="l" t="t" r="r" b="b"/>
              <a:pathLst>
                <a:path w="3962400" h="3016250">
                  <a:moveTo>
                    <a:pt x="3962400" y="0"/>
                  </a:moveTo>
                  <a:lnTo>
                    <a:pt x="0" y="0"/>
                  </a:lnTo>
                  <a:lnTo>
                    <a:pt x="0" y="3016250"/>
                  </a:lnTo>
                  <a:lnTo>
                    <a:pt x="3962400" y="301625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03394" y="1810766"/>
            <a:ext cx="353885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Char char="•"/>
              <a:tabLst>
                <a:tab pos="355600" algn="l"/>
              </a:tabLst>
            </a:pPr>
            <a:r>
              <a:rPr sz="1900" dirty="0">
                <a:latin typeface="Arial MT"/>
                <a:cs typeface="Arial MT"/>
              </a:rPr>
              <a:t>Dependent is meaningless in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COMPANY</a:t>
            </a:r>
            <a:r>
              <a:rPr sz="1900" spc="-9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DB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independently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-5" dirty="0">
                <a:latin typeface="Arial MT"/>
                <a:cs typeface="Arial MT"/>
              </a:rPr>
              <a:t> Employee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2969005"/>
            <a:ext cx="8027034" cy="307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0" marR="516255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Char char="•"/>
              <a:tabLst>
                <a:tab pos="4622800" algn="l"/>
                <a:tab pos="4623435" algn="l"/>
              </a:tabLst>
            </a:pPr>
            <a:r>
              <a:rPr sz="1900" spc="-5" dirty="0">
                <a:latin typeface="Arial MT"/>
                <a:cs typeface="Arial MT"/>
              </a:rPr>
              <a:t>Identified</a:t>
            </a:r>
            <a:r>
              <a:rPr sz="1900" dirty="0">
                <a:latin typeface="Arial MT"/>
                <a:cs typeface="Arial MT"/>
              </a:rPr>
              <a:t> by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relationship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Employee</a:t>
            </a:r>
            <a:endParaRPr sz="1900" dirty="0">
              <a:latin typeface="Arial MT"/>
              <a:cs typeface="Arial MT"/>
            </a:endParaRPr>
          </a:p>
          <a:p>
            <a:pPr marL="4622800" marR="5080" indent="-3429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Char char="•"/>
              <a:tabLst>
                <a:tab pos="4622800" algn="l"/>
                <a:tab pos="4623435" algn="l"/>
              </a:tabLst>
            </a:pPr>
            <a:r>
              <a:rPr sz="1900" dirty="0">
                <a:latin typeface="Arial MT"/>
                <a:cs typeface="Arial MT"/>
              </a:rPr>
              <a:t>Dependent_name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distinguishes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one dependent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from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other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dependents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for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 same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employee: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b="1" i="1" dirty="0">
                <a:latin typeface="Arial"/>
                <a:cs typeface="Arial"/>
              </a:rPr>
              <a:t>partial</a:t>
            </a:r>
            <a:r>
              <a:rPr sz="1900" b="1" i="1" spc="-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key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Identifying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relationship</a:t>
            </a:r>
            <a:endParaRPr sz="2000" dirty="0">
              <a:latin typeface="Arial"/>
              <a:cs typeface="Arial"/>
            </a:endParaRPr>
          </a:p>
          <a:p>
            <a:pPr marL="469900" marR="91440" lvl="1" indent="-182880">
              <a:lnSpc>
                <a:spcPts val="2160"/>
              </a:lnSpc>
              <a:spcBef>
                <a:spcPts val="73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Relates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weak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entity type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identifying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entity</a:t>
            </a:r>
            <a:r>
              <a:rPr sz="2000" spc="-5" dirty="0">
                <a:latin typeface="Arial MT"/>
                <a:cs typeface="Arial MT"/>
              </a:rPr>
              <a:t>, which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key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962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Arial MT</vt:lpstr>
      <vt:lpstr>Calibri</vt:lpstr>
      <vt:lpstr>Cambria Math</vt:lpstr>
      <vt:lpstr>Wingdings</vt:lpstr>
      <vt:lpstr>Office Theme</vt:lpstr>
      <vt:lpstr>PowerPoint Presentation</vt:lpstr>
      <vt:lpstr>STEPS IN DATABASE DESIGN </vt:lpstr>
      <vt:lpstr>A SAMPLE DATABASE APPLICATION</vt:lpstr>
      <vt:lpstr>ER MODEL OVERVIEW </vt:lpstr>
      <vt:lpstr>ENTITIES AND ATTRIBUTES EXAMPLE</vt:lpstr>
      <vt:lpstr>ENTITY SETS </vt:lpstr>
      <vt:lpstr>CATEGORIES OF ATTRIBUTES</vt:lpstr>
      <vt:lpstr>INITIAL ER DIAGRAM FOR COMPANY</vt:lpstr>
      <vt:lpstr>WEAK ENTITY TYPES</vt:lpstr>
      <vt:lpstr>RELATIONSHIPS IN GENERAL</vt:lpstr>
      <vt:lpstr>RELATIONSHIPS</vt:lpstr>
      <vt:lpstr>RELATIONSHIPS &amp; RELATIONSHIP SETS</vt:lpstr>
      <vt:lpstr>DIAGRAMMING RELATIONSHIP TYPE</vt:lpstr>
      <vt:lpstr>RELATIONSHIPS WITH  REPEATED ENTITY SETS</vt:lpstr>
      <vt:lpstr>USING ROLE NAMES</vt:lpstr>
      <vt:lpstr>RELATIONSHIP CONSTRAINTS</vt:lpstr>
      <vt:lpstr>RELATIONSHIP ATTRIBUTES</vt:lpstr>
      <vt:lpstr>SUMMARY OF ER DIAGRAM SYMBOLS</vt:lpstr>
      <vt:lpstr>REFINING EXAMPLE ER DESIGN</vt:lpstr>
      <vt:lpstr>PowerPoint Presentation</vt:lpstr>
      <vt:lpstr>PowerPoint Presentation</vt:lpstr>
      <vt:lpstr>APPROPRIATE ER MODEL DESIGN</vt:lpstr>
      <vt:lpstr>REVIEW HIGH-DEGREE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 vardhan</cp:lastModifiedBy>
  <cp:revision>6</cp:revision>
  <dcterms:created xsi:type="dcterms:W3CDTF">2024-12-10T04:42:32Z</dcterms:created>
  <dcterms:modified xsi:type="dcterms:W3CDTF">2024-12-10T10:21:52Z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PDFium</vt:lpwstr>
  </property>
  <property fmtid="{D5CDD505-2E9C-101B-9397-08002B2CF9AE}" pid="4" name="LastSaved">
    <vt:filetime>2024-12-10T00:00:00Z</vt:filetime>
  </property>
</Properties>
</file>