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391" r:id="rId3"/>
    <p:sldId id="393" r:id="rId4"/>
    <p:sldId id="394" r:id="rId5"/>
    <p:sldId id="395" r:id="rId6"/>
    <p:sldId id="396" r:id="rId7"/>
    <p:sldId id="397" r:id="rId8"/>
    <p:sldId id="39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25" r:id="rId49"/>
    <p:sldId id="406" r:id="rId50"/>
    <p:sldId id="330" r:id="rId51"/>
    <p:sldId id="331" r:id="rId52"/>
    <p:sldId id="333" r:id="rId53"/>
    <p:sldId id="400" r:id="rId54"/>
    <p:sldId id="334" r:id="rId55"/>
    <p:sldId id="335" r:id="rId56"/>
    <p:sldId id="401" r:id="rId57"/>
    <p:sldId id="336" r:id="rId58"/>
    <p:sldId id="337" r:id="rId59"/>
    <p:sldId id="402" r:id="rId60"/>
    <p:sldId id="353" r:id="rId61"/>
    <p:sldId id="403" r:id="rId62"/>
    <p:sldId id="372" r:id="rId63"/>
    <p:sldId id="373" r:id="rId64"/>
    <p:sldId id="374" r:id="rId65"/>
    <p:sldId id="375" r:id="rId66"/>
    <p:sldId id="376" r:id="rId67"/>
    <p:sldId id="404" r:id="rId68"/>
    <p:sldId id="377" r:id="rId69"/>
    <p:sldId id="378" r:id="rId70"/>
    <p:sldId id="379" r:id="rId71"/>
    <p:sldId id="380" r:id="rId72"/>
    <p:sldId id="381" r:id="rId73"/>
    <p:sldId id="382" r:id="rId74"/>
    <p:sldId id="383" r:id="rId75"/>
    <p:sldId id="384" r:id="rId76"/>
    <p:sldId id="389" r:id="rId7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ING (0)" id="{86F6D38E-48BB-4E7E-93AC-931FF8D1F255}">
          <p14:sldIdLst>
            <p14:sldId id="256"/>
            <p14:sldId id="391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QUICK INTRO TO HTML &amp; CSS (1)" id="{1508F731-82AC-4148-9F68-4F2E959A313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markup with metadata (2)" id="{88E71C1D-7180-4919-8ECE-2BAF3963E181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HTML FUNDAMENTALS (3)" id="{762C9870-0C72-41A1-A9D9-539372C48133}">
          <p14:sldIdLst>
            <p14:sldId id="325"/>
            <p14:sldId id="406"/>
            <p14:sldId id="330"/>
            <p14:sldId id="331"/>
            <p14:sldId id="333"/>
            <p14:sldId id="400"/>
            <p14:sldId id="334"/>
            <p14:sldId id="335"/>
            <p14:sldId id="401"/>
            <p14:sldId id="336"/>
            <p14:sldId id="337"/>
            <p14:sldId id="402"/>
            <p14:sldId id="353"/>
            <p14:sldId id="403"/>
            <p14:sldId id="372"/>
            <p14:sldId id="373"/>
            <p14:sldId id="374"/>
            <p14:sldId id="375"/>
            <p14:sldId id="376"/>
            <p14:sldId id="40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9" y="19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DB2A2-B277-4ABF-9E5B-881A3E6C919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EE9E-B83B-4BA5-BF3D-2DF12ECD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9530" y="169670"/>
            <a:ext cx="9552939" cy="138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0"/>
            <a:ext cx="8642350" cy="6858000"/>
          </a:xfrm>
          <a:custGeom>
            <a:avLst/>
            <a:gdLst/>
            <a:ahLst/>
            <a:cxnLst/>
            <a:rect l="l" t="t" r="r" b="b"/>
            <a:pathLst>
              <a:path w="8642350" h="6858000">
                <a:moveTo>
                  <a:pt x="6012940" y="0"/>
                </a:moveTo>
                <a:lnTo>
                  <a:pt x="0" y="0"/>
                </a:lnTo>
                <a:lnTo>
                  <a:pt x="0" y="6858000"/>
                </a:lnTo>
                <a:lnTo>
                  <a:pt x="8641840" y="6858000"/>
                </a:lnTo>
                <a:lnTo>
                  <a:pt x="6012940" y="0"/>
                </a:lnTo>
                <a:close/>
              </a:path>
            </a:pathLst>
          </a:custGeom>
          <a:solidFill>
            <a:srgbClr val="3182BD">
              <a:alpha val="4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81014" y="0"/>
            <a:ext cx="5010150" cy="6858000"/>
          </a:xfrm>
          <a:custGeom>
            <a:avLst/>
            <a:gdLst/>
            <a:ahLst/>
            <a:cxnLst/>
            <a:rect l="l" t="t" r="r" b="b"/>
            <a:pathLst>
              <a:path w="5010150" h="6858000">
                <a:moveTo>
                  <a:pt x="2660523" y="2470277"/>
                </a:moveTo>
                <a:lnTo>
                  <a:pt x="1704594" y="0"/>
                </a:lnTo>
                <a:lnTo>
                  <a:pt x="1452753" y="0"/>
                </a:lnTo>
                <a:lnTo>
                  <a:pt x="2408682" y="2470277"/>
                </a:lnTo>
                <a:lnTo>
                  <a:pt x="2660523" y="2470277"/>
                </a:lnTo>
                <a:close/>
              </a:path>
              <a:path w="5010150" h="6858000">
                <a:moveTo>
                  <a:pt x="2905633" y="6858000"/>
                </a:moveTo>
                <a:lnTo>
                  <a:pt x="251841" y="0"/>
                </a:lnTo>
                <a:lnTo>
                  <a:pt x="0" y="0"/>
                </a:lnTo>
                <a:lnTo>
                  <a:pt x="2653792" y="6858000"/>
                </a:lnTo>
                <a:lnTo>
                  <a:pt x="2905633" y="6858000"/>
                </a:lnTo>
                <a:close/>
              </a:path>
              <a:path w="5010150" h="6858000">
                <a:moveTo>
                  <a:pt x="5010150" y="6858000"/>
                </a:moveTo>
                <a:lnTo>
                  <a:pt x="4054348" y="4387723"/>
                </a:lnTo>
                <a:lnTo>
                  <a:pt x="3802507" y="4387723"/>
                </a:lnTo>
                <a:lnTo>
                  <a:pt x="4758436" y="6858000"/>
                </a:lnTo>
                <a:lnTo>
                  <a:pt x="5010150" y="685800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7733" y="247650"/>
            <a:ext cx="425653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654" y="2841287"/>
            <a:ext cx="6804025" cy="180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jpg"/><Relationship Id="rId4" Type="http://schemas.openxmlformats.org/officeDocument/2006/relationships/image" Target="../media/image1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jpg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formatter.com/html-entities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4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6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3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319" y="2712847"/>
            <a:ext cx="851852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GB" sz="4000" spc="95" dirty="0">
                <a:latin typeface="Arial MT"/>
                <a:cs typeface="Arial MT"/>
              </a:rPr>
              <a:t>INTRODUCTION TO WEB TECHNOLOGIES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E2D6B-8BCB-18EA-6444-CD5EAC4EB9ED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113" y="248869"/>
            <a:ext cx="4751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25" dirty="0"/>
              <a:t> </a:t>
            </a:r>
            <a:r>
              <a:rPr spc="-20" dirty="0"/>
              <a:t>is</a:t>
            </a:r>
            <a:r>
              <a:rPr spc="30" dirty="0"/>
              <a:t> </a:t>
            </a:r>
            <a:r>
              <a:rPr spc="-5" dirty="0"/>
              <a:t>HTML?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000" y="1649095"/>
            <a:ext cx="6605270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stands 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Text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Markup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21018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standard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markup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Web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applications</a:t>
            </a:r>
            <a:endParaRPr sz="2000">
              <a:latin typeface="Microsoft Sans Serif"/>
              <a:cs typeface="Microsoft Sans Serif"/>
            </a:endParaRPr>
          </a:p>
          <a:p>
            <a:pPr marL="12700" marR="1551940">
              <a:lnSpc>
                <a:spcPct val="2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describes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structure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Web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consists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series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elements </a:t>
            </a:r>
            <a:r>
              <a:rPr sz="2000" spc="-5" dirty="0">
                <a:latin typeface="Microsoft Sans Serif"/>
                <a:cs typeface="Microsoft Sans Serif"/>
              </a:rPr>
              <a:t>tell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how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 </a:t>
            </a:r>
            <a:r>
              <a:rPr sz="2000" spc="-5" dirty="0">
                <a:latin typeface="Microsoft Sans Serif"/>
                <a:cs typeface="Microsoft Sans Serif"/>
              </a:rPr>
              <a:t>display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24193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HTML elements </a:t>
            </a:r>
            <a:r>
              <a:rPr sz="2000" spc="-5" dirty="0">
                <a:latin typeface="Microsoft Sans Serif"/>
                <a:cs typeface="Microsoft Sans Serif"/>
              </a:rPr>
              <a:t>label </a:t>
            </a:r>
            <a:r>
              <a:rPr sz="2000" dirty="0">
                <a:latin typeface="Microsoft Sans Serif"/>
                <a:cs typeface="Microsoft Sans Serif"/>
              </a:rPr>
              <a:t>pieces of content such as </a:t>
            </a:r>
            <a:r>
              <a:rPr sz="2000" spc="-5" dirty="0">
                <a:latin typeface="Microsoft Sans Serif"/>
                <a:cs typeface="Microsoft Sans Serif"/>
              </a:rPr>
              <a:t>"this is </a:t>
            </a:r>
            <a:r>
              <a:rPr sz="2000" dirty="0">
                <a:latin typeface="Microsoft Sans Serif"/>
                <a:cs typeface="Microsoft Sans Serif"/>
              </a:rPr>
              <a:t>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heading",</a:t>
            </a:r>
            <a:r>
              <a:rPr sz="2000" spc="-5" dirty="0">
                <a:latin typeface="Microsoft Sans Serif"/>
                <a:cs typeface="Microsoft Sans Serif"/>
              </a:rPr>
              <a:t> "this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paragraph",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"this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link",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etc.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2733" y="2604135"/>
            <a:ext cx="5049265" cy="28370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6EF3E0-C263-36B3-C7E4-EA2C32DF0AC5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074" y="480136"/>
            <a:ext cx="6985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Let's</a:t>
            </a:r>
            <a:r>
              <a:rPr sz="3200" spc="20" dirty="0"/>
              <a:t> </a:t>
            </a:r>
            <a:r>
              <a:rPr sz="3200" dirty="0"/>
              <a:t>see</a:t>
            </a:r>
            <a:r>
              <a:rPr sz="3200" spc="15" dirty="0"/>
              <a:t> </a:t>
            </a:r>
            <a:r>
              <a:rPr sz="3200" spc="-5" dirty="0"/>
              <a:t>what</a:t>
            </a:r>
            <a:r>
              <a:rPr sz="3200" spc="40" dirty="0"/>
              <a:t> </a:t>
            </a:r>
            <a:r>
              <a:rPr sz="3200" spc="-15" dirty="0"/>
              <a:t>is</a:t>
            </a:r>
            <a:r>
              <a:rPr sz="3200" spc="25" dirty="0"/>
              <a:t> </a:t>
            </a:r>
            <a:r>
              <a:rPr sz="3200" spc="-5" dirty="0"/>
              <a:t>meant</a:t>
            </a:r>
            <a:r>
              <a:rPr sz="3200" spc="40" dirty="0"/>
              <a:t> </a:t>
            </a:r>
            <a:r>
              <a:rPr sz="3200" spc="-5" dirty="0"/>
              <a:t>by</a:t>
            </a:r>
            <a:r>
              <a:rPr sz="3200" spc="30" dirty="0"/>
              <a:t> </a:t>
            </a:r>
            <a:r>
              <a:rPr sz="3200" dirty="0"/>
              <a:t>Hypertext !!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88949" y="1813382"/>
            <a:ext cx="66040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Hypertext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simply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means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"Text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within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Text."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9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text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has 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link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within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it,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hypertext.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Whenever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click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brings</a:t>
            </a:r>
            <a:r>
              <a:rPr sz="2000" dirty="0">
                <a:latin typeface="Microsoft Sans Serif"/>
                <a:cs typeface="Microsoft Sans Serif"/>
              </a:rPr>
              <a:t> you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webpage,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have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clicked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hypertext.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2222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Hypertext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two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pages (HTML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documents)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other.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749" y="2604135"/>
            <a:ext cx="4475485" cy="26649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DDDD58-0E41-138F-8615-DCBE9F3C6B96}"/>
              </a:ext>
            </a:extLst>
          </p:cNvPr>
          <p:cNvSpPr/>
          <p:nvPr/>
        </p:nvSpPr>
        <p:spPr>
          <a:xfrm>
            <a:off x="9906000" y="2286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940" y="260984"/>
            <a:ext cx="840486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717800" marR="5080" indent="-2705735">
              <a:lnSpc>
                <a:spcPts val="3460"/>
              </a:lnSpc>
              <a:spcBef>
                <a:spcPts val="535"/>
              </a:spcBef>
              <a:tabLst>
                <a:tab pos="5006975" algn="l"/>
              </a:tabLst>
            </a:pPr>
            <a:r>
              <a:rPr sz="3200" spc="-5" dirty="0"/>
              <a:t>Let's</a:t>
            </a:r>
            <a:r>
              <a:rPr sz="3200" spc="35" dirty="0"/>
              <a:t> </a:t>
            </a:r>
            <a:r>
              <a:rPr sz="3200" dirty="0"/>
              <a:t>see</a:t>
            </a:r>
            <a:r>
              <a:rPr sz="3200" spc="30" dirty="0"/>
              <a:t> </a:t>
            </a:r>
            <a:r>
              <a:rPr sz="3200" dirty="0"/>
              <a:t>what</a:t>
            </a:r>
            <a:r>
              <a:rPr sz="3200" spc="40" dirty="0"/>
              <a:t> </a:t>
            </a:r>
            <a:r>
              <a:rPr sz="3200" spc="-10" dirty="0"/>
              <a:t>is</a:t>
            </a:r>
            <a:r>
              <a:rPr sz="3200" spc="30" dirty="0"/>
              <a:t> </a:t>
            </a:r>
            <a:r>
              <a:rPr sz="3200" spc="-5" dirty="0"/>
              <a:t>meant</a:t>
            </a:r>
            <a:r>
              <a:rPr sz="3200" spc="50" dirty="0"/>
              <a:t> </a:t>
            </a:r>
            <a:r>
              <a:rPr sz="3200" spc="-5" dirty="0"/>
              <a:t>by	</a:t>
            </a:r>
            <a:r>
              <a:rPr sz="3200" dirty="0"/>
              <a:t>Markup</a:t>
            </a:r>
            <a:r>
              <a:rPr sz="3200" spc="-55" dirty="0"/>
              <a:t> </a:t>
            </a:r>
            <a:r>
              <a:rPr sz="3200" spc="-5" dirty="0"/>
              <a:t>Language, </a:t>
            </a:r>
            <a:r>
              <a:rPr sz="3200" spc="-835" dirty="0"/>
              <a:t> </a:t>
            </a:r>
            <a:r>
              <a:rPr sz="3200" spc="-5" dirty="0"/>
              <a:t>and</a:t>
            </a:r>
            <a:r>
              <a:rPr sz="3200" spc="25" dirty="0"/>
              <a:t> </a:t>
            </a:r>
            <a:r>
              <a:rPr sz="3200" spc="-20" dirty="0"/>
              <a:t>Web</a:t>
            </a:r>
            <a:r>
              <a:rPr sz="3200" spc="20" dirty="0"/>
              <a:t> </a:t>
            </a:r>
            <a:r>
              <a:rPr sz="3200" spc="-5" dirty="0"/>
              <a:t>page</a:t>
            </a:r>
            <a:r>
              <a:rPr sz="3200" spc="20" dirty="0"/>
              <a:t> </a:t>
            </a:r>
            <a:r>
              <a:rPr sz="3200" spc="-5" dirty="0"/>
              <a:t>!!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88949" y="1813382"/>
            <a:ext cx="671766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Markup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language:</a:t>
            </a:r>
            <a:endParaRPr sz="2000">
              <a:latin typeface="Arial"/>
              <a:cs typeface="Arial"/>
            </a:endParaRPr>
          </a:p>
          <a:p>
            <a:pPr marL="355600" marR="90805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markup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-5" dirty="0">
                <a:latin typeface="Microsoft Sans Serif"/>
                <a:cs typeface="Microsoft Sans Serif"/>
              </a:rPr>
              <a:t> 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computer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layout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formatting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conventions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text </a:t>
            </a:r>
            <a:r>
              <a:rPr sz="2000" dirty="0">
                <a:latin typeface="Microsoft Sans Serif"/>
                <a:cs typeface="Microsoft Sans Serif"/>
              </a:rPr>
              <a:t> document.</a:t>
            </a:r>
            <a:endParaRPr sz="2000">
              <a:latin typeface="Microsoft Sans Serif"/>
              <a:cs typeface="Microsoft Sans Serif"/>
            </a:endParaRPr>
          </a:p>
          <a:p>
            <a:pPr marL="355600" marR="278765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Markup language makes </a:t>
            </a:r>
            <a:r>
              <a:rPr sz="2000" spc="-5" dirty="0">
                <a:latin typeface="Microsoft Sans Serif"/>
                <a:cs typeface="Microsoft Sans Serif"/>
              </a:rPr>
              <a:t>text </a:t>
            </a:r>
            <a:r>
              <a:rPr sz="2000" dirty="0">
                <a:latin typeface="Microsoft Sans Serif"/>
                <a:cs typeface="Microsoft Sans Serif"/>
              </a:rPr>
              <a:t>more </a:t>
            </a:r>
            <a:r>
              <a:rPr sz="2000" spc="-5" dirty="0">
                <a:latin typeface="Microsoft Sans Serif"/>
                <a:cs typeface="Microsoft Sans Serif"/>
              </a:rPr>
              <a:t>interactive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dynamic.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turn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text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images,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tables, </a:t>
            </a:r>
            <a:r>
              <a:rPr sz="2000" spc="-5" dirty="0">
                <a:latin typeface="Microsoft Sans Serif"/>
                <a:cs typeface="Microsoft Sans Serif"/>
              </a:rPr>
              <a:t>links,</a:t>
            </a:r>
            <a:r>
              <a:rPr sz="2000" dirty="0">
                <a:latin typeface="Microsoft Sans Serif"/>
                <a:cs typeface="Microsoft Sans Serif"/>
              </a:rPr>
              <a:t> etc.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Web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Page:</a:t>
            </a:r>
            <a:endParaRPr sz="2000">
              <a:latin typeface="Arial"/>
              <a:cs typeface="Arial"/>
            </a:endParaRPr>
          </a:p>
          <a:p>
            <a:pPr marL="355600" marR="92075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 web page </a:t>
            </a:r>
            <a:r>
              <a:rPr sz="2000" spc="-5" dirty="0">
                <a:latin typeface="Microsoft Sans Serif"/>
                <a:cs typeface="Microsoft Sans Serif"/>
              </a:rPr>
              <a:t>is </a:t>
            </a:r>
            <a:r>
              <a:rPr sz="2000" dirty="0">
                <a:latin typeface="Microsoft Sans Serif"/>
                <a:cs typeface="Microsoft Sans Serif"/>
              </a:rPr>
              <a:t>a document </a:t>
            </a:r>
            <a:r>
              <a:rPr sz="2000" spc="-5" dirty="0">
                <a:latin typeface="Microsoft Sans Serif"/>
                <a:cs typeface="Microsoft Sans Serif"/>
              </a:rPr>
              <a:t>which is </a:t>
            </a:r>
            <a:r>
              <a:rPr sz="2000" dirty="0">
                <a:latin typeface="Microsoft Sans Serif"/>
                <a:cs typeface="Microsoft Sans Serif"/>
              </a:rPr>
              <a:t>commonly </a:t>
            </a:r>
            <a:r>
              <a:rPr sz="2000" spc="-5" dirty="0">
                <a:latin typeface="Microsoft Sans Serif"/>
                <a:cs typeface="Microsoft Sans Serif"/>
              </a:rPr>
              <a:t>written in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translated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browser.</a:t>
            </a:r>
            <a:endParaRPr sz="20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Courier New"/>
              <a:buChar char="o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2000" dirty="0">
                <a:latin typeface="Microsoft Sans Serif"/>
                <a:cs typeface="Microsoft Sans Serif"/>
              </a:rPr>
              <a:t>A web page can be </a:t>
            </a:r>
            <a:r>
              <a:rPr sz="2000" spc="-5" dirty="0">
                <a:latin typeface="Microsoft Sans Serif"/>
                <a:cs typeface="Microsoft Sans Serif"/>
              </a:rPr>
              <a:t>identified </a:t>
            </a:r>
            <a:r>
              <a:rPr sz="2000" dirty="0">
                <a:latin typeface="Microsoft Sans Serif"/>
                <a:cs typeface="Microsoft Sans Serif"/>
              </a:rPr>
              <a:t>by </a:t>
            </a:r>
            <a:r>
              <a:rPr sz="2000" spc="-5" dirty="0">
                <a:latin typeface="Microsoft Sans Serif"/>
                <a:cs typeface="Microsoft Sans Serif"/>
              </a:rPr>
              <a:t>entering </a:t>
            </a:r>
            <a:r>
              <a:rPr sz="2000" dirty="0">
                <a:latin typeface="Microsoft Sans Serif"/>
                <a:cs typeface="Microsoft Sans Serif"/>
              </a:rPr>
              <a:t>an URL. A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Web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 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static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dynamic</a:t>
            </a:r>
            <a:r>
              <a:rPr sz="2000" spc="-5" dirty="0">
                <a:latin typeface="Microsoft Sans Serif"/>
                <a:cs typeface="Microsoft Sans Serif"/>
              </a:rPr>
              <a:t> type.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Arial"/>
                <a:cs typeface="Arial"/>
              </a:rPr>
              <a:t>With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help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only,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we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create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static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web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pages</a:t>
            </a:r>
            <a:r>
              <a:rPr sz="2000" spc="5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2733" y="2604135"/>
            <a:ext cx="5049265" cy="28370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15C864-DD02-3855-3A1F-820105D4E5C2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290017"/>
            <a:ext cx="49803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Defining</a:t>
            </a:r>
            <a:r>
              <a:rPr spc="-20" dirty="0"/>
              <a:t> </a:t>
            </a:r>
            <a:r>
              <a:rPr dirty="0"/>
              <a:t>HTML!!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5142" y="2075814"/>
            <a:ext cx="642112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1760" indent="-342900" algn="just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Hence,HTML </a:t>
            </a:r>
            <a:r>
              <a:rPr sz="2000" spc="-5" dirty="0">
                <a:latin typeface="Microsoft Sans Serif"/>
                <a:cs typeface="Microsoft Sans Serif"/>
              </a:rPr>
              <a:t>is </a:t>
            </a:r>
            <a:r>
              <a:rPr sz="2000" dirty="0">
                <a:latin typeface="Microsoft Sans Serif"/>
                <a:cs typeface="Microsoft Sans Serif"/>
              </a:rPr>
              <a:t>a markup language </a:t>
            </a:r>
            <a:r>
              <a:rPr sz="2000" spc="-5" dirty="0">
                <a:latin typeface="Microsoft Sans Serif"/>
                <a:cs typeface="Microsoft Sans Serif"/>
              </a:rPr>
              <a:t>which is </a:t>
            </a:r>
            <a:r>
              <a:rPr sz="2000" dirty="0">
                <a:latin typeface="Microsoft Sans Serif"/>
                <a:cs typeface="Microsoft Sans Serif"/>
              </a:rPr>
              <a:t>used for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creating </a:t>
            </a:r>
            <a:r>
              <a:rPr sz="2000" spc="-5" dirty="0">
                <a:latin typeface="Microsoft Sans Serif"/>
                <a:cs typeface="Microsoft Sans Serif"/>
              </a:rPr>
              <a:t>attractive </a:t>
            </a:r>
            <a:r>
              <a:rPr sz="2000" dirty="0">
                <a:latin typeface="Microsoft Sans Serif"/>
                <a:cs typeface="Microsoft Sans Serif"/>
              </a:rPr>
              <a:t>web pages </a:t>
            </a:r>
            <a:r>
              <a:rPr sz="2000" spc="-5" dirty="0">
                <a:latin typeface="Microsoft Sans Serif"/>
                <a:cs typeface="Microsoft Sans Serif"/>
              </a:rPr>
              <a:t>with the help </a:t>
            </a:r>
            <a:r>
              <a:rPr sz="2000" dirty="0">
                <a:latin typeface="Microsoft Sans Serif"/>
                <a:cs typeface="Microsoft Sans Serif"/>
              </a:rPr>
              <a:t>of </a:t>
            </a:r>
            <a:r>
              <a:rPr sz="2000" spc="-5" dirty="0">
                <a:latin typeface="Microsoft Sans Serif"/>
                <a:cs typeface="Microsoft Sans Serif"/>
              </a:rPr>
              <a:t>styling,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looks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nice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format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browser.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355600" marR="81915" indent="-342900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made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many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 contains </a:t>
            </a:r>
            <a:r>
              <a:rPr sz="2000" spc="-5" dirty="0">
                <a:latin typeface="Microsoft Sans Serif"/>
                <a:cs typeface="Microsoft Sans Serif"/>
              </a:rPr>
              <a:t>different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widely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web.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spc="-15" dirty="0">
                <a:latin typeface="Microsoft Sans Serif"/>
                <a:cs typeface="Microsoft Sans Serif"/>
              </a:rPr>
              <a:t>We</a:t>
            </a:r>
            <a:r>
              <a:rPr sz="2000" dirty="0">
                <a:latin typeface="Microsoft Sans Serif"/>
                <a:cs typeface="Microsoft Sans Serif"/>
              </a:rPr>
              <a:t> 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static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website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only.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spc="-35" dirty="0">
                <a:latin typeface="Microsoft Sans Serif"/>
                <a:cs typeface="Microsoft Sans Serif"/>
              </a:rPr>
              <a:t>Technically,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Markup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rather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programming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749" y="2604135"/>
            <a:ext cx="4475485" cy="26649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224DA8-13F2-2816-745A-03B25247447B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290017"/>
            <a:ext cx="65805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Brief</a:t>
            </a:r>
            <a:r>
              <a:rPr spc="45" dirty="0"/>
              <a:t> </a:t>
            </a:r>
            <a:r>
              <a:rPr spc="-5" dirty="0"/>
              <a:t>History</a:t>
            </a:r>
            <a:r>
              <a:rPr spc="3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HTML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749" y="2604135"/>
            <a:ext cx="4475485" cy="26649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5142" y="2075814"/>
            <a:ext cx="651954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1940" indent="-34290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late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1980's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physicist,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Tim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Berners-Lee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who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was a contractor at CERN, proposed a system for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researchers.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1989,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wrote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memo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proposing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internet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hypertext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b="1" spc="-15" dirty="0">
                <a:latin typeface="Arial"/>
                <a:cs typeface="Arial"/>
              </a:rPr>
              <a:t>Tim </a:t>
            </a:r>
            <a:r>
              <a:rPr sz="2000" b="1" dirty="0">
                <a:latin typeface="Arial"/>
                <a:cs typeface="Arial"/>
              </a:rPr>
              <a:t>Berners-Lee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known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father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HTML.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first available </a:t>
            </a:r>
            <a:r>
              <a:rPr sz="2000" dirty="0">
                <a:latin typeface="Microsoft Sans Serif"/>
                <a:cs typeface="Microsoft Sans Serif"/>
              </a:rPr>
              <a:t>description of HTML was a document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called </a:t>
            </a:r>
            <a:r>
              <a:rPr sz="2000" dirty="0">
                <a:latin typeface="Microsoft Sans Serif"/>
                <a:cs typeface="Microsoft Sans Serif"/>
              </a:rPr>
              <a:t>"HTML </a:t>
            </a:r>
            <a:r>
              <a:rPr sz="2000" spc="-45" dirty="0">
                <a:latin typeface="Microsoft Sans Serif"/>
                <a:cs typeface="Microsoft Sans Serif"/>
              </a:rPr>
              <a:t>Tags" </a:t>
            </a:r>
            <a:r>
              <a:rPr sz="2000" dirty="0">
                <a:latin typeface="Microsoft Sans Serif"/>
                <a:cs typeface="Microsoft Sans Serif"/>
              </a:rPr>
              <a:t>proposed by </a:t>
            </a:r>
            <a:r>
              <a:rPr sz="2000" spc="-30" dirty="0">
                <a:latin typeface="Microsoft Sans Serif"/>
                <a:cs typeface="Microsoft Sans Serif"/>
              </a:rPr>
              <a:t>Tim </a:t>
            </a:r>
            <a:r>
              <a:rPr sz="2000" spc="-5" dirty="0">
                <a:latin typeface="Microsoft Sans Serif"/>
                <a:cs typeface="Microsoft Sans Serif"/>
              </a:rPr>
              <a:t>in late </a:t>
            </a:r>
            <a:r>
              <a:rPr sz="2000" dirty="0">
                <a:latin typeface="Microsoft Sans Serif"/>
                <a:cs typeface="Microsoft Sans Serif"/>
              </a:rPr>
              <a:t>1991. The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latest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version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HTML5, </a:t>
            </a:r>
            <a:r>
              <a:rPr sz="2000" spc="-5" dirty="0">
                <a:latin typeface="Microsoft Sans Serif"/>
                <a:cs typeface="Microsoft Sans Serif"/>
              </a:rPr>
              <a:t>which </a:t>
            </a: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learn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later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tutorial.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2D09F6-5AEA-ABC6-C4A6-7AB2BFE03C9D}"/>
              </a:ext>
            </a:extLst>
          </p:cNvPr>
          <p:cNvSpPr/>
          <p:nvPr/>
        </p:nvSpPr>
        <p:spPr>
          <a:xfrm>
            <a:off x="9906000" y="2286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290017"/>
            <a:ext cx="4686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spc="-45" dirty="0"/>
              <a:t>Versions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749" y="2604135"/>
            <a:ext cx="4475485" cy="26649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5142" y="2075814"/>
            <a:ext cx="6718934" cy="39916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20090">
              <a:lnSpc>
                <a:spcPct val="100800"/>
              </a:lnSpc>
              <a:spcBef>
                <a:spcPts val="85"/>
              </a:spcBef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1.0: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1.0,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barebones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language,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in1991.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Microsoft Sans Serif"/>
              <a:cs typeface="Microsoft Sans Serif"/>
            </a:endParaRPr>
          </a:p>
          <a:p>
            <a:pPr marL="12700" marR="144145">
              <a:lnSpc>
                <a:spcPct val="100299"/>
              </a:lnSpc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2.0: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next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1995,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language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website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design.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2.0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able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extra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features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form-based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upload,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box,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button,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etc.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200"/>
              </a:lnSpc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3.2: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3.2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published 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W3C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1997.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capable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tables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extra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options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elements.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complex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mathematical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equations.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became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official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till </a:t>
            </a:r>
            <a:r>
              <a:rPr sz="1600" spc="-5" dirty="0">
                <a:latin typeface="Microsoft Sans Serif"/>
                <a:cs typeface="Microsoft Sans Serif"/>
              </a:rPr>
              <a:t> January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1997.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Today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practically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40CB1-E82F-0D06-F045-9356C2A20606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290017"/>
            <a:ext cx="4686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spc="-45" dirty="0"/>
              <a:t>Versions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749" y="2604135"/>
            <a:ext cx="4475485" cy="26649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5142" y="2075814"/>
            <a:ext cx="6681470" cy="33797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720">
              <a:lnSpc>
                <a:spcPct val="100299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4.01: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4.01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December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1999,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stable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language.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official</a:t>
            </a:r>
            <a:r>
              <a:rPr sz="1600" spc="-5" dirty="0">
                <a:latin typeface="Microsoft Sans Serif"/>
                <a:cs typeface="Microsoft Sans Serif"/>
              </a:rPr>
              <a:t> standard,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stylesheets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(CSS)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scripting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ability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various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multimedia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elements.</a:t>
            </a:r>
          </a:p>
          <a:p>
            <a:pPr>
              <a:lnSpc>
                <a:spcPct val="100000"/>
              </a:lnSpc>
            </a:pP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2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HTML5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HTML5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newest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Hypertext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Markup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language.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draft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announced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January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2008.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major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organizations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W3C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(World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Consortium),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another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WHATWG(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Hypertext </a:t>
            </a:r>
            <a:r>
              <a:rPr sz="1600" spc="-5" dirty="0">
                <a:latin typeface="Microsoft Sans Serif"/>
                <a:cs typeface="Microsoft Sans Serif"/>
              </a:rPr>
              <a:t>Application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Technology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Working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Group)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involved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development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5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In </a:t>
            </a:r>
            <a:r>
              <a:rPr lang="en-GB" sz="1600" b="1" spc="-45" dirty="0">
                <a:latin typeface="Arial"/>
                <a:cs typeface="Arial"/>
              </a:rPr>
              <a:t>Executions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use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HTML5 </a:t>
            </a:r>
            <a:r>
              <a:rPr sz="1600" b="1" spc="-10" dirty="0">
                <a:latin typeface="Arial"/>
                <a:cs typeface="Arial"/>
              </a:rPr>
              <a:t>version.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993437-2287-441D-7733-F38DD7EF2EA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466" y="269824"/>
            <a:ext cx="4943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Features</a:t>
            </a:r>
            <a:r>
              <a:rPr sz="4800" spc="7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of</a:t>
            </a:r>
            <a:r>
              <a:rPr sz="4800" spc="2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HTML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-1" y="1495907"/>
            <a:ext cx="6325870" cy="611505"/>
          </a:xfrm>
          <a:custGeom>
            <a:avLst/>
            <a:gdLst/>
            <a:ahLst/>
            <a:cxnLst/>
            <a:rect l="l" t="t" r="r" b="b"/>
            <a:pathLst>
              <a:path w="6325870" h="611505">
                <a:moveTo>
                  <a:pt x="6325362" y="0"/>
                </a:moveTo>
                <a:lnTo>
                  <a:pt x="0" y="0"/>
                </a:lnTo>
                <a:lnTo>
                  <a:pt x="0" y="611403"/>
                </a:lnTo>
                <a:lnTo>
                  <a:pt x="6325362" y="611403"/>
                </a:lnTo>
                <a:lnTo>
                  <a:pt x="6325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197" y="2631058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1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1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5171" y="2674366"/>
            <a:ext cx="8587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easily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understood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modified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943" y="272161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197" y="3408934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0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0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5171" y="3315080"/>
            <a:ext cx="8742680" cy="606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easy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make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effective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lot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formatting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tags.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4943" y="3499561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1197" y="4186935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1"/>
                </a:lnTo>
                <a:lnTo>
                  <a:pt x="5689" y="264792"/>
                </a:lnTo>
                <a:lnTo>
                  <a:pt x="21897" y="310133"/>
                </a:lnTo>
                <a:lnTo>
                  <a:pt x="47330" y="350126"/>
                </a:lnTo>
                <a:lnTo>
                  <a:pt x="80694" y="383477"/>
                </a:lnTo>
                <a:lnTo>
                  <a:pt x="120696" y="408898"/>
                </a:lnTo>
                <a:lnTo>
                  <a:pt x="166043" y="425097"/>
                </a:lnTo>
                <a:lnTo>
                  <a:pt x="215442" y="430783"/>
                </a:lnTo>
                <a:lnTo>
                  <a:pt x="264831" y="425097"/>
                </a:lnTo>
                <a:lnTo>
                  <a:pt x="310177" y="408898"/>
                </a:lnTo>
                <a:lnTo>
                  <a:pt x="350185" y="383477"/>
                </a:lnTo>
                <a:lnTo>
                  <a:pt x="383558" y="350126"/>
                </a:lnTo>
                <a:lnTo>
                  <a:pt x="409001" y="310133"/>
                </a:lnTo>
                <a:lnTo>
                  <a:pt x="425217" y="264792"/>
                </a:lnTo>
                <a:lnTo>
                  <a:pt x="430911" y="215391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4943" y="427761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1197" y="4964810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1"/>
                </a:lnTo>
                <a:lnTo>
                  <a:pt x="5689" y="264792"/>
                </a:lnTo>
                <a:lnTo>
                  <a:pt x="21897" y="310133"/>
                </a:lnTo>
                <a:lnTo>
                  <a:pt x="47330" y="350126"/>
                </a:lnTo>
                <a:lnTo>
                  <a:pt x="80694" y="383477"/>
                </a:lnTo>
                <a:lnTo>
                  <a:pt x="120696" y="408898"/>
                </a:lnTo>
                <a:lnTo>
                  <a:pt x="166043" y="425097"/>
                </a:lnTo>
                <a:lnTo>
                  <a:pt x="215442" y="430783"/>
                </a:lnTo>
                <a:lnTo>
                  <a:pt x="264831" y="425097"/>
                </a:lnTo>
                <a:lnTo>
                  <a:pt x="310177" y="408898"/>
                </a:lnTo>
                <a:lnTo>
                  <a:pt x="350185" y="383477"/>
                </a:lnTo>
                <a:lnTo>
                  <a:pt x="383558" y="350126"/>
                </a:lnTo>
                <a:lnTo>
                  <a:pt x="409001" y="310133"/>
                </a:lnTo>
                <a:lnTo>
                  <a:pt x="425217" y="264792"/>
                </a:lnTo>
                <a:lnTo>
                  <a:pt x="430911" y="215391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4943" y="505587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861" y="1507616"/>
            <a:ext cx="449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85F8B"/>
                </a:solidFill>
                <a:latin typeface="Microsoft Sans Serif"/>
                <a:cs typeface="Microsoft Sans Serif"/>
              </a:rPr>
              <a:t>HTML,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85F8B"/>
                </a:solidFill>
                <a:latin typeface="Microsoft Sans Serif"/>
                <a:cs typeface="Microsoft Sans Serif"/>
              </a:rPr>
              <a:t>a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85F8B"/>
                </a:solidFill>
                <a:latin typeface="Microsoft Sans Serif"/>
                <a:cs typeface="Microsoft Sans Serif"/>
              </a:rPr>
              <a:t>powerful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285F8B"/>
                </a:solidFill>
                <a:latin typeface="Microsoft Sans Serif"/>
                <a:cs typeface="Microsoft Sans Serif"/>
              </a:rPr>
              <a:t>tool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1197" y="5671972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9"/>
                </a:lnTo>
                <a:lnTo>
                  <a:pt x="120696" y="21897"/>
                </a:lnTo>
                <a:lnTo>
                  <a:pt x="80694" y="47330"/>
                </a:lnTo>
                <a:lnTo>
                  <a:pt x="47330" y="80694"/>
                </a:lnTo>
                <a:lnTo>
                  <a:pt x="21897" y="120696"/>
                </a:lnTo>
                <a:lnTo>
                  <a:pt x="5689" y="166043"/>
                </a:lnTo>
                <a:lnTo>
                  <a:pt x="0" y="215442"/>
                </a:lnTo>
                <a:lnTo>
                  <a:pt x="5689" y="264842"/>
                </a:lnTo>
                <a:lnTo>
                  <a:pt x="21897" y="310189"/>
                </a:lnTo>
                <a:lnTo>
                  <a:pt x="47330" y="350191"/>
                </a:lnTo>
                <a:lnTo>
                  <a:pt x="80694" y="383555"/>
                </a:lnTo>
                <a:lnTo>
                  <a:pt x="120696" y="408987"/>
                </a:lnTo>
                <a:lnTo>
                  <a:pt x="166043" y="425195"/>
                </a:lnTo>
                <a:lnTo>
                  <a:pt x="215442" y="430885"/>
                </a:lnTo>
                <a:lnTo>
                  <a:pt x="264831" y="425195"/>
                </a:lnTo>
                <a:lnTo>
                  <a:pt x="310177" y="408987"/>
                </a:lnTo>
                <a:lnTo>
                  <a:pt x="350185" y="383555"/>
                </a:lnTo>
                <a:lnTo>
                  <a:pt x="383558" y="350191"/>
                </a:lnTo>
                <a:lnTo>
                  <a:pt x="409001" y="310189"/>
                </a:lnTo>
                <a:lnTo>
                  <a:pt x="425217" y="264842"/>
                </a:lnTo>
                <a:lnTo>
                  <a:pt x="430911" y="215442"/>
                </a:lnTo>
                <a:lnTo>
                  <a:pt x="425217" y="166043"/>
                </a:lnTo>
                <a:lnTo>
                  <a:pt x="409001" y="120696"/>
                </a:lnTo>
                <a:lnTo>
                  <a:pt x="383558" y="80694"/>
                </a:lnTo>
                <a:lnTo>
                  <a:pt x="350185" y="47330"/>
                </a:lnTo>
                <a:lnTo>
                  <a:pt x="310177" y="21897"/>
                </a:lnTo>
                <a:lnTo>
                  <a:pt x="264831" y="5689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0851" y="57629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5171" y="4093209"/>
            <a:ext cx="8912225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markup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flexible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way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design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web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along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text.</a:t>
            </a:r>
            <a:endParaRPr sz="1800">
              <a:latin typeface="Microsoft Sans Serif"/>
              <a:cs typeface="Microsoft Sans Serif"/>
            </a:endParaRPr>
          </a:p>
          <a:p>
            <a:pPr marL="12700" marR="416559">
              <a:lnSpc>
                <a:spcPct val="100000"/>
              </a:lnSpc>
              <a:spcBef>
                <a:spcPts val="157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facilitates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programmers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web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(by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anchor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tag),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enhances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interest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browsing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user.</a:t>
            </a:r>
            <a:endParaRPr sz="1800">
              <a:latin typeface="Microsoft Sans Serif"/>
              <a:cs typeface="Microsoft Sans Serif"/>
            </a:endParaRPr>
          </a:p>
          <a:p>
            <a:pPr marL="12700" marR="922655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platform-independent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displayed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any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platform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Windows,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Linux,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Macintosh,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etc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DB03A-9B2C-8104-EB7E-FD3D7840BC69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466" y="269824"/>
            <a:ext cx="4943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Features</a:t>
            </a:r>
            <a:r>
              <a:rPr sz="4800" spc="7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of</a:t>
            </a:r>
            <a:r>
              <a:rPr sz="4800" spc="2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HTML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-1" y="1495907"/>
            <a:ext cx="6325870" cy="611505"/>
          </a:xfrm>
          <a:custGeom>
            <a:avLst/>
            <a:gdLst/>
            <a:ahLst/>
            <a:cxnLst/>
            <a:rect l="l" t="t" r="r" b="b"/>
            <a:pathLst>
              <a:path w="6325870" h="611505">
                <a:moveTo>
                  <a:pt x="6325362" y="0"/>
                </a:moveTo>
                <a:lnTo>
                  <a:pt x="0" y="0"/>
                </a:lnTo>
                <a:lnTo>
                  <a:pt x="0" y="611403"/>
                </a:lnTo>
                <a:lnTo>
                  <a:pt x="6325362" y="611403"/>
                </a:lnTo>
                <a:lnTo>
                  <a:pt x="6325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197" y="2631058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1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1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5171" y="2537206"/>
            <a:ext cx="894524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facilitates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programmer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Graphics,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Videos,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Sound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web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makes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attractive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interactive.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943" y="272161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197" y="3408934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0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0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5171" y="3315080"/>
            <a:ext cx="8999855" cy="606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case-insensitive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tags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either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lower-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case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upper-case.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4943" y="3499561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1197" y="4186935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1"/>
                </a:lnTo>
                <a:lnTo>
                  <a:pt x="5689" y="264792"/>
                </a:lnTo>
                <a:lnTo>
                  <a:pt x="21897" y="310133"/>
                </a:lnTo>
                <a:lnTo>
                  <a:pt x="47330" y="350126"/>
                </a:lnTo>
                <a:lnTo>
                  <a:pt x="80694" y="383477"/>
                </a:lnTo>
                <a:lnTo>
                  <a:pt x="120696" y="408898"/>
                </a:lnTo>
                <a:lnTo>
                  <a:pt x="166043" y="425097"/>
                </a:lnTo>
                <a:lnTo>
                  <a:pt x="215442" y="430783"/>
                </a:lnTo>
                <a:lnTo>
                  <a:pt x="264831" y="425097"/>
                </a:lnTo>
                <a:lnTo>
                  <a:pt x="310177" y="408898"/>
                </a:lnTo>
                <a:lnTo>
                  <a:pt x="350185" y="383477"/>
                </a:lnTo>
                <a:lnTo>
                  <a:pt x="383558" y="350126"/>
                </a:lnTo>
                <a:lnTo>
                  <a:pt x="409001" y="310133"/>
                </a:lnTo>
                <a:lnTo>
                  <a:pt x="425217" y="264792"/>
                </a:lnTo>
                <a:lnTo>
                  <a:pt x="430911" y="215391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95171" y="4093209"/>
            <a:ext cx="8885555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free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Since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does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need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any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plug-ins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software's,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save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lot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money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choose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design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language.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4943" y="427761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1197" y="4964810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1"/>
                </a:lnTo>
                <a:lnTo>
                  <a:pt x="5689" y="264792"/>
                </a:lnTo>
                <a:lnTo>
                  <a:pt x="21897" y="310133"/>
                </a:lnTo>
                <a:lnTo>
                  <a:pt x="47330" y="350126"/>
                </a:lnTo>
                <a:lnTo>
                  <a:pt x="80694" y="383477"/>
                </a:lnTo>
                <a:lnTo>
                  <a:pt x="120696" y="408898"/>
                </a:lnTo>
                <a:lnTo>
                  <a:pt x="166043" y="425097"/>
                </a:lnTo>
                <a:lnTo>
                  <a:pt x="215442" y="430783"/>
                </a:lnTo>
                <a:lnTo>
                  <a:pt x="264831" y="425097"/>
                </a:lnTo>
                <a:lnTo>
                  <a:pt x="310177" y="408898"/>
                </a:lnTo>
                <a:lnTo>
                  <a:pt x="350185" y="383477"/>
                </a:lnTo>
                <a:lnTo>
                  <a:pt x="383558" y="350126"/>
                </a:lnTo>
                <a:lnTo>
                  <a:pt x="409001" y="310133"/>
                </a:lnTo>
                <a:lnTo>
                  <a:pt x="425217" y="264792"/>
                </a:lnTo>
                <a:lnTo>
                  <a:pt x="430911" y="215391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95171" y="4886705"/>
            <a:ext cx="928052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supported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by almost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hence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be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much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easier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comparison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programming</a:t>
            </a:r>
            <a:r>
              <a:rPr sz="1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languages.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4943" y="505587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861" y="1507616"/>
            <a:ext cx="449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85F8B"/>
                </a:solidFill>
                <a:latin typeface="Microsoft Sans Serif"/>
                <a:cs typeface="Microsoft Sans Serif"/>
              </a:rPr>
              <a:t>HTML,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85F8B"/>
                </a:solidFill>
                <a:latin typeface="Microsoft Sans Serif"/>
                <a:cs typeface="Microsoft Sans Serif"/>
              </a:rPr>
              <a:t>a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85F8B"/>
                </a:solidFill>
                <a:latin typeface="Microsoft Sans Serif"/>
                <a:cs typeface="Microsoft Sans Serif"/>
              </a:rPr>
              <a:t>powerful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285F8B"/>
                </a:solidFill>
                <a:latin typeface="Microsoft Sans Serif"/>
                <a:cs typeface="Microsoft Sans Serif"/>
              </a:rPr>
              <a:t>tool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1745" y="5671972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9"/>
                </a:lnTo>
                <a:lnTo>
                  <a:pt x="120696" y="21897"/>
                </a:lnTo>
                <a:lnTo>
                  <a:pt x="80694" y="47330"/>
                </a:lnTo>
                <a:lnTo>
                  <a:pt x="47330" y="80694"/>
                </a:lnTo>
                <a:lnTo>
                  <a:pt x="21897" y="120696"/>
                </a:lnTo>
                <a:lnTo>
                  <a:pt x="5689" y="166043"/>
                </a:lnTo>
                <a:lnTo>
                  <a:pt x="0" y="215442"/>
                </a:lnTo>
                <a:lnTo>
                  <a:pt x="5689" y="264842"/>
                </a:lnTo>
                <a:lnTo>
                  <a:pt x="21897" y="310189"/>
                </a:lnTo>
                <a:lnTo>
                  <a:pt x="47330" y="350191"/>
                </a:lnTo>
                <a:lnTo>
                  <a:pt x="80694" y="383555"/>
                </a:lnTo>
                <a:lnTo>
                  <a:pt x="120696" y="408987"/>
                </a:lnTo>
                <a:lnTo>
                  <a:pt x="166043" y="425195"/>
                </a:lnTo>
                <a:lnTo>
                  <a:pt x="215442" y="430885"/>
                </a:lnTo>
                <a:lnTo>
                  <a:pt x="264840" y="425195"/>
                </a:lnTo>
                <a:lnTo>
                  <a:pt x="310193" y="408987"/>
                </a:lnTo>
                <a:lnTo>
                  <a:pt x="350206" y="383555"/>
                </a:lnTo>
                <a:lnTo>
                  <a:pt x="383582" y="350191"/>
                </a:lnTo>
                <a:lnTo>
                  <a:pt x="409026" y="310189"/>
                </a:lnTo>
                <a:lnTo>
                  <a:pt x="425242" y="264842"/>
                </a:lnTo>
                <a:lnTo>
                  <a:pt x="430936" y="215442"/>
                </a:lnTo>
                <a:lnTo>
                  <a:pt x="425242" y="166043"/>
                </a:lnTo>
                <a:lnTo>
                  <a:pt x="409026" y="120696"/>
                </a:lnTo>
                <a:lnTo>
                  <a:pt x="383582" y="80694"/>
                </a:lnTo>
                <a:lnTo>
                  <a:pt x="350206" y="47330"/>
                </a:lnTo>
                <a:lnTo>
                  <a:pt x="310193" y="21897"/>
                </a:lnTo>
                <a:lnTo>
                  <a:pt x="264840" y="5689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7511" y="576295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5425" y="5610555"/>
            <a:ext cx="8980805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supported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browsers.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open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almost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browsers</a:t>
            </a:r>
            <a:r>
              <a:rPr sz="1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around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world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created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HTML.</a:t>
            </a:r>
            <a:r>
              <a:rPr sz="1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Also,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easy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optimize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made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4BDBF5-FFAE-0759-0D6C-BA42E51781B5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5230" y="269824"/>
            <a:ext cx="55867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FFFFFF"/>
                </a:solidFill>
              </a:rPr>
              <a:t>Challenges</a:t>
            </a:r>
            <a:r>
              <a:rPr sz="4800" spc="6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of</a:t>
            </a:r>
            <a:r>
              <a:rPr sz="4800" spc="3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HTML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-1" y="1619732"/>
            <a:ext cx="6325870" cy="611505"/>
          </a:xfrm>
          <a:custGeom>
            <a:avLst/>
            <a:gdLst/>
            <a:ahLst/>
            <a:cxnLst/>
            <a:rect l="l" t="t" r="r" b="b"/>
            <a:pathLst>
              <a:path w="6325870" h="611505">
                <a:moveTo>
                  <a:pt x="6325362" y="0"/>
                </a:moveTo>
                <a:lnTo>
                  <a:pt x="0" y="0"/>
                </a:lnTo>
                <a:lnTo>
                  <a:pt x="0" y="611403"/>
                </a:lnTo>
                <a:lnTo>
                  <a:pt x="6325362" y="611403"/>
                </a:lnTo>
                <a:lnTo>
                  <a:pt x="6325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197" y="2726817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2"/>
                </a:lnTo>
                <a:lnTo>
                  <a:pt x="5689" y="264799"/>
                </a:lnTo>
                <a:lnTo>
                  <a:pt x="21897" y="310159"/>
                </a:lnTo>
                <a:lnTo>
                  <a:pt x="47330" y="350176"/>
                </a:lnTo>
                <a:lnTo>
                  <a:pt x="80694" y="383554"/>
                </a:lnTo>
                <a:lnTo>
                  <a:pt x="120696" y="409000"/>
                </a:lnTo>
                <a:lnTo>
                  <a:pt x="166043" y="425217"/>
                </a:lnTo>
                <a:lnTo>
                  <a:pt x="215442" y="430911"/>
                </a:lnTo>
                <a:lnTo>
                  <a:pt x="264831" y="425217"/>
                </a:lnTo>
                <a:lnTo>
                  <a:pt x="310177" y="409000"/>
                </a:lnTo>
                <a:lnTo>
                  <a:pt x="350185" y="383554"/>
                </a:lnTo>
                <a:lnTo>
                  <a:pt x="383558" y="350176"/>
                </a:lnTo>
                <a:lnTo>
                  <a:pt x="409001" y="310159"/>
                </a:lnTo>
                <a:lnTo>
                  <a:pt x="425217" y="264799"/>
                </a:lnTo>
                <a:lnTo>
                  <a:pt x="430911" y="215392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5171" y="2770124"/>
            <a:ext cx="5950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lot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handle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943" y="281736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197" y="3504691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07"/>
                </a:lnTo>
                <a:lnTo>
                  <a:pt x="80694" y="47346"/>
                </a:lnTo>
                <a:lnTo>
                  <a:pt x="47330" y="80711"/>
                </a:lnTo>
                <a:lnTo>
                  <a:pt x="21897" y="120705"/>
                </a:lnTo>
                <a:lnTo>
                  <a:pt x="5689" y="166031"/>
                </a:lnTo>
                <a:lnTo>
                  <a:pt x="0" y="215392"/>
                </a:lnTo>
                <a:lnTo>
                  <a:pt x="5689" y="264799"/>
                </a:lnTo>
                <a:lnTo>
                  <a:pt x="21897" y="310159"/>
                </a:lnTo>
                <a:lnTo>
                  <a:pt x="47330" y="350176"/>
                </a:lnTo>
                <a:lnTo>
                  <a:pt x="80694" y="383554"/>
                </a:lnTo>
                <a:lnTo>
                  <a:pt x="120696" y="409000"/>
                </a:lnTo>
                <a:lnTo>
                  <a:pt x="166043" y="425217"/>
                </a:lnTo>
                <a:lnTo>
                  <a:pt x="215442" y="430911"/>
                </a:lnTo>
                <a:lnTo>
                  <a:pt x="264831" y="425217"/>
                </a:lnTo>
                <a:lnTo>
                  <a:pt x="310177" y="409000"/>
                </a:lnTo>
                <a:lnTo>
                  <a:pt x="350185" y="383554"/>
                </a:lnTo>
                <a:lnTo>
                  <a:pt x="383558" y="350176"/>
                </a:lnTo>
                <a:lnTo>
                  <a:pt x="409001" y="310159"/>
                </a:lnTo>
                <a:lnTo>
                  <a:pt x="425217" y="264799"/>
                </a:lnTo>
                <a:lnTo>
                  <a:pt x="430911" y="215392"/>
                </a:lnTo>
                <a:lnTo>
                  <a:pt x="425217" y="166031"/>
                </a:lnTo>
                <a:lnTo>
                  <a:pt x="409001" y="120705"/>
                </a:lnTo>
                <a:lnTo>
                  <a:pt x="383558" y="80711"/>
                </a:lnTo>
                <a:lnTo>
                  <a:pt x="350185" y="47346"/>
                </a:lnTo>
                <a:lnTo>
                  <a:pt x="310177" y="21907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5171" y="3548252"/>
            <a:ext cx="40849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2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not secure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own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4943" y="3595496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1197" y="4282566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0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0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95171" y="4326127"/>
            <a:ext cx="7237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Centralized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programmed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separately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4943" y="4373371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1197" y="5060441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0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0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89710" y="5104257"/>
            <a:ext cx="5869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Arial"/>
                <a:cs typeface="Arial"/>
              </a:rPr>
              <a:t>Pages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Creating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dynamic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 are hard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4943" y="5151501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861" y="1631391"/>
            <a:ext cx="4829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85F8B"/>
                </a:solidFill>
                <a:latin typeface="Microsoft Sans Serif"/>
                <a:cs typeface="Microsoft Sans Serif"/>
              </a:rPr>
              <a:t>Though </a:t>
            </a:r>
            <a:r>
              <a:rPr sz="3600" spc="-15" dirty="0">
                <a:solidFill>
                  <a:srgbClr val="285F8B"/>
                </a:solidFill>
                <a:latin typeface="Microsoft Sans Serif"/>
                <a:cs typeface="Microsoft Sans Serif"/>
              </a:rPr>
              <a:t>it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15" dirty="0">
                <a:solidFill>
                  <a:srgbClr val="285F8B"/>
                </a:solidFill>
                <a:latin typeface="Microsoft Sans Serif"/>
                <a:cs typeface="Microsoft Sans Serif"/>
              </a:rPr>
              <a:t>is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150" dirty="0">
                <a:solidFill>
                  <a:srgbClr val="285F8B"/>
                </a:solidFill>
                <a:latin typeface="Microsoft Sans Serif"/>
                <a:cs typeface="Microsoft Sans Serif"/>
              </a:rPr>
              <a:t>powerful,…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731E0B-A9A9-0A01-69F9-2F50D2FCD2C2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7650"/>
            <a:ext cx="7619999" cy="971550"/>
          </a:xfrm>
        </p:spPr>
        <p:txBody>
          <a:bodyPr/>
          <a:lstStyle/>
          <a:p>
            <a:r>
              <a:rPr lang="en-GB" dirty="0"/>
              <a:t>WEB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9822"/>
            <a:ext cx="9213546" cy="1538883"/>
          </a:xfrm>
        </p:spPr>
        <p:txBody>
          <a:bodyPr/>
          <a:lstStyle/>
          <a:p>
            <a:r>
              <a:rPr lang="en-GB" sz="2000" dirty="0"/>
              <a:t>Every Web developer or Full-Stack developer must know about HTML, CSS and JavaScript.</a:t>
            </a:r>
          </a:p>
          <a:p>
            <a:r>
              <a:rPr lang="en-GB" sz="2000" dirty="0"/>
              <a:t>Web technologies are used to develop:</a:t>
            </a:r>
          </a:p>
          <a:p>
            <a:r>
              <a:rPr lang="en-GB" sz="2000" dirty="0"/>
              <a:t>	1. Complete static website </a:t>
            </a:r>
          </a:p>
          <a:p>
            <a:r>
              <a:rPr lang="en-GB" sz="2000" dirty="0"/>
              <a:t>	2. User Interface of Web application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633B8-C4B2-9DCF-F7E4-98F95DDB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67008"/>
            <a:ext cx="8123293" cy="1986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CD6BB-7740-7042-7E02-BC7A8940837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9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098" y="269824"/>
            <a:ext cx="4742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Benefits</a:t>
            </a:r>
            <a:r>
              <a:rPr sz="4800" spc="4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of</a:t>
            </a:r>
            <a:r>
              <a:rPr sz="4800" spc="3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HTML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-1" y="1495907"/>
            <a:ext cx="6325870" cy="611505"/>
          </a:xfrm>
          <a:custGeom>
            <a:avLst/>
            <a:gdLst/>
            <a:ahLst/>
            <a:cxnLst/>
            <a:rect l="l" t="t" r="r" b="b"/>
            <a:pathLst>
              <a:path w="6325870" h="611505">
                <a:moveTo>
                  <a:pt x="6325362" y="0"/>
                </a:moveTo>
                <a:lnTo>
                  <a:pt x="0" y="0"/>
                </a:lnTo>
                <a:lnTo>
                  <a:pt x="0" y="611403"/>
                </a:lnTo>
                <a:lnTo>
                  <a:pt x="6325362" y="611403"/>
                </a:lnTo>
                <a:lnTo>
                  <a:pt x="6325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1197" y="2631058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1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1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5425" y="2674366"/>
            <a:ext cx="2552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Easy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learn,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4943" y="272161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1197" y="3408934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0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0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5425" y="3452317"/>
            <a:ext cx="1384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Free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source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943" y="3499561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1197" y="4186935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1"/>
                </a:lnTo>
                <a:lnTo>
                  <a:pt x="5689" y="264792"/>
                </a:lnTo>
                <a:lnTo>
                  <a:pt x="21897" y="310133"/>
                </a:lnTo>
                <a:lnTo>
                  <a:pt x="47330" y="350126"/>
                </a:lnTo>
                <a:lnTo>
                  <a:pt x="80694" y="383477"/>
                </a:lnTo>
                <a:lnTo>
                  <a:pt x="120696" y="408898"/>
                </a:lnTo>
                <a:lnTo>
                  <a:pt x="166043" y="425097"/>
                </a:lnTo>
                <a:lnTo>
                  <a:pt x="215442" y="430783"/>
                </a:lnTo>
                <a:lnTo>
                  <a:pt x="264831" y="425097"/>
                </a:lnTo>
                <a:lnTo>
                  <a:pt x="310177" y="408898"/>
                </a:lnTo>
                <a:lnTo>
                  <a:pt x="350185" y="383477"/>
                </a:lnTo>
                <a:lnTo>
                  <a:pt x="383558" y="350126"/>
                </a:lnTo>
                <a:lnTo>
                  <a:pt x="409001" y="310133"/>
                </a:lnTo>
                <a:lnTo>
                  <a:pt x="425217" y="264792"/>
                </a:lnTo>
                <a:lnTo>
                  <a:pt x="430911" y="215391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5425" y="4230370"/>
            <a:ext cx="2836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Supports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Browsers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4943" y="427761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1197" y="4964810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1"/>
                </a:lnTo>
                <a:lnTo>
                  <a:pt x="5689" y="264792"/>
                </a:lnTo>
                <a:lnTo>
                  <a:pt x="21897" y="310133"/>
                </a:lnTo>
                <a:lnTo>
                  <a:pt x="47330" y="350126"/>
                </a:lnTo>
                <a:lnTo>
                  <a:pt x="80694" y="383477"/>
                </a:lnTo>
                <a:lnTo>
                  <a:pt x="120696" y="408898"/>
                </a:lnTo>
                <a:lnTo>
                  <a:pt x="166043" y="425097"/>
                </a:lnTo>
                <a:lnTo>
                  <a:pt x="215442" y="430783"/>
                </a:lnTo>
                <a:lnTo>
                  <a:pt x="264831" y="425097"/>
                </a:lnTo>
                <a:lnTo>
                  <a:pt x="310177" y="408898"/>
                </a:lnTo>
                <a:lnTo>
                  <a:pt x="350185" y="383477"/>
                </a:lnTo>
                <a:lnTo>
                  <a:pt x="383558" y="350126"/>
                </a:lnTo>
                <a:lnTo>
                  <a:pt x="409001" y="310133"/>
                </a:lnTo>
                <a:lnTo>
                  <a:pt x="425217" y="264792"/>
                </a:lnTo>
                <a:lnTo>
                  <a:pt x="430911" y="215391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95425" y="5008626"/>
            <a:ext cx="3286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Friendly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Search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Engine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43" y="505587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6861" y="1507616"/>
            <a:ext cx="444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85F8B"/>
                </a:solidFill>
                <a:latin typeface="Microsoft Sans Serif"/>
                <a:cs typeface="Microsoft Sans Serif"/>
              </a:rPr>
              <a:t>This</a:t>
            </a:r>
            <a:r>
              <a:rPr sz="3600" spc="3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15" dirty="0">
                <a:solidFill>
                  <a:srgbClr val="285F8B"/>
                </a:solidFill>
                <a:latin typeface="Microsoft Sans Serif"/>
                <a:cs typeface="Microsoft Sans Serif"/>
              </a:rPr>
              <a:t>is</a:t>
            </a:r>
            <a:r>
              <a:rPr sz="3600" spc="3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85F8B"/>
                </a:solidFill>
                <a:latin typeface="Microsoft Sans Serif"/>
                <a:cs typeface="Microsoft Sans Serif"/>
              </a:rPr>
              <a:t>why</a:t>
            </a:r>
            <a:r>
              <a:rPr sz="3600" spc="3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85F8B"/>
                </a:solidFill>
                <a:latin typeface="Microsoft Sans Serif"/>
                <a:cs typeface="Microsoft Sans Serif"/>
              </a:rPr>
              <a:t>we</a:t>
            </a:r>
            <a:r>
              <a:rPr sz="3600" spc="3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285F8B"/>
                </a:solidFill>
                <a:latin typeface="Microsoft Sans Serif"/>
                <a:cs typeface="Microsoft Sans Serif"/>
              </a:rPr>
              <a:t>love</a:t>
            </a:r>
            <a:r>
              <a:rPr sz="3600" spc="3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285F8B"/>
                </a:solidFill>
                <a:latin typeface="Microsoft Sans Serif"/>
                <a:cs typeface="Microsoft Sans Serif"/>
              </a:rPr>
              <a:t>it;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3676" y="2734182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4" h="431164">
                <a:moveTo>
                  <a:pt x="215519" y="0"/>
                </a:moveTo>
                <a:lnTo>
                  <a:pt x="166111" y="5693"/>
                </a:lnTo>
                <a:lnTo>
                  <a:pt x="120751" y="21910"/>
                </a:lnTo>
                <a:lnTo>
                  <a:pt x="80734" y="47356"/>
                </a:lnTo>
                <a:lnTo>
                  <a:pt x="47356" y="80734"/>
                </a:lnTo>
                <a:lnTo>
                  <a:pt x="21910" y="120751"/>
                </a:lnTo>
                <a:lnTo>
                  <a:pt x="5693" y="166111"/>
                </a:lnTo>
                <a:lnTo>
                  <a:pt x="0" y="215518"/>
                </a:lnTo>
                <a:lnTo>
                  <a:pt x="5693" y="264919"/>
                </a:lnTo>
                <a:lnTo>
                  <a:pt x="21910" y="310261"/>
                </a:lnTo>
                <a:lnTo>
                  <a:pt x="47356" y="350253"/>
                </a:lnTo>
                <a:lnTo>
                  <a:pt x="80734" y="383604"/>
                </a:lnTo>
                <a:lnTo>
                  <a:pt x="120751" y="409025"/>
                </a:lnTo>
                <a:lnTo>
                  <a:pt x="166111" y="425224"/>
                </a:lnTo>
                <a:lnTo>
                  <a:pt x="215519" y="430911"/>
                </a:lnTo>
                <a:lnTo>
                  <a:pt x="264919" y="425224"/>
                </a:lnTo>
                <a:lnTo>
                  <a:pt x="310261" y="409025"/>
                </a:lnTo>
                <a:lnTo>
                  <a:pt x="350253" y="383604"/>
                </a:lnTo>
                <a:lnTo>
                  <a:pt x="383604" y="350253"/>
                </a:lnTo>
                <a:lnTo>
                  <a:pt x="409025" y="310260"/>
                </a:lnTo>
                <a:lnTo>
                  <a:pt x="425224" y="264919"/>
                </a:lnTo>
                <a:lnTo>
                  <a:pt x="430911" y="215518"/>
                </a:lnTo>
                <a:lnTo>
                  <a:pt x="425224" y="166111"/>
                </a:lnTo>
                <a:lnTo>
                  <a:pt x="409025" y="120751"/>
                </a:lnTo>
                <a:lnTo>
                  <a:pt x="383604" y="80734"/>
                </a:lnTo>
                <a:lnTo>
                  <a:pt x="350253" y="47356"/>
                </a:lnTo>
                <a:lnTo>
                  <a:pt x="310261" y="21910"/>
                </a:lnTo>
                <a:lnTo>
                  <a:pt x="264919" y="5693"/>
                </a:lnTo>
                <a:lnTo>
                  <a:pt x="215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98411" y="2777489"/>
            <a:ext cx="396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Portable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Platform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Independent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7853" y="282473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43676" y="3512058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4" h="431164">
                <a:moveTo>
                  <a:pt x="215519" y="0"/>
                </a:moveTo>
                <a:lnTo>
                  <a:pt x="166111" y="5693"/>
                </a:lnTo>
                <a:lnTo>
                  <a:pt x="120751" y="21910"/>
                </a:lnTo>
                <a:lnTo>
                  <a:pt x="80734" y="47356"/>
                </a:lnTo>
                <a:lnTo>
                  <a:pt x="47356" y="80734"/>
                </a:lnTo>
                <a:lnTo>
                  <a:pt x="21910" y="120751"/>
                </a:lnTo>
                <a:lnTo>
                  <a:pt x="5693" y="166111"/>
                </a:lnTo>
                <a:lnTo>
                  <a:pt x="0" y="215518"/>
                </a:lnTo>
                <a:lnTo>
                  <a:pt x="5693" y="264919"/>
                </a:lnTo>
                <a:lnTo>
                  <a:pt x="21910" y="310260"/>
                </a:lnTo>
                <a:lnTo>
                  <a:pt x="47356" y="350253"/>
                </a:lnTo>
                <a:lnTo>
                  <a:pt x="80734" y="383604"/>
                </a:lnTo>
                <a:lnTo>
                  <a:pt x="120751" y="409025"/>
                </a:lnTo>
                <a:lnTo>
                  <a:pt x="166111" y="425224"/>
                </a:lnTo>
                <a:lnTo>
                  <a:pt x="215519" y="430910"/>
                </a:lnTo>
                <a:lnTo>
                  <a:pt x="264919" y="425224"/>
                </a:lnTo>
                <a:lnTo>
                  <a:pt x="310261" y="409025"/>
                </a:lnTo>
                <a:lnTo>
                  <a:pt x="350253" y="383604"/>
                </a:lnTo>
                <a:lnTo>
                  <a:pt x="383604" y="350253"/>
                </a:lnTo>
                <a:lnTo>
                  <a:pt x="409025" y="310260"/>
                </a:lnTo>
                <a:lnTo>
                  <a:pt x="425224" y="264919"/>
                </a:lnTo>
                <a:lnTo>
                  <a:pt x="430911" y="215518"/>
                </a:lnTo>
                <a:lnTo>
                  <a:pt x="425224" y="166111"/>
                </a:lnTo>
                <a:lnTo>
                  <a:pt x="409025" y="120751"/>
                </a:lnTo>
                <a:lnTo>
                  <a:pt x="383604" y="80734"/>
                </a:lnTo>
                <a:lnTo>
                  <a:pt x="350253" y="47356"/>
                </a:lnTo>
                <a:lnTo>
                  <a:pt x="310261" y="21910"/>
                </a:lnTo>
                <a:lnTo>
                  <a:pt x="264919" y="5693"/>
                </a:lnTo>
                <a:lnTo>
                  <a:pt x="215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98411" y="3555619"/>
            <a:ext cx="433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Integrate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Easily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Languages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7853" y="360286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43676" y="4290059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4" h="431164">
                <a:moveTo>
                  <a:pt x="215519" y="0"/>
                </a:moveTo>
                <a:lnTo>
                  <a:pt x="166111" y="5686"/>
                </a:lnTo>
                <a:lnTo>
                  <a:pt x="120751" y="21885"/>
                </a:lnTo>
                <a:lnTo>
                  <a:pt x="80734" y="47306"/>
                </a:lnTo>
                <a:lnTo>
                  <a:pt x="47356" y="80657"/>
                </a:lnTo>
                <a:lnTo>
                  <a:pt x="21910" y="120649"/>
                </a:lnTo>
                <a:lnTo>
                  <a:pt x="5693" y="165991"/>
                </a:lnTo>
                <a:lnTo>
                  <a:pt x="0" y="215391"/>
                </a:lnTo>
                <a:lnTo>
                  <a:pt x="5693" y="264792"/>
                </a:lnTo>
                <a:lnTo>
                  <a:pt x="21910" y="310133"/>
                </a:lnTo>
                <a:lnTo>
                  <a:pt x="47356" y="350126"/>
                </a:lnTo>
                <a:lnTo>
                  <a:pt x="80734" y="383477"/>
                </a:lnTo>
                <a:lnTo>
                  <a:pt x="120751" y="408898"/>
                </a:lnTo>
                <a:lnTo>
                  <a:pt x="166111" y="425097"/>
                </a:lnTo>
                <a:lnTo>
                  <a:pt x="215519" y="430783"/>
                </a:lnTo>
                <a:lnTo>
                  <a:pt x="264919" y="425097"/>
                </a:lnTo>
                <a:lnTo>
                  <a:pt x="310261" y="408898"/>
                </a:lnTo>
                <a:lnTo>
                  <a:pt x="350253" y="383477"/>
                </a:lnTo>
                <a:lnTo>
                  <a:pt x="383604" y="350126"/>
                </a:lnTo>
                <a:lnTo>
                  <a:pt x="409025" y="310133"/>
                </a:lnTo>
                <a:lnTo>
                  <a:pt x="425224" y="264792"/>
                </a:lnTo>
                <a:lnTo>
                  <a:pt x="430911" y="215391"/>
                </a:lnTo>
                <a:lnTo>
                  <a:pt x="425224" y="165991"/>
                </a:lnTo>
                <a:lnTo>
                  <a:pt x="409025" y="120650"/>
                </a:lnTo>
                <a:lnTo>
                  <a:pt x="383604" y="80657"/>
                </a:lnTo>
                <a:lnTo>
                  <a:pt x="350253" y="47306"/>
                </a:lnTo>
                <a:lnTo>
                  <a:pt x="310261" y="21885"/>
                </a:lnTo>
                <a:lnTo>
                  <a:pt x="264919" y="5686"/>
                </a:lnTo>
                <a:lnTo>
                  <a:pt x="215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98411" y="4333443"/>
            <a:ext cx="1314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Lightweight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7853" y="4380687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43676" y="5067934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4" h="431164">
                <a:moveTo>
                  <a:pt x="215519" y="0"/>
                </a:moveTo>
                <a:lnTo>
                  <a:pt x="166111" y="5686"/>
                </a:lnTo>
                <a:lnTo>
                  <a:pt x="120751" y="21885"/>
                </a:lnTo>
                <a:lnTo>
                  <a:pt x="80734" y="47306"/>
                </a:lnTo>
                <a:lnTo>
                  <a:pt x="47356" y="80657"/>
                </a:lnTo>
                <a:lnTo>
                  <a:pt x="21910" y="120649"/>
                </a:lnTo>
                <a:lnTo>
                  <a:pt x="5693" y="165991"/>
                </a:lnTo>
                <a:lnTo>
                  <a:pt x="0" y="215391"/>
                </a:lnTo>
                <a:lnTo>
                  <a:pt x="5693" y="264792"/>
                </a:lnTo>
                <a:lnTo>
                  <a:pt x="21910" y="310134"/>
                </a:lnTo>
                <a:lnTo>
                  <a:pt x="47356" y="350126"/>
                </a:lnTo>
                <a:lnTo>
                  <a:pt x="80734" y="383477"/>
                </a:lnTo>
                <a:lnTo>
                  <a:pt x="120751" y="408898"/>
                </a:lnTo>
                <a:lnTo>
                  <a:pt x="166111" y="425097"/>
                </a:lnTo>
                <a:lnTo>
                  <a:pt x="215519" y="430783"/>
                </a:lnTo>
                <a:lnTo>
                  <a:pt x="264919" y="425097"/>
                </a:lnTo>
                <a:lnTo>
                  <a:pt x="310261" y="408898"/>
                </a:lnTo>
                <a:lnTo>
                  <a:pt x="350253" y="383477"/>
                </a:lnTo>
                <a:lnTo>
                  <a:pt x="383604" y="350126"/>
                </a:lnTo>
                <a:lnTo>
                  <a:pt x="409025" y="310133"/>
                </a:lnTo>
                <a:lnTo>
                  <a:pt x="425224" y="264792"/>
                </a:lnTo>
                <a:lnTo>
                  <a:pt x="430911" y="215391"/>
                </a:lnTo>
                <a:lnTo>
                  <a:pt x="425224" y="165991"/>
                </a:lnTo>
                <a:lnTo>
                  <a:pt x="409025" y="120650"/>
                </a:lnTo>
                <a:lnTo>
                  <a:pt x="383604" y="80657"/>
                </a:lnTo>
                <a:lnTo>
                  <a:pt x="350253" y="47306"/>
                </a:lnTo>
                <a:lnTo>
                  <a:pt x="310261" y="21885"/>
                </a:lnTo>
                <a:lnTo>
                  <a:pt x="264919" y="5686"/>
                </a:lnTo>
                <a:lnTo>
                  <a:pt x="215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98411" y="5111622"/>
            <a:ext cx="4178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Basic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Programming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Languages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7853" y="5158866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1197" y="5671972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9"/>
                </a:lnTo>
                <a:lnTo>
                  <a:pt x="120696" y="21897"/>
                </a:lnTo>
                <a:lnTo>
                  <a:pt x="80694" y="47330"/>
                </a:lnTo>
                <a:lnTo>
                  <a:pt x="47330" y="80694"/>
                </a:lnTo>
                <a:lnTo>
                  <a:pt x="21897" y="120696"/>
                </a:lnTo>
                <a:lnTo>
                  <a:pt x="5689" y="166043"/>
                </a:lnTo>
                <a:lnTo>
                  <a:pt x="0" y="215442"/>
                </a:lnTo>
                <a:lnTo>
                  <a:pt x="5689" y="264842"/>
                </a:lnTo>
                <a:lnTo>
                  <a:pt x="21897" y="310189"/>
                </a:lnTo>
                <a:lnTo>
                  <a:pt x="47330" y="350191"/>
                </a:lnTo>
                <a:lnTo>
                  <a:pt x="80694" y="383555"/>
                </a:lnTo>
                <a:lnTo>
                  <a:pt x="120696" y="408987"/>
                </a:lnTo>
                <a:lnTo>
                  <a:pt x="166043" y="425195"/>
                </a:lnTo>
                <a:lnTo>
                  <a:pt x="215442" y="430885"/>
                </a:lnTo>
                <a:lnTo>
                  <a:pt x="264831" y="425195"/>
                </a:lnTo>
                <a:lnTo>
                  <a:pt x="310177" y="408987"/>
                </a:lnTo>
                <a:lnTo>
                  <a:pt x="350185" y="383555"/>
                </a:lnTo>
                <a:lnTo>
                  <a:pt x="383558" y="350191"/>
                </a:lnTo>
                <a:lnTo>
                  <a:pt x="409001" y="310189"/>
                </a:lnTo>
                <a:lnTo>
                  <a:pt x="425217" y="264842"/>
                </a:lnTo>
                <a:lnTo>
                  <a:pt x="430911" y="215442"/>
                </a:lnTo>
                <a:lnTo>
                  <a:pt x="425217" y="166043"/>
                </a:lnTo>
                <a:lnTo>
                  <a:pt x="409001" y="120696"/>
                </a:lnTo>
                <a:lnTo>
                  <a:pt x="383558" y="80694"/>
                </a:lnTo>
                <a:lnTo>
                  <a:pt x="350185" y="47330"/>
                </a:lnTo>
                <a:lnTo>
                  <a:pt x="310177" y="21897"/>
                </a:lnTo>
                <a:lnTo>
                  <a:pt x="264831" y="5689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20851" y="57629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95425" y="5731255"/>
            <a:ext cx="1593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Simple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Edit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37960" y="5759145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4" h="431164">
                <a:moveTo>
                  <a:pt x="215391" y="0"/>
                </a:moveTo>
                <a:lnTo>
                  <a:pt x="166031" y="5689"/>
                </a:lnTo>
                <a:lnTo>
                  <a:pt x="120705" y="21897"/>
                </a:lnTo>
                <a:lnTo>
                  <a:pt x="80711" y="47330"/>
                </a:lnTo>
                <a:lnTo>
                  <a:pt x="47346" y="80694"/>
                </a:lnTo>
                <a:lnTo>
                  <a:pt x="21907" y="120696"/>
                </a:lnTo>
                <a:lnTo>
                  <a:pt x="5693" y="166043"/>
                </a:lnTo>
                <a:lnTo>
                  <a:pt x="0" y="215442"/>
                </a:lnTo>
                <a:lnTo>
                  <a:pt x="5693" y="264842"/>
                </a:lnTo>
                <a:lnTo>
                  <a:pt x="21907" y="310189"/>
                </a:lnTo>
                <a:lnTo>
                  <a:pt x="47346" y="350191"/>
                </a:lnTo>
                <a:lnTo>
                  <a:pt x="80711" y="383555"/>
                </a:lnTo>
                <a:lnTo>
                  <a:pt x="120705" y="408987"/>
                </a:lnTo>
                <a:lnTo>
                  <a:pt x="166031" y="425195"/>
                </a:lnTo>
                <a:lnTo>
                  <a:pt x="215391" y="430885"/>
                </a:lnTo>
                <a:lnTo>
                  <a:pt x="264799" y="425195"/>
                </a:lnTo>
                <a:lnTo>
                  <a:pt x="310159" y="408987"/>
                </a:lnTo>
                <a:lnTo>
                  <a:pt x="350176" y="383555"/>
                </a:lnTo>
                <a:lnTo>
                  <a:pt x="383554" y="350191"/>
                </a:lnTo>
                <a:lnTo>
                  <a:pt x="409000" y="310189"/>
                </a:lnTo>
                <a:lnTo>
                  <a:pt x="425217" y="264842"/>
                </a:lnTo>
                <a:lnTo>
                  <a:pt x="430911" y="215442"/>
                </a:lnTo>
                <a:lnTo>
                  <a:pt x="425217" y="166043"/>
                </a:lnTo>
                <a:lnTo>
                  <a:pt x="409000" y="120696"/>
                </a:lnTo>
                <a:lnTo>
                  <a:pt x="383554" y="80694"/>
                </a:lnTo>
                <a:lnTo>
                  <a:pt x="350176" y="47330"/>
                </a:lnTo>
                <a:lnTo>
                  <a:pt x="310159" y="21897"/>
                </a:lnTo>
                <a:lnTo>
                  <a:pt x="264799" y="5689"/>
                </a:lnTo>
                <a:lnTo>
                  <a:pt x="215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42482" y="5865672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37781" y="5666638"/>
            <a:ext cx="40405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User-Friendly and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Changes </a:t>
            </a:r>
            <a:r>
              <a:rPr sz="20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Instantly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579C86-3C01-5A11-9B0E-1ACA9E6FC3D0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235" y="290017"/>
            <a:ext cx="5170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pc="-600" dirty="0"/>
              <a:t>T</a:t>
            </a:r>
            <a:r>
              <a:rPr dirty="0"/>
              <a:t>op	</a:t>
            </a:r>
            <a:r>
              <a:rPr spc="-10" dirty="0"/>
              <a:t>Applica</a:t>
            </a:r>
            <a:r>
              <a:rPr spc="-25" dirty="0"/>
              <a:t>t</a:t>
            </a:r>
            <a:r>
              <a:rPr spc="-10" dirty="0"/>
              <a:t>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949" y="2871977"/>
            <a:ext cx="6619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HTML </a:t>
            </a:r>
            <a:r>
              <a:rPr sz="2000" spc="-5" dirty="0">
                <a:latin typeface="Microsoft Sans Serif"/>
                <a:cs typeface="Microsoft Sans Serif"/>
              </a:rPr>
              <a:t>is heavily </a:t>
            </a:r>
            <a:r>
              <a:rPr sz="2000" dirty="0">
                <a:latin typeface="Microsoft Sans Serif"/>
                <a:cs typeface="Microsoft Sans Serif"/>
              </a:rPr>
              <a:t>used for creating pages that are </a:t>
            </a:r>
            <a:r>
              <a:rPr sz="2000" spc="-5" dirty="0">
                <a:latin typeface="Microsoft Sans Serif"/>
                <a:cs typeface="Microsoft Sans Serif"/>
              </a:rPr>
              <a:t>displayed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world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2508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Every page contains a set of HTML tags, </a:t>
            </a:r>
            <a:r>
              <a:rPr sz="2000" spc="-5" dirty="0">
                <a:latin typeface="Microsoft Sans Serif"/>
                <a:cs typeface="Microsoft Sans Serif"/>
              </a:rPr>
              <a:t>including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hyperlinks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used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 connecting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67373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Every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witness 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world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written </a:t>
            </a:r>
            <a:r>
              <a:rPr sz="2000" dirty="0">
                <a:latin typeface="Microsoft Sans Serif"/>
                <a:cs typeface="Microsoft Sans Serif"/>
              </a:rPr>
              <a:t>using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version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" y="1588008"/>
            <a:ext cx="6375400" cy="713740"/>
            <a:chOff x="-1" y="1588008"/>
            <a:chExt cx="6375400" cy="713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88008"/>
              <a:ext cx="6374889" cy="7132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" y="1619732"/>
              <a:ext cx="6325362" cy="6114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8767" y="1675257"/>
            <a:ext cx="3810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1.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Web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Development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6689" y="1395145"/>
            <a:ext cx="5155310" cy="51553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C1535E-8FC5-4C55-3989-56E4DC7B3438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235" y="290017"/>
            <a:ext cx="5170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pc="-600" dirty="0"/>
              <a:t>T</a:t>
            </a:r>
            <a:r>
              <a:rPr dirty="0"/>
              <a:t>op	</a:t>
            </a:r>
            <a:r>
              <a:rPr spc="-10" dirty="0"/>
              <a:t>Applica</a:t>
            </a:r>
            <a:r>
              <a:rPr spc="-25" dirty="0"/>
              <a:t>t</a:t>
            </a:r>
            <a:r>
              <a:rPr spc="-10" dirty="0"/>
              <a:t>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5773" y="5957345"/>
            <a:ext cx="7112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dirty="0">
                <a:latin typeface="Microsoft Sans Serif"/>
                <a:cs typeface="Microsoft Sans Serif"/>
              </a:rPr>
              <a:t>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357" y="2871977"/>
            <a:ext cx="703580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553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Before the advent of HTML5, game development was an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exclusive</a:t>
            </a:r>
            <a:r>
              <a:rPr sz="2000" dirty="0">
                <a:latin typeface="Microsoft Sans Serif"/>
                <a:cs typeface="Microsoft Sans Serif"/>
              </a:rPr>
              <a:t> domain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Flash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Silverlight.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Microsoft Sans Serif"/>
                <a:cs typeface="Microsoft Sans Serif"/>
              </a:rPr>
              <a:t>Since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support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specifications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HTML5,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including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CSS3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" dirty="0">
                <a:latin typeface="Microsoft Sans Serif"/>
                <a:cs typeface="Microsoft Sans Serif"/>
              </a:rPr>
              <a:t>light-fast </a:t>
            </a:r>
            <a:r>
              <a:rPr sz="2000" dirty="0">
                <a:latin typeface="Microsoft Sans Serif"/>
                <a:cs typeface="Microsoft Sans Serif"/>
              </a:rPr>
              <a:t>JavaScript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engine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drive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rich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experience,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HTML5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bring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reality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game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development </a:t>
            </a:r>
            <a:r>
              <a:rPr sz="2000" spc="-5" dirty="0">
                <a:latin typeface="Microsoft Sans Serif"/>
                <a:cs typeface="Microsoft Sans Serif"/>
              </a:rPr>
              <a:t>possible, which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earlier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Flash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Silverlight.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1651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Every feature of </a:t>
            </a:r>
            <a:r>
              <a:rPr sz="2000" spc="-5" dirty="0">
                <a:latin typeface="Microsoft Sans Serif"/>
                <a:cs typeface="Microsoft Sans Serif"/>
              </a:rPr>
              <a:t>APIs </a:t>
            </a:r>
            <a:r>
              <a:rPr sz="2000" dirty="0">
                <a:latin typeface="Microsoft Sans Serif"/>
                <a:cs typeface="Microsoft Sans Serif"/>
              </a:rPr>
              <a:t>needs not to be </a:t>
            </a:r>
            <a:r>
              <a:rPr sz="2000" spc="-5" dirty="0">
                <a:latin typeface="Microsoft Sans Serif"/>
                <a:cs typeface="Microsoft Sans Serif"/>
              </a:rPr>
              <a:t>implemented, </a:t>
            </a:r>
            <a:r>
              <a:rPr sz="2000" dirty="0">
                <a:latin typeface="Microsoft Sans Serif"/>
                <a:cs typeface="Microsoft Sans Serif"/>
              </a:rPr>
              <a:t>but the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most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appropriate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utilized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eliminating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features.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" y="1588008"/>
            <a:ext cx="6375400" cy="713740"/>
            <a:chOff x="-1" y="1588008"/>
            <a:chExt cx="6375400" cy="7137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88008"/>
              <a:ext cx="6374889" cy="7132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" y="1619732"/>
              <a:ext cx="6325362" cy="611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8767" y="1675257"/>
            <a:ext cx="40881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2. Game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Development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4264" y="2186300"/>
            <a:ext cx="3600504" cy="3596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7AC5BD-21FC-99A4-B74C-A7A5F6ABF7D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235" y="290017"/>
            <a:ext cx="5170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pc="-600" dirty="0"/>
              <a:t>T</a:t>
            </a:r>
            <a:r>
              <a:rPr dirty="0"/>
              <a:t>op	</a:t>
            </a:r>
            <a:r>
              <a:rPr spc="-10" dirty="0"/>
              <a:t>Applica</a:t>
            </a:r>
            <a:r>
              <a:rPr spc="-25" dirty="0"/>
              <a:t>t</a:t>
            </a:r>
            <a:r>
              <a:rPr spc="-10" dirty="0"/>
              <a:t>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357" y="2875025"/>
            <a:ext cx="7170420" cy="2797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5104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HTML5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utilize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features,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camera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accelerometer,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Apache*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Cordova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(cordova.org).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also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lang="en-GB" sz="1600" spc="-30" dirty="0">
                <a:latin typeface="Microsoft Sans Serif"/>
                <a:cs typeface="Microsoft Sans Serif"/>
              </a:rPr>
              <a:t>"</a:t>
            </a:r>
            <a:r>
              <a:rPr sz="1600" spc="-30" dirty="0">
                <a:latin typeface="Microsoft Sans Serif"/>
                <a:cs typeface="Microsoft Sans Serif"/>
              </a:rPr>
              <a:t>packaged</a:t>
            </a:r>
            <a:r>
              <a:rPr lang="en-GB" sz="1600" spc="-30" dirty="0">
                <a:latin typeface="Microsoft Sans Serif"/>
                <a:cs typeface="Microsoft Sans Serif"/>
              </a:rPr>
              <a:t>"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distribution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various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stores.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fact,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Python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skeleton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applications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deal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computation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scientific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data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processing.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HTML5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enables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write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truly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lang="en-GB" sz="1600" spc="-25" dirty="0">
                <a:latin typeface="Microsoft Sans Serif"/>
                <a:cs typeface="Microsoft Sans Serif"/>
              </a:rPr>
              <a:t>"</a:t>
            </a:r>
            <a:r>
              <a:rPr sz="1600" spc="-25" dirty="0">
                <a:latin typeface="Microsoft Sans Serif"/>
                <a:cs typeface="Microsoft Sans Serif"/>
              </a:rPr>
              <a:t>responsive</a:t>
            </a:r>
            <a:r>
              <a:rPr lang="en-GB" sz="1600" spc="-25" dirty="0">
                <a:latin typeface="Microsoft Sans Serif"/>
                <a:cs typeface="Microsoft Sans Serif"/>
              </a:rPr>
              <a:t>"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apps. This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 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automatically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resize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based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screen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size;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automatically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detect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interface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(UI)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reflect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platform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running;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according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orientation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device.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Creating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respond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essence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lang="en-GB" sz="1600" spc="-40" dirty="0">
                <a:latin typeface="Microsoft Sans Serif"/>
                <a:cs typeface="Microsoft Sans Serif"/>
              </a:rPr>
              <a:t>"</a:t>
            </a:r>
            <a:r>
              <a:rPr sz="1600" spc="-40" dirty="0">
                <a:latin typeface="Microsoft Sans Serif"/>
                <a:cs typeface="Microsoft Sans Serif"/>
              </a:rPr>
              <a:t>responsive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design</a:t>
            </a:r>
            <a:r>
              <a:rPr lang="en-GB" sz="1600" spc="5" dirty="0">
                <a:latin typeface="Microsoft Sans Serif"/>
                <a:cs typeface="Microsoft Sans Serif"/>
              </a:rPr>
              <a:t>“.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" y="1588008"/>
            <a:ext cx="6375400" cy="713740"/>
            <a:chOff x="-1" y="1588008"/>
            <a:chExt cx="6375400" cy="713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88008"/>
              <a:ext cx="6374889" cy="7132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" y="1619732"/>
              <a:ext cx="6325362" cy="6114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1457" y="1675257"/>
            <a:ext cx="51720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3.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Hybrid</a:t>
            </a:r>
            <a:r>
              <a:rPr sz="3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Apps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Development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4266" y="2390948"/>
            <a:ext cx="3291490" cy="32623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EB2008-2A31-E429-2A85-7DF858319A59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411937"/>
            <a:ext cx="903795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Let's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see a</a:t>
            </a:r>
            <a:r>
              <a:rPr lang="en-GB" sz="4000" b="1" spc="-5" dirty="0">
                <a:latin typeface="Arial"/>
                <a:cs typeface="Arial"/>
              </a:rPr>
              <a:t>n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simple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example</a:t>
            </a:r>
            <a:r>
              <a:rPr sz="4000" b="1" spc="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of</a:t>
            </a:r>
            <a:r>
              <a:rPr sz="4000" b="1" spc="3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HTML!!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7252" y="2186368"/>
            <a:ext cx="3530273" cy="35261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7854" y="2003551"/>
            <a:ext cx="405828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&lt;!DOCTYPE</a:t>
            </a:r>
            <a:r>
              <a:rPr sz="2000" b="1" dirty="0">
                <a:latin typeface="Arial"/>
                <a:cs typeface="Arial"/>
              </a:rPr>
              <a:t>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&lt;html&gt;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&lt;head&gt;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&lt;title&gt;</a:t>
            </a:r>
            <a:r>
              <a:rPr sz="2000" spc="-5" dirty="0">
                <a:latin typeface="Microsoft Sans Serif"/>
                <a:cs typeface="Microsoft Sans Serif"/>
              </a:rPr>
              <a:t>Web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title</a:t>
            </a:r>
            <a:r>
              <a:rPr sz="2000" b="1" spc="-5" dirty="0">
                <a:latin typeface="Arial"/>
                <a:cs typeface="Arial"/>
              </a:rPr>
              <a:t>&lt;/title&gt;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&lt;/head&gt;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&lt;body&gt;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&lt;h1&gt;</a:t>
            </a:r>
            <a:r>
              <a:rPr sz="2000" spc="-5" dirty="0">
                <a:latin typeface="Microsoft Sans Serif"/>
                <a:cs typeface="Microsoft Sans Serif"/>
              </a:rPr>
              <a:t>Write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Your</a:t>
            </a:r>
            <a:r>
              <a:rPr sz="2000" dirty="0">
                <a:latin typeface="Microsoft Sans Serif"/>
                <a:cs typeface="Microsoft Sans Serif"/>
              </a:rPr>
              <a:t> First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Heading</a:t>
            </a:r>
            <a:r>
              <a:rPr sz="2000" b="1" dirty="0">
                <a:latin typeface="Arial"/>
                <a:cs typeface="Arial"/>
              </a:rPr>
              <a:t>&lt;/h1&gt;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&lt;p&gt;</a:t>
            </a:r>
            <a:r>
              <a:rPr sz="2000" spc="-5" dirty="0">
                <a:latin typeface="Microsoft Sans Serif"/>
                <a:cs typeface="Microsoft Sans Serif"/>
              </a:rPr>
              <a:t>Write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Your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First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Paragraph.</a:t>
            </a:r>
            <a:r>
              <a:rPr sz="2000" b="1" dirty="0">
                <a:latin typeface="Arial"/>
                <a:cs typeface="Arial"/>
              </a:rPr>
              <a:t>&lt;/p&gt;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&lt;/body&gt;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&lt;/html&gt;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DC33C-CB12-0873-1271-4D9058A8B3F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4726" y="268046"/>
            <a:ext cx="3940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0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85597"/>
            <a:ext cx="1228623" cy="1285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351" y="2090165"/>
            <a:ext cx="68897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Step0: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Download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install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sublime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text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editor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Link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given</a:t>
            </a:r>
            <a:r>
              <a:rPr sz="1800" b="1" spc="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below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footer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based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on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your</a:t>
            </a:r>
            <a:r>
              <a:rPr sz="1800" b="1" spc="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operating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707" y="3012694"/>
            <a:ext cx="6217412" cy="213687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70280" y="5392013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When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installation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Sublime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text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editor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done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follow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simple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steps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next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slides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1D1EE-C067-68EC-7D9F-380D9BFA0C17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4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54736"/>
            <a:ext cx="1228623" cy="1285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48" y="1628343"/>
            <a:ext cx="654621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1: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Sublime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Text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editor(Windows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8):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open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Sublime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Text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editor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Arial"/>
                <a:cs typeface="Arial"/>
              </a:rPr>
              <a:t>Start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screen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⤏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b="1" spc="-10" dirty="0">
                <a:latin typeface="Arial"/>
                <a:cs typeface="Arial"/>
              </a:rPr>
              <a:t>type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Sublime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Text</a:t>
            </a:r>
            <a:r>
              <a:rPr sz="1800" spc="-30" dirty="0">
                <a:latin typeface="Cambria Math"/>
                <a:cs typeface="Cambria Math"/>
              </a:rPr>
              <a:t>⤏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open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new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press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Arial"/>
                <a:cs typeface="Arial"/>
              </a:rPr>
              <a:t>CTRL+N.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485" y="2770289"/>
            <a:ext cx="6828663" cy="3273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CF52C3-F163-F25F-1F2E-AE0A7D648897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4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54736"/>
            <a:ext cx="1228623" cy="1285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48" y="1628343"/>
            <a:ext cx="7233920" cy="138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2: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Save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page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before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writing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30"/>
              </a:spcBef>
            </a:pPr>
            <a:r>
              <a:rPr sz="1600" spc="-9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Sublime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Text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Ctrl+S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option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⤏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save,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extension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.htm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.html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(We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recommend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5" dirty="0">
                <a:latin typeface="Microsoft Sans Serif"/>
                <a:cs typeface="Microsoft Sans Serif"/>
              </a:rPr>
              <a:t>save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file</a:t>
            </a:r>
            <a:r>
              <a:rPr sz="1400" dirty="0">
                <a:latin typeface="Microsoft Sans Serif"/>
                <a:cs typeface="Microsoft Sans Serif"/>
              </a:rPr>
              <a:t> first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write </a:t>
            </a:r>
            <a:r>
              <a:rPr sz="1400" dirty="0">
                <a:latin typeface="Microsoft Sans Serif"/>
                <a:cs typeface="Microsoft Sans Serif"/>
              </a:rPr>
              <a:t> 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code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because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after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saving</a:t>
            </a:r>
            <a:r>
              <a:rPr sz="1400" dirty="0">
                <a:latin typeface="Microsoft Sans Serif"/>
                <a:cs typeface="Microsoft Sans Serif"/>
              </a:rPr>
              <a:t> 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page </a:t>
            </a:r>
            <a:r>
              <a:rPr sz="1400" spc="-5" dirty="0">
                <a:latin typeface="Microsoft Sans Serif"/>
                <a:cs typeface="Microsoft Sans Serif"/>
              </a:rPr>
              <a:t>sublime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text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editor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give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suggestions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5" dirty="0">
                <a:latin typeface="Microsoft Sans Serif"/>
                <a:cs typeface="Microsoft Sans Serif"/>
              </a:rPr>
              <a:t>write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code.)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0064" y="3127413"/>
            <a:ext cx="6898894" cy="2718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15DB13-122A-CD3F-E3F3-5B6580F3465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4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54736"/>
            <a:ext cx="1228623" cy="1285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48" y="1628343"/>
            <a:ext cx="7017384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 3: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Sublime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Text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editor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Microsoft Sans Serif"/>
                <a:cs typeface="Microsoft Sans Serif"/>
              </a:rPr>
              <a:t>Write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sample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Code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above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slide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Ctrl+S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⤏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save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7791" y="2691168"/>
            <a:ext cx="7044308" cy="34641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BE8E4B-7433-EE58-94BA-B461D9140B49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4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54736"/>
            <a:ext cx="1228623" cy="1285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48" y="1628343"/>
            <a:ext cx="6713220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4: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page</a:t>
            </a:r>
            <a:r>
              <a:rPr sz="1800" b="1" dirty="0">
                <a:latin typeface="Arial"/>
                <a:cs typeface="Arial"/>
              </a:rPr>
              <a:t> 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your</a:t>
            </a:r>
            <a:r>
              <a:rPr sz="1800" b="1" dirty="0">
                <a:latin typeface="Arial"/>
                <a:cs typeface="Arial"/>
              </a:rPr>
              <a:t> Browser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30"/>
              </a:spcBef>
            </a:pPr>
            <a:r>
              <a:rPr sz="1600" spc="-9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execute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just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right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click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sublime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</a:t>
            </a:r>
            <a:r>
              <a:rPr sz="1600" spc="-5" dirty="0">
                <a:latin typeface="Microsoft Sans Serif"/>
                <a:cs typeface="Microsoft Sans Serif"/>
              </a:rPr>
              <a:t> 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Open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Browser</a:t>
            </a:r>
            <a:r>
              <a:rPr sz="1600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0757" y="2758224"/>
            <a:ext cx="6295771" cy="32854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5C1B87-9B3D-CE5D-4A65-3157F4A0804B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7650"/>
            <a:ext cx="7619999" cy="971550"/>
          </a:xfrm>
        </p:spPr>
        <p:txBody>
          <a:bodyPr/>
          <a:lstStyle/>
          <a:p>
            <a:r>
              <a:rPr lang="en-GB" dirty="0"/>
              <a:t>WEB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9822"/>
            <a:ext cx="9753600" cy="3262432"/>
          </a:xfrm>
        </p:spPr>
        <p:txBody>
          <a:bodyPr/>
          <a:lstStyle/>
          <a:p>
            <a:r>
              <a:rPr lang="en-GB" sz="2400" b="1" dirty="0"/>
              <a:t>Static HTML Page:</a:t>
            </a:r>
          </a:p>
          <a:p>
            <a:r>
              <a:rPr lang="en-GB" sz="2400" dirty="0"/>
              <a:t>	Static web page has fixed content to all users </a:t>
            </a:r>
          </a:p>
          <a:p>
            <a:endParaRPr lang="en-GB" sz="2400" dirty="0"/>
          </a:p>
          <a:p>
            <a:r>
              <a:rPr lang="en-GB" sz="2400" b="1" dirty="0"/>
              <a:t>Static Website:</a:t>
            </a:r>
          </a:p>
          <a:p>
            <a:r>
              <a:rPr lang="en-GB" sz="2400" dirty="0"/>
              <a:t>	Static websites contain all static pages only.</a:t>
            </a:r>
          </a:p>
          <a:p>
            <a:r>
              <a:rPr lang="en-GB" sz="2400" dirty="0"/>
              <a:t>	We create static websites using HTML, CSS and JavaScript only.</a:t>
            </a:r>
          </a:p>
          <a:p>
            <a:r>
              <a:rPr lang="en-GB" sz="2400" dirty="0"/>
              <a:t>	We cannot use any server-side programming to create static website</a:t>
            </a:r>
          </a:p>
          <a:p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0F025-7C8B-8BB2-25AC-EBA0C786F16C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39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4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54736"/>
            <a:ext cx="1228623" cy="1285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48" y="1628343"/>
            <a:ext cx="4527550" cy="71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default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shown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below.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996" y="2632862"/>
            <a:ext cx="6333489" cy="15747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234AC-FF67-CC39-47DC-AD33330B86D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3585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5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FFFFFF"/>
                </a:solidFill>
              </a:rPr>
              <a:t>Every</a:t>
            </a:r>
            <a:r>
              <a:rPr sz="2400" spc="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engineer</a:t>
            </a:r>
            <a:r>
              <a:rPr sz="2400" spc="5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has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tendency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tinker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on </a:t>
            </a:r>
            <a:r>
              <a:rPr sz="2400" spc="-6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problem,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lets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answer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955163"/>
            <a:ext cx="4801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Markup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Metadata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CAA04-A51F-BF5A-D92A-3AEA527A83B5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218008"/>
            <a:ext cx="6770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Markup</a:t>
            </a:r>
            <a:r>
              <a:rPr spc="35" dirty="0"/>
              <a:t> </a:t>
            </a:r>
            <a:r>
              <a:rPr spc="-10" dirty="0"/>
              <a:t>with</a:t>
            </a:r>
            <a:r>
              <a:rPr spc="20" dirty="0"/>
              <a:t> </a:t>
            </a:r>
            <a:r>
              <a:rPr spc="-5" dirty="0"/>
              <a:t>Metadata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535938"/>
            <a:ext cx="645223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metadata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means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 </a:t>
            </a:r>
            <a:r>
              <a:rPr sz="2000" dirty="0">
                <a:latin typeface="Microsoft Sans Serif"/>
                <a:cs typeface="Microsoft Sans Serif"/>
              </a:rPr>
              <a:t>about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100">
              <a:latin typeface="Microsoft Sans Serif"/>
              <a:cs typeface="Microsoft Sans Serif"/>
            </a:endParaRPr>
          </a:p>
          <a:p>
            <a:pPr marL="355600" marR="66357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metadata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provides</a:t>
            </a:r>
            <a:r>
              <a:rPr sz="2000" spc="-5" dirty="0">
                <a:latin typeface="Microsoft Sans Serif"/>
                <a:cs typeface="Microsoft Sans Serif"/>
              </a:rPr>
              <a:t> information </a:t>
            </a:r>
            <a:r>
              <a:rPr sz="2000" dirty="0">
                <a:latin typeface="Microsoft Sans Serif"/>
                <a:cs typeface="Microsoft Sans Serif"/>
              </a:rPr>
              <a:t>about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 Document or </a:t>
            </a:r>
            <a:r>
              <a:rPr sz="2000" spc="-5" dirty="0">
                <a:latin typeface="Microsoft Sans Serif"/>
                <a:cs typeface="Microsoft Sans Serif"/>
              </a:rPr>
              <a:t>in simple </a:t>
            </a:r>
            <a:r>
              <a:rPr sz="2000" dirty="0">
                <a:latin typeface="Microsoft Sans Serif"/>
                <a:cs typeface="Microsoft Sans Serif"/>
              </a:rPr>
              <a:t>words, </a:t>
            </a:r>
            <a:r>
              <a:rPr sz="2000" spc="-5" dirty="0">
                <a:latin typeface="Microsoft Sans Serif"/>
                <a:cs typeface="Microsoft Sans Serif"/>
              </a:rPr>
              <a:t>it </a:t>
            </a:r>
            <a:r>
              <a:rPr sz="2000" dirty="0">
                <a:latin typeface="Microsoft Sans Serif"/>
                <a:cs typeface="Microsoft Sans Serif"/>
              </a:rPr>
              <a:t>provides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important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about 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1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These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basically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name/value </a:t>
            </a:r>
            <a:r>
              <a:rPr sz="2000" dirty="0">
                <a:latin typeface="Microsoft Sans Serif"/>
                <a:cs typeface="Microsoft Sans Serif"/>
              </a:rPr>
              <a:t> pairs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describe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properties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documents,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such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expiry</a:t>
            </a:r>
            <a:r>
              <a:rPr sz="2000" dirty="0">
                <a:latin typeface="Microsoft Sans Serif"/>
                <a:cs typeface="Microsoft Sans Serif"/>
              </a:rPr>
              <a:t> date, author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name,</a:t>
            </a:r>
            <a:r>
              <a:rPr sz="2000" spc="-5" dirty="0">
                <a:latin typeface="Microsoft Sans Serif"/>
                <a:cs typeface="Microsoft Sans Serif"/>
              </a:rPr>
              <a:t> list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keywords,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author,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scripts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" dirty="0">
                <a:latin typeface="Microsoft Sans Serif"/>
                <a:cs typeface="Microsoft Sans Serif"/>
              </a:rPr>
              <a:t>links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etc.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60" dirty="0">
                <a:latin typeface="Microsoft Sans Serif"/>
                <a:cs typeface="Microsoft Sans Serif"/>
              </a:rPr>
              <a:t>You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metadata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pages 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placing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&lt;meta&gt;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inside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header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document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represented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&lt;head&gt;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&lt;/head&gt;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CA08A-1DE6-B0E8-3527-DD233FA1BD4A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218008"/>
            <a:ext cx="6770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Markup</a:t>
            </a:r>
            <a:r>
              <a:rPr spc="35" dirty="0"/>
              <a:t> </a:t>
            </a:r>
            <a:r>
              <a:rPr spc="-10" dirty="0"/>
              <a:t>with</a:t>
            </a:r>
            <a:r>
              <a:rPr spc="20" dirty="0"/>
              <a:t> </a:t>
            </a:r>
            <a:r>
              <a:rPr spc="-5" dirty="0"/>
              <a:t>Metadata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535938"/>
            <a:ext cx="456501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Types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Metadata: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07770" indent="-2813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08405" algn="l"/>
              </a:tabLst>
            </a:pPr>
            <a:r>
              <a:rPr sz="2000" dirty="0">
                <a:latin typeface="Microsoft Sans Serif"/>
                <a:cs typeface="Microsoft Sans Serif"/>
              </a:rPr>
              <a:t>Meta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Tags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Author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name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Description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Keywords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Revised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date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Refreshing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Charset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" dirty="0">
                <a:latin typeface="Microsoft Sans Serif"/>
                <a:cs typeface="Microsoft Sans Serif"/>
              </a:rPr>
              <a:t>viewports</a:t>
            </a:r>
            <a:endParaRPr sz="2000">
              <a:latin typeface="Microsoft Sans Serif"/>
              <a:cs typeface="Microsoft Sans Serif"/>
            </a:endParaRPr>
          </a:p>
          <a:p>
            <a:pPr marL="1207770" indent="-281305">
              <a:lnSpc>
                <a:spcPct val="100000"/>
              </a:lnSpc>
              <a:buAutoNum type="arabicPeriod"/>
              <a:tabLst>
                <a:tab pos="12084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Script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endParaRPr sz="2000">
              <a:latin typeface="Microsoft Sans Serif"/>
              <a:cs typeface="Microsoft Sans Serif"/>
            </a:endParaRPr>
          </a:p>
          <a:p>
            <a:pPr marL="1207770" indent="-281305">
              <a:lnSpc>
                <a:spcPct val="100000"/>
              </a:lnSpc>
              <a:buAutoNum type="arabicPeriod"/>
              <a:tabLst>
                <a:tab pos="1208405" algn="l"/>
              </a:tabLst>
            </a:pPr>
            <a:r>
              <a:rPr sz="2000" dirty="0">
                <a:latin typeface="Microsoft Sans Serif"/>
                <a:cs typeface="Microsoft Sans Serif"/>
              </a:rPr>
              <a:t>Noscript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endParaRPr sz="2000">
              <a:latin typeface="Microsoft Sans Serif"/>
              <a:cs typeface="Microsoft Sans Serif"/>
            </a:endParaRPr>
          </a:p>
          <a:p>
            <a:pPr marL="1207770" indent="-281305">
              <a:lnSpc>
                <a:spcPct val="100000"/>
              </a:lnSpc>
              <a:buAutoNum type="arabicPeriod"/>
              <a:tabLst>
                <a:tab pos="1208405" algn="l"/>
              </a:tabLst>
            </a:pPr>
            <a:r>
              <a:rPr sz="2000" dirty="0">
                <a:latin typeface="Microsoft Sans Serif"/>
                <a:cs typeface="Microsoft Sans Serif"/>
              </a:rPr>
              <a:t>Links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Tag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6A28EA-87CA-FC0D-14A9-0F3A354687D7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367104"/>
            <a:ext cx="6692265" cy="490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&lt;meta&gt;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additional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information.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1650">
              <a:latin typeface="Microsoft Sans Serif"/>
              <a:cs typeface="Microsoft Sans Serif"/>
            </a:endParaRPr>
          </a:p>
          <a:p>
            <a:pPr marL="355600" marR="3556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empty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closing 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carries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information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650">
              <a:latin typeface="Microsoft Sans Serif"/>
              <a:cs typeface="Microsoft Sans Serif"/>
            </a:endParaRPr>
          </a:p>
          <a:p>
            <a:pPr marL="355600" marR="29337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include one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information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keep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700">
              <a:latin typeface="Microsoft Sans Serif"/>
              <a:cs typeface="Microsoft Sans Serif"/>
            </a:endParaRPr>
          </a:p>
          <a:p>
            <a:pPr marL="355600" marR="17145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general,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impact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physical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appearance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appearance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view,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matter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include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6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metadata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placing &lt;meta&gt;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tags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inside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header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represented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&lt;head&gt;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&lt;/head&gt;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Metadata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displayed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machine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parsable.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6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Metadata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(how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display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reload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page),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search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engines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(keywords),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services.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E2ED5C-80ED-3BDB-04B8-4E9C95536BB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392682"/>
            <a:ext cx="4610735" cy="9664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Syntax:</a:t>
            </a:r>
            <a:r>
              <a:rPr sz="200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&lt;meta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attribute-name="value"&gt;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3714" y="2498598"/>
          <a:ext cx="7440930" cy="4084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2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2B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2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3182BD"/>
                          </a:solidFill>
                          <a:latin typeface="Arial"/>
                          <a:cs typeface="Arial"/>
                        </a:rPr>
                        <a:t>charset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i="1" spc="-5" dirty="0">
                          <a:latin typeface="Arial"/>
                          <a:cs typeface="Arial"/>
                        </a:rPr>
                        <a:t>character_set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213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4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character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encoding</a:t>
                      </a:r>
                      <a:r>
                        <a:rPr sz="14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HTML </a:t>
                      </a:r>
                      <a:r>
                        <a:rPr sz="1400" spc="-3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document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182BD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text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418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Specifies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value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associated</a:t>
                      </a: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with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http- </a:t>
                      </a:r>
                      <a:r>
                        <a:rPr sz="1400" spc="-3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equiv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name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attribute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182BD"/>
                          </a:solidFill>
                          <a:latin typeface="Arial"/>
                          <a:cs typeface="Arial"/>
                        </a:rPr>
                        <a:t>http-equiv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12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conten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-policy 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content-type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91440" marR="1421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defaul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le  refresh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321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Provides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an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HTTP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header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information/value</a:t>
                      </a:r>
                      <a:r>
                        <a:rPr sz="14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content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attribute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3182BD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255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applicatio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e  author 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description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generator 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keywords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viewport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6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name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metadata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246EB9-627C-D664-52E2-FD01E4EBD39C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5916295" cy="45223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A)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Setting</a:t>
            </a:r>
            <a:r>
              <a:rPr sz="2000" b="1" spc="-1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Author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Name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name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author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web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through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meta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 dirty="0">
              <a:latin typeface="Microsoft Sans Serif"/>
              <a:cs typeface="Microsoft Sans Serif"/>
            </a:endParaRPr>
          </a:p>
          <a:p>
            <a:pPr marL="30797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 marL="74993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 name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 =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"author"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lang="en-GB"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“Sai Vardhan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/&gt;</a:t>
            </a:r>
            <a:endParaRPr sz="1400" dirty="0">
              <a:latin typeface="Microsoft Sans Serif"/>
              <a:cs typeface="Microsoft Sans Serif"/>
            </a:endParaRPr>
          </a:p>
          <a:p>
            <a:pPr marL="307975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 marL="74993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p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&gt;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ing</a:t>
            </a:r>
            <a:r>
              <a:rPr sz="1400" spc="-114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Author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N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x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ple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!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/p&gt;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9F385-4AFE-2B30-74D6-341C01C44BE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502400" cy="4874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B)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Document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Description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description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document.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again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various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search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engines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indexing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 </a:t>
            </a:r>
            <a:r>
              <a:rPr sz="1600" spc="-5" dirty="0">
                <a:latin typeface="Microsoft Sans Serif"/>
                <a:cs typeface="Microsoft Sans Serif"/>
              </a:rPr>
              <a:t> webpage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searching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purpose</a:t>
            </a:r>
            <a:r>
              <a:rPr sz="1400" spc="-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name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"description"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</a:t>
            </a:r>
            <a:r>
              <a:rPr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"Learning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about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Tags."/&gt;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World!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Description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C88A0E-BBD7-D292-B787-C972450246A6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198870" cy="460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C)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Specifying </a:t>
            </a:r>
            <a:r>
              <a:rPr sz="2000" b="1" spc="5" dirty="0">
                <a:solidFill>
                  <a:srgbClr val="3182BD"/>
                </a:solidFill>
                <a:latin typeface="Arial"/>
                <a:cs typeface="Arial"/>
              </a:rPr>
              <a:t>Keywords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important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keywords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related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later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keywords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search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engines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indexing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searching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purpose.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name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"keywords"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"HTML,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 Tags,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 Metadata"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/&gt;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 World!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4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Keywords</a:t>
            </a:r>
            <a:r>
              <a:rPr sz="1400" spc="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31F9C-3AAC-1A91-C183-2DAC86029E7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7650"/>
            <a:ext cx="7619999" cy="971550"/>
          </a:xfrm>
        </p:spPr>
        <p:txBody>
          <a:bodyPr/>
          <a:lstStyle/>
          <a:p>
            <a:r>
              <a:rPr lang="en-GB" dirty="0"/>
              <a:t>WEB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9822"/>
            <a:ext cx="9753600" cy="2954655"/>
          </a:xfrm>
        </p:spPr>
        <p:txBody>
          <a:bodyPr/>
          <a:lstStyle/>
          <a:p>
            <a:r>
              <a:rPr lang="en-GB" sz="2400" b="1" dirty="0"/>
              <a:t>Dynamic HTML Page:</a:t>
            </a:r>
          </a:p>
          <a:p>
            <a:r>
              <a:rPr lang="en-GB" sz="2400" dirty="0"/>
              <a:t>	Dynamic web page content is different from customer to customer. 	Server-side programming generates dynamic web page. </a:t>
            </a:r>
          </a:p>
          <a:p>
            <a:endParaRPr lang="en-GB" sz="2400" dirty="0"/>
          </a:p>
          <a:p>
            <a:r>
              <a:rPr lang="en-GB" sz="2400" b="1" dirty="0"/>
              <a:t>Web Application:</a:t>
            </a:r>
          </a:p>
          <a:p>
            <a:r>
              <a:rPr lang="en-GB" sz="2400" dirty="0"/>
              <a:t>	An application deployed in server and run from multiple clients in the 	network. </a:t>
            </a:r>
          </a:p>
          <a:p>
            <a:r>
              <a:rPr lang="en-GB" sz="2400" dirty="0"/>
              <a:t>	Web application generates dynamic HTML pages 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548F05-B9A3-6AC6-54A2-8E443A171CD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70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251575" cy="46557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D)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Document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Revision</a:t>
            </a:r>
            <a:r>
              <a:rPr sz="2000" b="1" spc="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Date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latin typeface="Microsoft Sans Serif"/>
                <a:cs typeface="Microsoft Sans Serif"/>
              </a:rPr>
              <a:t>You </a:t>
            </a:r>
            <a:r>
              <a:rPr sz="1600" spc="-5" dirty="0">
                <a:latin typeface="Microsoft Sans Serif"/>
                <a:cs typeface="Microsoft Sans Serif"/>
              </a:rPr>
              <a:t>can use &lt;meta&gt; tag to give information about </a:t>
            </a:r>
            <a:r>
              <a:rPr sz="1600" spc="-10" dirty="0">
                <a:latin typeface="Microsoft Sans Serif"/>
                <a:cs typeface="Microsoft Sans Serif"/>
              </a:rPr>
              <a:t>when </a:t>
            </a:r>
            <a:r>
              <a:rPr sz="1600" spc="-5" dirty="0">
                <a:latin typeface="Microsoft Sans Serif"/>
                <a:cs typeface="Microsoft Sans Serif"/>
              </a:rPr>
              <a:t>last time 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 </a:t>
            </a:r>
            <a:r>
              <a:rPr sz="1600" spc="-10" dirty="0">
                <a:latin typeface="Microsoft Sans Serif"/>
                <a:cs typeface="Microsoft Sans Serif"/>
              </a:rPr>
              <a:t>was </a:t>
            </a:r>
            <a:r>
              <a:rPr sz="1600" spc="-5" dirty="0">
                <a:latin typeface="Microsoft Sans Serif"/>
                <a:cs typeface="Microsoft Sans Serif"/>
              </a:rPr>
              <a:t>updated. This information can be used by various </a:t>
            </a:r>
            <a:r>
              <a:rPr sz="1600" spc="-10" dirty="0">
                <a:latin typeface="Microsoft Sans Serif"/>
                <a:cs typeface="Microsoft Sans Serif"/>
              </a:rPr>
              <a:t>web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refreshing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 dirty="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 dirty="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name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"revised"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lang="en-GB"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“</a:t>
            </a:r>
            <a:r>
              <a:rPr lang="en-GB" sz="1400" spc="-35" dirty="0" err="1">
                <a:solidFill>
                  <a:srgbClr val="6F2F9F"/>
                </a:solidFill>
                <a:latin typeface="Microsoft Sans Serif"/>
                <a:cs typeface="Microsoft Sans Serif"/>
              </a:rPr>
              <a:t>Codegnan</a:t>
            </a:r>
            <a:r>
              <a:rPr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,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lang="en-GB"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18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/</a:t>
            </a:r>
            <a:r>
              <a:rPr lang="en-GB"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03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/20</a:t>
            </a:r>
            <a:r>
              <a:rPr lang="en-GB"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24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/&gt;</a:t>
            </a:r>
            <a:endParaRPr sz="1400" dirty="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World!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4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Revised</a:t>
            </a:r>
            <a:r>
              <a:rPr sz="1400" spc="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Date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E6A1C-10DE-450E-69A5-D5FA0C516BC6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1524000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192520" cy="4631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E)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Document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Refreshing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page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keep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refreshing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automatically.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 dirty="0">
              <a:latin typeface="Microsoft Sans Serif"/>
              <a:cs typeface="Microsoft Sans Serif"/>
            </a:endParaRPr>
          </a:p>
          <a:p>
            <a:pPr marL="12700" marR="38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want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your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keep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refreshing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after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5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seconds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following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syntax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 dirty="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 dirty="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http-equiv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"refresh"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</a:t>
            </a:r>
            <a:r>
              <a:rPr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 "5"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/&gt;</a:t>
            </a:r>
            <a:endParaRPr sz="1400" dirty="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World!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Document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Refreshing</a:t>
            </a:r>
            <a:r>
              <a:rPr sz="14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D35BFA-B6C7-B25E-24D4-06459538F14D}"/>
              </a:ext>
            </a:extLst>
          </p:cNvPr>
          <p:cNvSpPr/>
          <p:nvPr/>
        </p:nvSpPr>
        <p:spPr>
          <a:xfrm>
            <a:off x="5029200" y="2971800"/>
            <a:ext cx="27036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EXAMPLE:</a:t>
            </a:r>
            <a:endParaRPr lang="en-US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8" name="Picture 4" descr="ATM machine with cloud-like appearance gif">
            <a:extLst>
              <a:ext uri="{FF2B5EF4-FFF2-40B4-BE49-F238E27FC236}">
                <a16:creationId xmlns:a16="http://schemas.microsoft.com/office/drawing/2014/main" id="{DC188C75-B359-9A74-8558-49036817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28313"/>
            <a:ext cx="2037005" cy="203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7122B6-18F4-7C15-F9E6-EDA4B3820EF0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501130" cy="4844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F)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Specify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Character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Set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Tag: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character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webpage.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default,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ISO-8859-1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(Latin1)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encoding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pages.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UTF-8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encoding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−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charset="UTF-8"&gt;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 World!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4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Character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E173DF-7E6E-1510-7605-BF855457A04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482715" cy="4631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G)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Setting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Viewport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viewport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user's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visible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page.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device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smaller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mobile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phone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computer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screen.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12700" marR="15684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include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pages: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 name="viewport"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content="width=device-width,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initial-scale=1.0"&gt;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 World!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4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Character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62DE6-62C6-9E8F-AE8D-D70998EF53BA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972300" cy="3868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G)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Setting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Viewport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include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pages: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r>
              <a:rPr sz="1400" spc="-10" dirty="0">
                <a:latin typeface="Microsoft Sans Serif"/>
                <a:cs typeface="Microsoft Sans Serif"/>
              </a:rPr>
              <a:t>&lt;meta</a:t>
            </a:r>
            <a:r>
              <a:rPr sz="1400" spc="8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name="viewport"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content="width=device-width,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initial-scale=1.0"&gt;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299085" marR="24892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This gives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browser </a:t>
            </a:r>
            <a:r>
              <a:rPr sz="1800" spc="-5" dirty="0">
                <a:latin typeface="Microsoft Sans Serif"/>
                <a:cs typeface="Microsoft Sans Serif"/>
              </a:rPr>
              <a:t>instructions on how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5" dirty="0">
                <a:latin typeface="Microsoft Sans Serif"/>
                <a:cs typeface="Microsoft Sans Serif"/>
              </a:rPr>
              <a:t>control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page's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dimensions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scaling.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900">
              <a:latin typeface="Microsoft Sans Serif"/>
              <a:cs typeface="Microsoft Sans Serif"/>
            </a:endParaRPr>
          </a:p>
          <a:p>
            <a:pPr marL="299085" marR="201930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width=device-width </a:t>
            </a:r>
            <a:r>
              <a:rPr sz="1800" spc="-5" dirty="0">
                <a:latin typeface="Microsoft Sans Serif"/>
                <a:cs typeface="Microsoft Sans Serif"/>
              </a:rPr>
              <a:t>part sets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5" dirty="0">
                <a:latin typeface="Microsoft Sans Serif"/>
                <a:cs typeface="Microsoft Sans Serif"/>
              </a:rPr>
              <a:t>width </a:t>
            </a:r>
            <a:r>
              <a:rPr sz="1800" spc="-5" dirty="0">
                <a:latin typeface="Microsoft Sans Serif"/>
                <a:cs typeface="Microsoft Sans Serif"/>
              </a:rPr>
              <a:t>of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page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10" dirty="0">
                <a:latin typeface="Microsoft Sans Serif"/>
                <a:cs typeface="Microsoft Sans Serif"/>
              </a:rPr>
              <a:t>follow </a:t>
            </a:r>
            <a:r>
              <a:rPr sz="1800" spc="-5" dirty="0">
                <a:latin typeface="Microsoft Sans Serif"/>
                <a:cs typeface="Microsoft Sans Serif"/>
              </a:rPr>
              <a:t> the </a:t>
            </a:r>
            <a:r>
              <a:rPr sz="1800" spc="-10" dirty="0">
                <a:latin typeface="Microsoft Sans Serif"/>
                <a:cs typeface="Microsoft Sans Serif"/>
              </a:rPr>
              <a:t>screen-width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5" dirty="0">
                <a:latin typeface="Microsoft Sans Serif"/>
                <a:cs typeface="Microsoft Sans Serif"/>
              </a:rPr>
              <a:t>the device </a:t>
            </a:r>
            <a:r>
              <a:rPr sz="1800" spc="-15" dirty="0">
                <a:latin typeface="Microsoft Sans Serif"/>
                <a:cs typeface="Microsoft Sans Serif"/>
              </a:rPr>
              <a:t>(which </a:t>
            </a:r>
            <a:r>
              <a:rPr sz="1800" spc="-25" dirty="0">
                <a:latin typeface="Microsoft Sans Serif"/>
                <a:cs typeface="Microsoft Sans Serif"/>
              </a:rPr>
              <a:t>will </a:t>
            </a:r>
            <a:r>
              <a:rPr sz="1800" dirty="0">
                <a:latin typeface="Microsoft Sans Serif"/>
                <a:cs typeface="Microsoft Sans Serif"/>
              </a:rPr>
              <a:t>vary </a:t>
            </a:r>
            <a:r>
              <a:rPr sz="1800" spc="-10" dirty="0">
                <a:latin typeface="Microsoft Sans Serif"/>
                <a:cs typeface="Microsoft Sans Serif"/>
              </a:rPr>
              <a:t>depending </a:t>
            </a:r>
            <a:r>
              <a:rPr sz="1800" spc="-5" dirty="0">
                <a:latin typeface="Microsoft Sans Serif"/>
                <a:cs typeface="Microsoft Sans Serif"/>
              </a:rPr>
              <a:t>on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device).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9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initial-scale=1.0</a:t>
            </a:r>
            <a:r>
              <a:rPr sz="1800" spc="5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part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initial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zoom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level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when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first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loaded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browser.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246BE5-264B-4FFA-0488-A3E108E5D48D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590665" cy="881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G)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Setting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Viewport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Here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web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without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viewport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meta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tag,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same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web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i="1" dirty="0">
                <a:latin typeface="Arial"/>
                <a:cs typeface="Arial"/>
              </a:rPr>
              <a:t>with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viewport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4836" y="2503924"/>
            <a:ext cx="2089403" cy="35600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3584" y="2503924"/>
            <a:ext cx="2089403" cy="35600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7173" y="6179921"/>
            <a:ext cx="3286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Without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viewport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meta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6902" y="6179921"/>
            <a:ext cx="2929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With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viewport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meta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2457E-B546-A1A7-4488-0F2F2B729D2F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485255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G)</a:t>
            </a:r>
            <a:r>
              <a:rPr sz="2000" b="1" spc="-1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All</a:t>
            </a:r>
            <a:r>
              <a:rPr sz="20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Tags: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Mentioned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Earlier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your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document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799" y="3011551"/>
            <a:ext cx="5361940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2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2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200" dirty="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2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2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2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2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200" dirty="0">
              <a:latin typeface="Microsoft Sans Serif"/>
              <a:cs typeface="Microsoft Sans Serif"/>
            </a:endParaRPr>
          </a:p>
          <a:p>
            <a:pPr marL="52578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&lt;title&gt;Meta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Tags</a:t>
            </a:r>
            <a:r>
              <a:rPr sz="1200" spc="-5" dirty="0">
                <a:latin typeface="Microsoft Sans Serif"/>
                <a:cs typeface="Microsoft Sans Serif"/>
              </a:rPr>
              <a:t> Example&lt;/title&gt;</a:t>
            </a:r>
            <a:endParaRPr sz="1200" dirty="0">
              <a:latin typeface="Microsoft Sans Serif"/>
              <a:cs typeface="Microsoft Sans Serif"/>
            </a:endParaRPr>
          </a:p>
          <a:p>
            <a:pPr marL="52578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-5" dirty="0">
                <a:latin typeface="Microsoft Sans Serif"/>
                <a:cs typeface="Microsoft Sans Serif"/>
              </a:rPr>
              <a:t> charset="UTF-8"&gt;</a:t>
            </a:r>
            <a:endParaRPr sz="1200" dirty="0">
              <a:latin typeface="Microsoft Sans Serif"/>
              <a:cs typeface="Microsoft Sans Serif"/>
            </a:endParaRP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name="description"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content="Learning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about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Meta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Tags."&gt;</a:t>
            </a:r>
            <a:endParaRPr sz="1200" dirty="0">
              <a:latin typeface="Microsoft Sans Serif"/>
              <a:cs typeface="Microsoft Sans Serif"/>
            </a:endParaRP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name="keywords"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content="HTML,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Meta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Tags,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Metadata"&gt;</a:t>
            </a: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-5" dirty="0">
                <a:latin typeface="Microsoft Sans Serif"/>
                <a:cs typeface="Microsoft Sans Serif"/>
              </a:rPr>
              <a:t> name="author"</a:t>
            </a:r>
            <a:r>
              <a:rPr sz="1200" spc="-20" dirty="0">
                <a:latin typeface="Microsoft Sans Serif"/>
                <a:cs typeface="Microsoft Sans Serif"/>
              </a:rPr>
              <a:t> content=</a:t>
            </a:r>
            <a:r>
              <a:rPr lang="en-GB" sz="1200" spc="-20" dirty="0">
                <a:latin typeface="Microsoft Sans Serif"/>
                <a:cs typeface="Microsoft Sans Serif"/>
              </a:rPr>
              <a:t>“Sai Vardhan</a:t>
            </a:r>
            <a:r>
              <a:rPr sz="1200" spc="-5" dirty="0">
                <a:latin typeface="Microsoft Sans Serif"/>
                <a:cs typeface="Microsoft Sans Serif"/>
              </a:rPr>
              <a:t>"&gt;</a:t>
            </a:r>
            <a:endParaRPr sz="1200" dirty="0">
              <a:latin typeface="Microsoft Sans Serif"/>
              <a:cs typeface="Microsoft Sans Serif"/>
            </a:endParaRP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name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"revised" </a:t>
            </a:r>
            <a:r>
              <a:rPr sz="1200" dirty="0">
                <a:latin typeface="Microsoft Sans Serif"/>
                <a:cs typeface="Microsoft Sans Serif"/>
              </a:rPr>
              <a:t>content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lang="en-GB" sz="1200" spc="-30" dirty="0">
                <a:latin typeface="Microsoft Sans Serif"/>
                <a:cs typeface="Microsoft Sans Serif"/>
              </a:rPr>
              <a:t>“</a:t>
            </a:r>
            <a:r>
              <a:rPr lang="en-GB" sz="1200" spc="-30" dirty="0" err="1">
                <a:latin typeface="Microsoft Sans Serif"/>
                <a:cs typeface="Microsoft Sans Serif"/>
              </a:rPr>
              <a:t>Codegnan</a:t>
            </a:r>
            <a:r>
              <a:rPr sz="1200" spc="-30" dirty="0">
                <a:latin typeface="Microsoft Sans Serif"/>
                <a:cs typeface="Microsoft Sans Serif"/>
              </a:rPr>
              <a:t>,</a:t>
            </a:r>
            <a:r>
              <a:rPr sz="1200" spc="-5" dirty="0">
                <a:latin typeface="Microsoft Sans Serif"/>
                <a:cs typeface="Microsoft Sans Serif"/>
              </a:rPr>
              <a:t> 3/7/2019"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/&gt;</a:t>
            </a: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http-equiv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"refresh"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content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"5"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/&gt;</a:t>
            </a: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name="viewport" content="width=device-width,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initial-scale=1.0"&gt;</a:t>
            </a:r>
            <a:endParaRPr sz="1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2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2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2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2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2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200" dirty="0">
              <a:latin typeface="Microsoft Sans Serif"/>
              <a:cs typeface="Microsoft Sans Serif"/>
            </a:endParaRPr>
          </a:p>
          <a:p>
            <a:pPr marL="31242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 World!</a:t>
            </a:r>
            <a:r>
              <a:rPr sz="12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2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Character</a:t>
            </a:r>
            <a:r>
              <a:rPr sz="12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</a:t>
            </a:r>
            <a:r>
              <a:rPr sz="12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2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C9000-E037-C642-2125-829FC450923B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3585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5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FFFFFF"/>
                </a:solidFill>
              </a:rPr>
              <a:t>Every</a:t>
            </a:r>
            <a:r>
              <a:rPr sz="2400" spc="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engineer</a:t>
            </a:r>
            <a:r>
              <a:rPr sz="2400" spc="5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has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tendency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tinker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on </a:t>
            </a:r>
            <a:r>
              <a:rPr sz="2400" spc="-6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problem,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lets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answer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519709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lang="en-GB" sz="2800" b="1" spc="-5" dirty="0">
                <a:solidFill>
                  <a:srgbClr val="FFFFFF"/>
                </a:solidFill>
                <a:latin typeface="Arial"/>
                <a:cs typeface="Arial"/>
              </a:rPr>
              <a:t>HTML FUNDAMENTALS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    DOCTYPE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1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7650"/>
            <a:ext cx="7619999" cy="971550"/>
          </a:xfrm>
        </p:spPr>
        <p:txBody>
          <a:bodyPr/>
          <a:lstStyle/>
          <a:p>
            <a:r>
              <a:rPr lang="en-GB" dirty="0"/>
              <a:t>WEB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9822"/>
            <a:ext cx="9753600" cy="738664"/>
          </a:xfrm>
        </p:spPr>
        <p:txBody>
          <a:bodyPr/>
          <a:lstStyle/>
          <a:p>
            <a:r>
              <a:rPr lang="en-GB" sz="2400" b="1" dirty="0"/>
              <a:t>Example for dynamic:</a:t>
            </a:r>
          </a:p>
          <a:p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D7EC3-CAE7-0C3E-6853-6DB9B543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68486"/>
            <a:ext cx="8360363" cy="336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02288C-C24F-19D7-3BE0-CCD7E8836238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77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14" y="269824"/>
            <a:ext cx="6677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60" dirty="0"/>
              <a:t> </a:t>
            </a:r>
            <a:r>
              <a:rPr sz="4800" dirty="0"/>
              <a:t>&lt;!DOCTYPE&gt; 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0749"/>
            <a:ext cx="6979284" cy="441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Doctype:</a:t>
            </a:r>
            <a:endParaRPr sz="2000">
              <a:latin typeface="Arial"/>
              <a:cs typeface="Arial"/>
            </a:endParaRPr>
          </a:p>
          <a:p>
            <a:pPr marL="299085" marR="94615" indent="-287020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A </a:t>
            </a:r>
            <a:r>
              <a:rPr sz="1800" spc="-5" dirty="0">
                <a:latin typeface="Microsoft Sans Serif"/>
                <a:cs typeface="Microsoft Sans Serif"/>
              </a:rPr>
              <a:t>doctype or document </a:t>
            </a:r>
            <a:r>
              <a:rPr sz="1800" spc="-10" dirty="0">
                <a:latin typeface="Microsoft Sans Serif"/>
                <a:cs typeface="Microsoft Sans Serif"/>
              </a:rPr>
              <a:t>type </a:t>
            </a:r>
            <a:r>
              <a:rPr sz="1800" spc="-5" dirty="0">
                <a:latin typeface="Microsoft Sans Serif"/>
                <a:cs typeface="Microsoft Sans Serif"/>
              </a:rPr>
              <a:t>declaration </a:t>
            </a:r>
            <a:r>
              <a:rPr sz="1800" spc="-10" dirty="0">
                <a:latin typeface="Microsoft Sans Serif"/>
                <a:cs typeface="Microsoft Sans Serif"/>
              </a:rPr>
              <a:t>is </a:t>
            </a:r>
            <a:r>
              <a:rPr sz="1800" spc="-5" dirty="0">
                <a:latin typeface="Microsoft Sans Serif"/>
                <a:cs typeface="Microsoft Sans Serif"/>
              </a:rPr>
              <a:t>an instruction that </a:t>
            </a:r>
            <a:r>
              <a:rPr sz="1800" spc="-10" dirty="0">
                <a:latin typeface="Microsoft Sans Serif"/>
                <a:cs typeface="Microsoft Sans Serif"/>
              </a:rPr>
              <a:t>tells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5" dirty="0">
                <a:latin typeface="Microsoft Sans Serif"/>
                <a:cs typeface="Microsoft Sans Serif"/>
              </a:rPr>
              <a:t>web </a:t>
            </a:r>
            <a:r>
              <a:rPr sz="1800" spc="-10" dirty="0">
                <a:latin typeface="Microsoft Sans Serif"/>
                <a:cs typeface="Microsoft Sans Serif"/>
              </a:rPr>
              <a:t>browser </a:t>
            </a:r>
            <a:r>
              <a:rPr sz="1800" spc="-5" dirty="0">
                <a:latin typeface="Microsoft Sans Serif"/>
                <a:cs typeface="Microsoft Sans Serif"/>
              </a:rPr>
              <a:t>about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markup </a:t>
            </a:r>
            <a:r>
              <a:rPr sz="1800" spc="-10" dirty="0">
                <a:latin typeface="Microsoft Sans Serif"/>
                <a:cs typeface="Microsoft Sans Serif"/>
              </a:rPr>
              <a:t>language in </a:t>
            </a:r>
            <a:r>
              <a:rPr sz="1800" spc="-15" dirty="0">
                <a:latin typeface="Microsoft Sans Serif"/>
                <a:cs typeface="Microsoft Sans Serif"/>
              </a:rPr>
              <a:t>which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current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written.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299085" marR="407670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Doctype </a:t>
            </a:r>
            <a:r>
              <a:rPr sz="1800" spc="-10" dirty="0">
                <a:latin typeface="Microsoft Sans Serif"/>
                <a:cs typeface="Microsoft Sans Serif"/>
              </a:rPr>
              <a:t>is </a:t>
            </a:r>
            <a:r>
              <a:rPr sz="1800" spc="-5" dirty="0">
                <a:latin typeface="Microsoft Sans Serif"/>
                <a:cs typeface="Microsoft Sans Serif"/>
              </a:rPr>
              <a:t>not an element or tag, </a:t>
            </a:r>
            <a:r>
              <a:rPr sz="1800" spc="-10" dirty="0">
                <a:latin typeface="Microsoft Sans Serif"/>
                <a:cs typeface="Microsoft Sans Serif"/>
              </a:rPr>
              <a:t>it lets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browser </a:t>
            </a:r>
            <a:r>
              <a:rPr sz="1800" spc="-5" dirty="0">
                <a:latin typeface="Microsoft Sans Serif"/>
                <a:cs typeface="Microsoft Sans Serif"/>
              </a:rPr>
              <a:t>know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about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version of or standard of </a:t>
            </a:r>
            <a:r>
              <a:rPr sz="1800" dirty="0">
                <a:latin typeface="Microsoft Sans Serif"/>
                <a:cs typeface="Microsoft Sans Serif"/>
              </a:rPr>
              <a:t>HTML </a:t>
            </a:r>
            <a:r>
              <a:rPr sz="1800" spc="-5" dirty="0">
                <a:latin typeface="Microsoft Sans Serif"/>
                <a:cs typeface="Microsoft Sans Serif"/>
              </a:rPr>
              <a:t>or any other markup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language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400" spc="-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Declaration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of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Doctype:</a:t>
            </a:r>
            <a:endParaRPr sz="2000">
              <a:latin typeface="Arial"/>
              <a:cs typeface="Arial"/>
            </a:endParaRPr>
          </a:p>
          <a:p>
            <a:pPr marL="299085" marR="70485" indent="-287020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A DOCTYPE </a:t>
            </a:r>
            <a:r>
              <a:rPr sz="1800" spc="-5" dirty="0">
                <a:latin typeface="Microsoft Sans Serif"/>
                <a:cs typeface="Microsoft Sans Serif"/>
              </a:rPr>
              <a:t>declaration appears </a:t>
            </a:r>
            <a:r>
              <a:rPr sz="1800" dirty="0">
                <a:latin typeface="Microsoft Sans Serif"/>
                <a:cs typeface="Microsoft Sans Serif"/>
              </a:rPr>
              <a:t>at </a:t>
            </a:r>
            <a:r>
              <a:rPr sz="1800" spc="-5" dirty="0">
                <a:latin typeface="Microsoft Sans Serif"/>
                <a:cs typeface="Microsoft Sans Serif"/>
              </a:rPr>
              <a:t>the </a:t>
            </a:r>
            <a:r>
              <a:rPr sz="1800" dirty="0">
                <a:latin typeface="Microsoft Sans Serif"/>
                <a:cs typeface="Microsoft Sans Serif"/>
              </a:rPr>
              <a:t>top of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-20" dirty="0">
                <a:latin typeface="Microsoft Sans Serif"/>
                <a:cs typeface="Microsoft Sans Serif"/>
              </a:rPr>
              <a:t>web </a:t>
            </a:r>
            <a:r>
              <a:rPr sz="1800" spc="-5" dirty="0">
                <a:latin typeface="Microsoft Sans Serif"/>
                <a:cs typeface="Microsoft Sans Serif"/>
              </a:rPr>
              <a:t>page before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all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other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According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specification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standards,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requires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type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declaration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ensure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displayed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intended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displayed.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7144" y="2515164"/>
            <a:ext cx="3129394" cy="31293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E934C9-F34C-F7C2-21BA-154921CF948F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14" y="269824"/>
            <a:ext cx="6677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60" dirty="0"/>
              <a:t> </a:t>
            </a:r>
            <a:r>
              <a:rPr sz="4800" dirty="0"/>
              <a:t>&lt;!DOCTYPE&gt; 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3797"/>
            <a:ext cx="6938009" cy="301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"/>
            </a:pPr>
            <a:endParaRPr sz="16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HTML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5,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declaration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simple: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r>
              <a:rPr sz="1600" b="1" spc="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&lt;!DOCTYPE&gt;</a:t>
            </a:r>
            <a:r>
              <a:rPr sz="1600" b="1" spc="55" dirty="0">
                <a:latin typeface="Arial"/>
                <a:cs typeface="Arial"/>
              </a:rPr>
              <a:t> </a:t>
            </a:r>
            <a:endParaRPr lang="en-GB" sz="1600" b="1" spc="5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600" b="1" spc="55" dirty="0"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</a:pPr>
            <a:r>
              <a:rPr lang="en-AU" sz="1600" b="1" spc="55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declaration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case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sensitive.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1726564" lvl="1" indent="-343535">
              <a:lnSpc>
                <a:spcPct val="100000"/>
              </a:lnSpc>
              <a:buAutoNum type="arabicPeriod"/>
              <a:tabLst>
                <a:tab pos="1726564" algn="l"/>
                <a:tab pos="172720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726564" lvl="1" indent="-343535">
              <a:lnSpc>
                <a:spcPct val="100000"/>
              </a:lnSpc>
              <a:buAutoNum type="arabicPeriod"/>
              <a:tabLst>
                <a:tab pos="1726564" algn="l"/>
                <a:tab pos="1727200" algn="l"/>
              </a:tabLst>
            </a:pPr>
            <a:r>
              <a:rPr sz="1600" spc="-20" dirty="0">
                <a:latin typeface="Microsoft Sans Serif"/>
                <a:cs typeface="Microsoft Sans Serif"/>
              </a:rPr>
              <a:t>&lt;!DocType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726564" lvl="1" indent="-343535">
              <a:lnSpc>
                <a:spcPct val="100000"/>
              </a:lnSpc>
              <a:buAutoNum type="arabicPeriod"/>
              <a:tabLst>
                <a:tab pos="1726564" algn="l"/>
                <a:tab pos="172720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726564" lvl="1" indent="-343535">
              <a:lnSpc>
                <a:spcPct val="100000"/>
              </a:lnSpc>
              <a:buAutoNum type="arabicPeriod"/>
              <a:tabLst>
                <a:tab pos="1726564" algn="l"/>
                <a:tab pos="172720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3335" y="2553283"/>
            <a:ext cx="3385161" cy="3385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703DEA-ED3A-3836-87BD-1F9D3ECB4859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14" y="269824"/>
            <a:ext cx="6677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60" dirty="0"/>
              <a:t> </a:t>
            </a:r>
            <a:r>
              <a:rPr sz="4800" dirty="0"/>
              <a:t>&lt;!DOCTYPE&gt; 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3797"/>
            <a:ext cx="60109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Let's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doctype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declaration.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498" y="2396490"/>
            <a:ext cx="485140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&lt;!DOCTYPE html</a:t>
            </a:r>
            <a:r>
              <a:rPr sz="2400" b="1" spc="-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&lt;html&gt;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&lt;head&gt;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&lt;title&gt;</a:t>
            </a: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title</a:t>
            </a:r>
            <a:r>
              <a:rPr sz="2400" b="1" spc="-5" dirty="0">
                <a:latin typeface="Arial"/>
                <a:cs typeface="Arial"/>
              </a:rPr>
              <a:t>&lt;/title&gt;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&lt;/head&gt;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&lt;body&gt;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document.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&lt;/body&gt;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&lt;/html&gt;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8119" y="2561676"/>
            <a:ext cx="3441931" cy="34419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69CCD5-20ED-6F36-9874-6F0A399D0A5D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    HTML TAG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60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85" y="269824"/>
            <a:ext cx="4839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55" dirty="0"/>
              <a:t> </a:t>
            </a:r>
            <a:r>
              <a:rPr sz="4800" spc="-5" dirty="0"/>
              <a:t>&lt;html&gt;</a:t>
            </a:r>
            <a:r>
              <a:rPr sz="4800" spc="-65" dirty="0"/>
              <a:t> </a:t>
            </a:r>
            <a:r>
              <a:rPr sz="4800" spc="-180" dirty="0"/>
              <a:t>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0749"/>
            <a:ext cx="697801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Definition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Usage: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&lt;html&gt;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root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2100">
              <a:latin typeface="Microsoft Sans Serif"/>
              <a:cs typeface="Microsoft Sans Serif"/>
            </a:endParaRPr>
          </a:p>
          <a:p>
            <a:pPr marL="355600" marR="101790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&lt;html&gt;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container for</a:t>
            </a:r>
            <a:r>
              <a:rPr sz="2000" spc="-10" dirty="0">
                <a:latin typeface="Microsoft Sans Serif"/>
                <a:cs typeface="Microsoft Sans Serif"/>
              </a:rPr>
              <a:t> all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 HTML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(except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&lt;!DOCTYPE</a:t>
            </a:r>
            <a:r>
              <a:rPr sz="2000" spc="-5" dirty="0">
                <a:latin typeface="Microsoft Sans Serif"/>
                <a:cs typeface="Microsoft Sans Serif"/>
              </a:rPr>
              <a:t> html&gt;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tag).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•"/>
            </a:pPr>
            <a:endParaRPr sz="2100">
              <a:latin typeface="Microsoft Sans Serif"/>
              <a:cs typeface="Microsoft Sans Serif"/>
            </a:endParaRPr>
          </a:p>
          <a:p>
            <a:pPr marL="355600" marR="2622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All </a:t>
            </a:r>
            <a:r>
              <a:rPr sz="2000" dirty="0">
                <a:latin typeface="Microsoft Sans Serif"/>
                <a:cs typeface="Microsoft Sans Serif"/>
              </a:rPr>
              <a:t>other HTML elements are nested between the </a:t>
            </a:r>
            <a:r>
              <a:rPr sz="2000" spc="-5" dirty="0">
                <a:latin typeface="Microsoft Sans Serif"/>
                <a:cs typeface="Microsoft Sans Serif"/>
              </a:rPr>
              <a:t>&lt;html&gt; </a:t>
            </a:r>
            <a:r>
              <a:rPr sz="2000" spc="-5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&lt;/html&gt;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Note: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You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should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always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include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lang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attribute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inside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&lt;html&gt; </a:t>
            </a:r>
            <a:r>
              <a:rPr sz="2000" dirty="0">
                <a:latin typeface="Microsoft Sans Serif"/>
                <a:cs typeface="Microsoft Sans Serif"/>
              </a:rPr>
              <a:t>tag, to declare the language of the </a:t>
            </a:r>
            <a:r>
              <a:rPr sz="2000" spc="-10" dirty="0">
                <a:latin typeface="Microsoft Sans Serif"/>
                <a:cs typeface="Microsoft Sans Serif"/>
              </a:rPr>
              <a:t>Web </a:t>
            </a:r>
            <a:r>
              <a:rPr sz="2000" dirty="0">
                <a:latin typeface="Microsoft Sans Serif"/>
                <a:cs typeface="Microsoft Sans Serif"/>
              </a:rPr>
              <a:t>page. </a:t>
            </a:r>
            <a:r>
              <a:rPr sz="2000" spc="-5" dirty="0">
                <a:latin typeface="Microsoft Sans Serif"/>
                <a:cs typeface="Microsoft Sans Serif"/>
              </a:rPr>
              <a:t>This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meant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assist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search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engines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browsers.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7144" y="2515164"/>
            <a:ext cx="3129394" cy="31293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46B90B-5B68-C84A-A86E-94DC0DE63F73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85" y="269824"/>
            <a:ext cx="4839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55" dirty="0"/>
              <a:t> </a:t>
            </a:r>
            <a:r>
              <a:rPr sz="4800" spc="-5" dirty="0"/>
              <a:t>&lt;html&gt;</a:t>
            </a:r>
            <a:r>
              <a:rPr sz="4800" spc="-65" dirty="0"/>
              <a:t> </a:t>
            </a:r>
            <a:r>
              <a:rPr sz="4800" spc="-180" dirty="0"/>
              <a:t>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0749"/>
            <a:ext cx="738949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Let's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&lt;html&gt;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declaration.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&lt;!DOCTYPE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html</a:t>
            </a:r>
            <a:r>
              <a:rPr sz="2000" b="1" spc="-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&lt;html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lang="en"</a:t>
            </a:r>
            <a:r>
              <a:rPr sz="2000" b="1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&lt;title&gt;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title</a:t>
            </a:r>
            <a:r>
              <a:rPr sz="2000" b="1" spc="-5" dirty="0">
                <a:latin typeface="Arial"/>
                <a:cs typeface="Arial"/>
              </a:rPr>
              <a:t>&lt;/title&gt;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content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document.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A44F465-A543-2941-3A6E-AFFBC466309F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    HEAD TAG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55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152" y="269824"/>
            <a:ext cx="5046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45" dirty="0"/>
              <a:t> </a:t>
            </a:r>
            <a:r>
              <a:rPr sz="4800" spc="-10" dirty="0"/>
              <a:t>&lt;head&gt;</a:t>
            </a:r>
            <a:r>
              <a:rPr sz="4800" spc="-20" dirty="0"/>
              <a:t> </a:t>
            </a:r>
            <a:r>
              <a:rPr sz="4800" spc="-180" dirty="0"/>
              <a:t>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0749"/>
            <a:ext cx="6991350" cy="5420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Definition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Usage: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container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metadata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(data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about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data)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placed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between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9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Metadata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about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document.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Metadata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</a:t>
            </a:r>
            <a:endParaRPr sz="1800" dirty="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Microsoft Sans Serif"/>
                <a:cs typeface="Microsoft Sans Serif"/>
              </a:rPr>
              <a:t>displayed.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299085" marR="8445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Metadata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typically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styles,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scripts,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other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meta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information.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following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go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inside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element: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&lt;title&gt;(required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document)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&lt;style&gt;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&lt;meta&gt;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&lt;link&gt;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&lt;script&gt;</a:t>
            </a:r>
            <a:endParaRPr sz="1800" dirty="0">
              <a:latin typeface="Microsoft Sans Serif"/>
              <a:cs typeface="Microsoft Sans Serif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sz="18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4D89086-AB06-4DA4-4E41-A3E23A04F875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152" y="269824"/>
            <a:ext cx="5046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45" dirty="0"/>
              <a:t> </a:t>
            </a:r>
            <a:r>
              <a:rPr sz="4800" spc="-10" dirty="0"/>
              <a:t>&lt;head&gt;</a:t>
            </a:r>
            <a:r>
              <a:rPr sz="4800" spc="-20" dirty="0"/>
              <a:t> </a:t>
            </a:r>
            <a:r>
              <a:rPr sz="4800" spc="-180" dirty="0"/>
              <a:t>Tag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36116" y="1525015"/>
            <a:ext cx="658368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&lt;title&gt;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Element: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9085" marR="48260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&lt;title&gt;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element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HTML/XHTML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&lt;title&gt;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element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placed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between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only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have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&lt;title&gt;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browser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tab.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provides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favorites.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search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engine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results.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BE6DB-F4CE-1F55-8190-4F03B27F3AEF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    BODY TAG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0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7650"/>
            <a:ext cx="7619999" cy="971550"/>
          </a:xfrm>
        </p:spPr>
        <p:txBody>
          <a:bodyPr/>
          <a:lstStyle/>
          <a:p>
            <a:r>
              <a:rPr lang="en-GB" dirty="0"/>
              <a:t>WEB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9822"/>
            <a:ext cx="9753600" cy="3323987"/>
          </a:xfrm>
        </p:spPr>
        <p:txBody>
          <a:bodyPr/>
          <a:lstStyle/>
          <a:p>
            <a:r>
              <a:rPr lang="en-GB" sz="2400" b="1" dirty="0"/>
              <a:t>Define Client ?</a:t>
            </a:r>
          </a:p>
          <a:p>
            <a:r>
              <a:rPr lang="en-GB" sz="2400" b="1" dirty="0"/>
              <a:t>	</a:t>
            </a:r>
            <a:r>
              <a:rPr lang="en-GB" sz="2400" dirty="0"/>
              <a:t>A user system connected to network.</a:t>
            </a:r>
          </a:p>
          <a:p>
            <a:r>
              <a:rPr lang="en-GB" sz="2400" dirty="0"/>
              <a:t>	Client system must install with Web browser to browse web pages.</a:t>
            </a:r>
            <a:endParaRPr lang="en-GB" sz="2400" b="1" dirty="0"/>
          </a:p>
          <a:p>
            <a:r>
              <a:rPr lang="en-GB" sz="2400" b="1" dirty="0"/>
              <a:t>Define Web browser ? </a:t>
            </a:r>
          </a:p>
          <a:p>
            <a:r>
              <a:rPr lang="en-GB" sz="2400" dirty="0"/>
              <a:t>	Web browser is a software by which we can access any web page or 	web application in World Wide Web.</a:t>
            </a:r>
          </a:p>
          <a:p>
            <a:r>
              <a:rPr lang="en-GB" sz="2400" dirty="0"/>
              <a:t>	</a:t>
            </a:r>
          </a:p>
          <a:p>
            <a:r>
              <a:rPr lang="en-GB" sz="2400" b="1" dirty="0"/>
              <a:t>URL</a:t>
            </a:r>
            <a:r>
              <a:rPr lang="en-GB" sz="2400" dirty="0"/>
              <a:t>(Uniform resource location): A unique reference of Web application or Web page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4ED54-79FA-F860-3B8D-5752B89A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990882"/>
            <a:ext cx="5791200" cy="15828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A44AE2-D433-5C5C-8B21-BFDDEA66426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78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2917" y="269824"/>
            <a:ext cx="5011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45" dirty="0"/>
              <a:t> </a:t>
            </a:r>
            <a:r>
              <a:rPr sz="4800" spc="-5" dirty="0"/>
              <a:t>&lt;body&gt;</a:t>
            </a:r>
            <a:r>
              <a:rPr sz="4800" spc="-35" dirty="0"/>
              <a:t> </a:t>
            </a:r>
            <a:r>
              <a:rPr sz="4800" spc="-180" dirty="0"/>
              <a:t>Tag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67205" y="1514932"/>
            <a:ext cx="5918200" cy="408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&lt;body&gt;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299085" marR="60261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displays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browser.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"/>
            </a:pPr>
            <a:endParaRPr sz="16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content,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paragraphs,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headings,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images,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tables,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links,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videos, </a:t>
            </a:r>
            <a:r>
              <a:rPr sz="1600" dirty="0">
                <a:latin typeface="Microsoft Sans Serif"/>
                <a:cs typeface="Microsoft Sans Serif"/>
              </a:rPr>
              <a:t>etc.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marR="2794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&lt;head&gt;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&lt;/head&gt;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165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every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whole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Place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Content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here........&lt;/body&gt;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1CC201-9CC9-FDA8-2846-EBDEE7746107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HTML ENTITIES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57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332994"/>
            <a:ext cx="457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85" dirty="0"/>
              <a:t> </a:t>
            </a:r>
            <a:r>
              <a:rPr sz="4800" dirty="0"/>
              <a:t>ENTITIES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19530" y="1224152"/>
            <a:ext cx="7157084" cy="4203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8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Entities: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299085" marR="27241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entities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replacement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reserved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HTML.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You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also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replace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present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your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keyboard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entities.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67945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These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replaced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because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some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reserved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21907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entities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provide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wide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range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which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allow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icons,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geometric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shapes,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mathematical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operators,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etc.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example: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less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(&lt;)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greater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(&gt;)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symbols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your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text,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browser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mix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that's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entities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reserved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25024-73C1-958B-D346-6F6493BBCEEC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332994"/>
            <a:ext cx="457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85" dirty="0"/>
              <a:t> </a:t>
            </a:r>
            <a:r>
              <a:rPr sz="4800" dirty="0"/>
              <a:t>ENTITIES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19530" y="1224152"/>
            <a:ext cx="7132320" cy="5271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How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use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an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entity: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40640">
              <a:lnSpc>
                <a:spcPct val="100000"/>
              </a:lnSpc>
            </a:pPr>
            <a:r>
              <a:rPr sz="2000" spc="-60" dirty="0">
                <a:latin typeface="Microsoft Sans Serif"/>
                <a:cs typeface="Microsoft Sans Serif"/>
              </a:rPr>
              <a:t>You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entity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your</a:t>
            </a:r>
            <a:r>
              <a:rPr sz="2000" dirty="0">
                <a:latin typeface="Microsoft Sans Serif"/>
                <a:cs typeface="Microsoft Sans Serif"/>
              </a:rPr>
              <a:t> 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name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numerical </a:t>
            </a:r>
            <a:r>
              <a:rPr sz="2000" dirty="0">
                <a:latin typeface="Microsoft Sans Serif"/>
                <a:cs typeface="Microsoft Sans Serif"/>
              </a:rPr>
              <a:t>character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reference.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entity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starts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symbol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ampersand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(&amp;)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ends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semicolon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(;).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52400" marR="5486400" indent="-14033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&amp;en</a:t>
            </a:r>
            <a:r>
              <a:rPr sz="2000" spc="-10" dirty="0">
                <a:latin typeface="Microsoft Sans Serif"/>
                <a:cs typeface="Microsoft Sans Serif"/>
              </a:rPr>
              <a:t>t</a:t>
            </a:r>
            <a:r>
              <a:rPr sz="2000" spc="-5" dirty="0">
                <a:latin typeface="Microsoft Sans Serif"/>
                <a:cs typeface="Microsoft Sans Serif"/>
              </a:rPr>
              <a:t>it</a:t>
            </a:r>
            <a:r>
              <a:rPr sz="2000" spc="-20" dirty="0">
                <a:latin typeface="Microsoft Sans Serif"/>
                <a:cs typeface="Microsoft Sans Serif"/>
              </a:rPr>
              <a:t>y</a:t>
            </a:r>
            <a:r>
              <a:rPr sz="2000" dirty="0">
                <a:latin typeface="Microsoft Sans Serif"/>
                <a:cs typeface="Microsoft Sans Serif"/>
              </a:rPr>
              <a:t>_name;  OR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&amp;#entity_number;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Note: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Entity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names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are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case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sensitive.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Advantage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entity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name: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entity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easy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remember.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Disadvantage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entity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name: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entity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good.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5A6F18-26ED-5E43-0541-D423BBA7940B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332994"/>
            <a:ext cx="457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85" dirty="0"/>
              <a:t> </a:t>
            </a:r>
            <a:r>
              <a:rPr sz="4800" dirty="0"/>
              <a:t>ENTITIES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19530" y="1224152"/>
            <a:ext cx="96246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Most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used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Character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Entities: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Complete HTML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Entities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list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check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@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https:/</a:t>
            </a:r>
            <a:r>
              <a:rPr sz="2000" spc="-10" dirty="0">
                <a:latin typeface="Microsoft Sans Serif"/>
                <a:cs typeface="Microsoft Sans Serif"/>
                <a:hlinkClick r:id="rId2"/>
              </a:rPr>
              <a:t>/www.f</a:t>
            </a:r>
            <a:r>
              <a:rPr sz="2000" spc="-1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  <a:hlinkClick r:id="rId2"/>
              </a:rPr>
              <a:t>eeformatter.com/html-entities.html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81391" y="2017331"/>
          <a:ext cx="8663940" cy="4656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509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EF43F9"/>
                      </a:solidFill>
                      <a:prstDash val="solid"/>
                    </a:lnL>
                    <a:lnR w="9525">
                      <a:solidFill>
                        <a:srgbClr val="EF43F9"/>
                      </a:solidFill>
                      <a:prstDash val="solid"/>
                    </a:lnR>
                    <a:lnT w="9525">
                      <a:solidFill>
                        <a:srgbClr val="EF43F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EF43F9"/>
                      </a:solidFill>
                      <a:prstDash val="solid"/>
                    </a:lnL>
                    <a:lnR w="9525">
                      <a:solidFill>
                        <a:srgbClr val="EF43F9"/>
                      </a:solidFill>
                      <a:prstDash val="solid"/>
                    </a:lnR>
                    <a:lnT w="9525">
                      <a:solidFill>
                        <a:srgbClr val="EF43F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Entity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EF43F9"/>
                      </a:solidFill>
                      <a:prstDash val="solid"/>
                    </a:lnL>
                    <a:lnR w="9525">
                      <a:solidFill>
                        <a:srgbClr val="EF43F9"/>
                      </a:solidFill>
                      <a:prstDash val="solid"/>
                    </a:lnR>
                    <a:lnT w="9525">
                      <a:solidFill>
                        <a:srgbClr val="EF43F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Entity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EF43F9"/>
                      </a:solidFill>
                      <a:prstDash val="solid"/>
                    </a:lnL>
                    <a:lnR w="9525">
                      <a:solidFill>
                        <a:srgbClr val="EF43F9"/>
                      </a:solidFill>
                      <a:prstDash val="solid"/>
                    </a:lnR>
                    <a:lnT w="9525">
                      <a:solidFill>
                        <a:srgbClr val="EF43F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non-breaking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space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&amp;nbsp;</a:t>
                      </a:r>
                    </a:p>
                  </a:txBody>
                  <a:tcPr marL="0" marR="0" marT="558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27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&lt;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less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than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&amp;lt;</a:t>
                      </a: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greater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than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62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ampersand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&amp;amp;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38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"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double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quotation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mark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&amp;quot;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34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687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'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1447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single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quotation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mark </a:t>
                      </a:r>
                      <a:r>
                        <a:rPr sz="1400" spc="-4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(apostrophe)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&amp;apos;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39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¢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cent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&amp;cent;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162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27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£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pound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&amp;pound;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163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¥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yen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&amp;yen;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165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314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€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Euro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&amp;euro;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8364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314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©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copyright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&amp;copy;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169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611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®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registered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trademark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&amp;reg;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174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F382E8-66E3-02FB-BADA-4F59C2CFB5A7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332994"/>
            <a:ext cx="457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85" dirty="0"/>
              <a:t> </a:t>
            </a:r>
            <a:r>
              <a:rPr sz="4800" dirty="0"/>
              <a:t>ENTITIES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19530" y="1224152"/>
            <a:ext cx="701230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Entities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&lt;!DOCTYPE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&lt;html&gt;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&lt;head&gt;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&lt;title&gt;&lt;/title&gt;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&lt;/head&gt;</a:t>
            </a:r>
            <a:endParaRPr sz="20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&lt;body&gt;</a:t>
            </a:r>
            <a:endParaRPr sz="2000">
              <a:latin typeface="Microsoft Sans Serif"/>
              <a:cs typeface="Microsoft Sans Serif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&lt;h3&gt;HTML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entity</a:t>
            </a:r>
            <a:r>
              <a:rPr sz="2000" dirty="0">
                <a:latin typeface="Microsoft Sans Serif"/>
                <a:cs typeface="Microsoft Sans Serif"/>
              </a:rPr>
              <a:t> example&lt;/h3&gt;</a:t>
            </a:r>
            <a:endParaRPr sz="2000">
              <a:latin typeface="Microsoft Sans Serif"/>
              <a:cs typeface="Microsoft Sans Serif"/>
            </a:endParaRPr>
          </a:p>
          <a:p>
            <a:pPr marL="12700" marR="5080" indent="27876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&lt;p&gt;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copy right symbol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&amp;copy;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,2020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rights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reserved&lt;/p&gt;</a:t>
            </a:r>
            <a:endParaRPr sz="2000">
              <a:latin typeface="Microsoft Sans Serif"/>
              <a:cs typeface="Microsoft Sans Serif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&lt;p&gt;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register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mark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symbol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&amp;#174; &lt;/p&gt;</a:t>
            </a:r>
            <a:endParaRPr sz="20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&lt;/body&gt;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&lt;/html&gt;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D106E2-54BC-C681-A8EF-923CC295421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332994"/>
            <a:ext cx="457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85" dirty="0"/>
              <a:t> </a:t>
            </a:r>
            <a:r>
              <a:rPr sz="4800" dirty="0"/>
              <a:t>ENTITIES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19530" y="1224152"/>
            <a:ext cx="291338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Entities</a:t>
            </a:r>
            <a:r>
              <a:rPr sz="20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42060" y="2305796"/>
            <a:ext cx="7429500" cy="4397375"/>
            <a:chOff x="1242060" y="2305796"/>
            <a:chExt cx="7429500" cy="43973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060" y="2305796"/>
              <a:ext cx="7429500" cy="43967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6967" y="2460726"/>
              <a:ext cx="6914515" cy="388937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9561E4F-EC76-D023-6EE4-12120592BA68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43509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HTML COMMENTS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530" y="169670"/>
            <a:ext cx="5579110" cy="138557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798830" algn="ctr">
              <a:lnSpc>
                <a:spcPct val="100000"/>
              </a:lnSpc>
              <a:spcBef>
                <a:spcPts val="1895"/>
              </a:spcBef>
            </a:pPr>
            <a:r>
              <a:rPr sz="4800" spc="-5" dirty="0"/>
              <a:t>HTML</a:t>
            </a:r>
            <a:r>
              <a:rPr sz="4800" spc="-150" dirty="0"/>
              <a:t> </a:t>
            </a:r>
            <a:r>
              <a:rPr sz="4800" spc="-5" dirty="0"/>
              <a:t>Comments</a:t>
            </a:r>
            <a:endParaRPr sz="4800"/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Comments: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1833752"/>
            <a:ext cx="722630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845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Comments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some </a:t>
            </a:r>
            <a:r>
              <a:rPr sz="2000" spc="-5" dirty="0">
                <a:latin typeface="Microsoft Sans Serif"/>
                <a:cs typeface="Microsoft Sans Serif"/>
              </a:rPr>
              <a:t>text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 </a:t>
            </a:r>
            <a:r>
              <a:rPr sz="2000" spc="-5" dirty="0">
                <a:latin typeface="Microsoft Sans Serif"/>
                <a:cs typeface="Microsoft Sans Serif"/>
              </a:rPr>
              <a:t>written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your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give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explanation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about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code, 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visible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user.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1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Comments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used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 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known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comments.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2100">
              <a:latin typeface="Microsoft Sans Serif"/>
              <a:cs typeface="Microsoft Sans Serif"/>
            </a:endParaRPr>
          </a:p>
          <a:p>
            <a:pPr marL="355600" marR="3302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Anything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written </a:t>
            </a:r>
            <a:r>
              <a:rPr sz="2000" dirty="0">
                <a:latin typeface="Microsoft Sans Serif"/>
                <a:cs typeface="Microsoft Sans Serif"/>
              </a:rPr>
              <a:t>between these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ignored 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browser,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comments</a:t>
            </a:r>
            <a:r>
              <a:rPr sz="2000" spc="-10" dirty="0">
                <a:latin typeface="Microsoft Sans Serif"/>
                <a:cs typeface="Microsoft Sans Serif"/>
              </a:rPr>
              <a:t> will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visible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webpage.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100">
              <a:latin typeface="Microsoft Sans Serif"/>
              <a:cs typeface="Microsoft Sans Serif"/>
            </a:endParaRPr>
          </a:p>
          <a:p>
            <a:pPr marL="355600" marR="22352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Comments of any code make code easy to understand and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increase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readability</a:t>
            </a:r>
            <a:r>
              <a:rPr sz="2000" dirty="0">
                <a:latin typeface="Microsoft Sans Serif"/>
                <a:cs typeface="Microsoft Sans Serif"/>
              </a:rPr>
              <a:t> 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Comments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also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part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code,</a:t>
            </a:r>
            <a:r>
              <a:rPr sz="2000" spc="-5" dirty="0">
                <a:latin typeface="Microsoft Sans Serif"/>
                <a:cs typeface="Microsoft Sans Serif"/>
              </a:rPr>
              <a:t> which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gives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explanation</a:t>
            </a:r>
            <a:r>
              <a:rPr sz="2000" dirty="0">
                <a:latin typeface="Microsoft Sans Serif"/>
                <a:cs typeface="Microsoft Sans Serif"/>
              </a:rPr>
              <a:t> 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D4FBC-C8D7-60E3-E4B4-2E5031413A95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741" y="397509"/>
            <a:ext cx="478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50" dirty="0"/>
              <a:t> </a:t>
            </a:r>
            <a:r>
              <a:rPr sz="4800" spc="-5" dirty="0"/>
              <a:t>Comments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19530" y="1224152"/>
            <a:ext cx="7355205" cy="484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How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add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comment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HTML: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60" dirty="0">
                <a:latin typeface="Microsoft Sans Serif"/>
                <a:cs typeface="Microsoft Sans Serif"/>
              </a:rPr>
              <a:t>You </a:t>
            </a:r>
            <a:r>
              <a:rPr sz="2000" dirty="0">
                <a:latin typeface="Microsoft Sans Serif"/>
                <a:cs typeface="Microsoft Sans Serif"/>
              </a:rPr>
              <a:t>can add comments </a:t>
            </a:r>
            <a:r>
              <a:rPr sz="2000" spc="-5" dirty="0">
                <a:latin typeface="Microsoft Sans Serif"/>
                <a:cs typeface="Microsoft Sans Serif"/>
              </a:rPr>
              <a:t>in your </a:t>
            </a:r>
            <a:r>
              <a:rPr sz="2000" dirty="0">
                <a:latin typeface="Microsoft Sans Serif"/>
                <a:cs typeface="Microsoft Sans Serif"/>
              </a:rPr>
              <a:t>HTML </a:t>
            </a:r>
            <a:r>
              <a:rPr sz="2000" spc="-10" dirty="0">
                <a:latin typeface="Microsoft Sans Serif"/>
                <a:cs typeface="Microsoft Sans Serif"/>
              </a:rPr>
              <a:t>file </a:t>
            </a:r>
            <a:r>
              <a:rPr sz="2000" dirty="0">
                <a:latin typeface="Microsoft Sans Serif"/>
                <a:cs typeface="Microsoft Sans Serif"/>
              </a:rPr>
              <a:t>using &lt;! -- </a:t>
            </a:r>
            <a:r>
              <a:rPr sz="2000" spc="-10" dirty="0">
                <a:latin typeface="Microsoft Sans Serif"/>
                <a:cs typeface="Microsoft Sans Serif"/>
              </a:rPr>
              <a:t>... </a:t>
            </a:r>
            <a:r>
              <a:rPr sz="2000" dirty="0">
                <a:latin typeface="Microsoft Sans Serif"/>
                <a:cs typeface="Microsoft Sans Serif"/>
              </a:rPr>
              <a:t>--&gt; tag.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 </a:t>
            </a:r>
            <a:r>
              <a:rPr sz="2000" spc="-5" dirty="0">
                <a:latin typeface="Microsoft Sans Serif"/>
                <a:cs typeface="Microsoft Sans Serif"/>
              </a:rPr>
              <a:t>if </a:t>
            </a:r>
            <a:r>
              <a:rPr sz="2000" dirty="0">
                <a:latin typeface="Microsoft Sans Serif"/>
                <a:cs typeface="Microsoft Sans Serif"/>
              </a:rPr>
              <a:t>you </a:t>
            </a:r>
            <a:r>
              <a:rPr sz="2000" spc="-10" dirty="0">
                <a:latin typeface="Microsoft Sans Serif"/>
                <a:cs typeface="Microsoft Sans Serif"/>
              </a:rPr>
              <a:t>will </a:t>
            </a:r>
            <a:r>
              <a:rPr sz="2000" dirty="0">
                <a:latin typeface="Microsoft Sans Serif"/>
                <a:cs typeface="Microsoft Sans Serif"/>
              </a:rPr>
              <a:t>write </a:t>
            </a:r>
            <a:r>
              <a:rPr sz="2000" spc="-5" dirty="0">
                <a:latin typeface="Microsoft Sans Serif"/>
                <a:cs typeface="Microsoft Sans Serif"/>
              </a:rPr>
              <a:t>anything </a:t>
            </a:r>
            <a:r>
              <a:rPr sz="2000" dirty="0">
                <a:latin typeface="Microsoft Sans Serif"/>
                <a:cs typeface="Microsoft Sans Serif"/>
              </a:rPr>
              <a:t>between theses comment tag that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treated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&lt;!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-- </a:t>
            </a:r>
            <a:r>
              <a:rPr sz="2000" spc="-10" dirty="0">
                <a:latin typeface="Microsoft Sans Serif"/>
                <a:cs typeface="Microsoft Sans Serif"/>
              </a:rPr>
              <a:t>Write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commented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text </a:t>
            </a:r>
            <a:r>
              <a:rPr sz="2000" dirty="0">
                <a:latin typeface="Microsoft Sans Serif"/>
                <a:cs typeface="Microsoft Sans Serif"/>
              </a:rPr>
              <a:t>here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--&gt;</a:t>
            </a:r>
            <a:endParaRPr sz="2000">
              <a:latin typeface="Microsoft Sans Serif"/>
              <a:cs typeface="Microsoft Sans Serif"/>
            </a:endParaRPr>
          </a:p>
          <a:p>
            <a:pPr marL="12700" marR="110489">
              <a:lnSpc>
                <a:spcPct val="100000"/>
              </a:lnSpc>
              <a:spcBef>
                <a:spcPts val="1935"/>
              </a:spcBef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Note:</a:t>
            </a:r>
            <a:r>
              <a:rPr sz="1600" b="1" spc="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code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visible</a:t>
            </a:r>
            <a:r>
              <a:rPr sz="1600" spc="-5" dirty="0">
                <a:latin typeface="Microsoft Sans Serif"/>
                <a:cs typeface="Microsoft Sans Serif"/>
              </a:rPr>
              <a:t> 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hence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purpose,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debugging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purpose.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40" dirty="0">
                <a:solidFill>
                  <a:srgbClr val="3182BD"/>
                </a:solidFill>
                <a:latin typeface="Arial"/>
                <a:cs typeface="Arial"/>
              </a:rPr>
              <a:t>Types</a:t>
            </a:r>
            <a:r>
              <a:rPr sz="1600" b="1" spc="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6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Comments: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three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Single-line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Multi-lines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Comment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7CE1D-ABB4-0EE7-C51D-37A461C5FF2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154" y="609600"/>
            <a:ext cx="11201400" cy="830997"/>
          </a:xfrm>
        </p:spPr>
        <p:txBody>
          <a:bodyPr/>
          <a:lstStyle/>
          <a:p>
            <a:pPr algn="ctr"/>
            <a:r>
              <a:rPr lang="en-GB" dirty="0"/>
              <a:t>Client-Side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133600"/>
            <a:ext cx="9753600" cy="3962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400" b="1" dirty="0"/>
              <a:t>HTML: </a:t>
            </a:r>
          </a:p>
          <a:p>
            <a:pPr marL="914400" lvl="1" indent="-457200">
              <a:buAutoNum type="arabicPeriod"/>
            </a:pPr>
            <a:r>
              <a:rPr lang="en-IN" sz="2400" dirty="0"/>
              <a:t>HTML is used to create plain web pages using components such as labels, text boxes, buttons, radio button, check boxes, images, hyperlinks etc.</a:t>
            </a:r>
          </a:p>
          <a:p>
            <a:pPr marL="457200" indent="-457200">
              <a:buAutoNum type="arabicPeriod"/>
            </a:pPr>
            <a:r>
              <a:rPr lang="en-IN" sz="2400" b="1" dirty="0"/>
              <a:t>CSS: </a:t>
            </a:r>
          </a:p>
          <a:p>
            <a:pPr marL="914400" lvl="1" indent="-457200">
              <a:buAutoNum type="arabicPeriod"/>
            </a:pPr>
            <a:r>
              <a:rPr lang="en-IN" sz="2400" dirty="0"/>
              <a:t>CSS is used apply styles to web pages such as borders, text </a:t>
            </a:r>
            <a:r>
              <a:rPr lang="en-IN" sz="2400" dirty="0" err="1"/>
              <a:t>colors</a:t>
            </a:r>
            <a:r>
              <a:rPr lang="en-IN" sz="2400" dirty="0"/>
              <a:t>, backgrounds, layouts etc.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JavaScript:</a:t>
            </a:r>
          </a:p>
          <a:p>
            <a:pPr marL="914400" lvl="1" indent="-457200">
              <a:buAutoNum type="arabicPeriod"/>
            </a:pPr>
            <a:r>
              <a:rPr lang="en-IN" sz="2400" dirty="0"/>
              <a:t>JavaScript is used to validate web forms as well as providing dynamic functionality to web pages.</a:t>
            </a:r>
            <a:endParaRPr lang="en-IN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84C29-6F45-C839-BB12-19CCDE09B94F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724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530" y="169670"/>
            <a:ext cx="5579110" cy="138557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798830" algn="ctr">
              <a:lnSpc>
                <a:spcPct val="100000"/>
              </a:lnSpc>
              <a:spcBef>
                <a:spcPts val="1895"/>
              </a:spcBef>
            </a:pPr>
            <a:r>
              <a:rPr sz="4800" spc="-5" dirty="0"/>
              <a:t>HTML</a:t>
            </a:r>
            <a:r>
              <a:rPr sz="4800" spc="-150" dirty="0"/>
              <a:t> </a:t>
            </a:r>
            <a:r>
              <a:rPr sz="4800" spc="-5" dirty="0"/>
              <a:t>Comments</a:t>
            </a:r>
            <a:endParaRPr sz="4800"/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Single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Line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comment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1833752"/>
            <a:ext cx="5939790" cy="417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Let us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illustrate</a:t>
            </a:r>
            <a:r>
              <a:rPr sz="2000" dirty="0">
                <a:latin typeface="Microsoft Sans Serif"/>
                <a:cs typeface="Microsoft Sans Serif"/>
              </a:rPr>
              <a:t> one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 for</a:t>
            </a:r>
            <a:r>
              <a:rPr sz="2000" spc="-5" dirty="0">
                <a:latin typeface="Microsoft Sans Serif"/>
                <a:cs typeface="Microsoft Sans Serif"/>
              </a:rPr>
              <a:t> single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comment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&lt;!--This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-5" dirty="0">
                <a:latin typeface="Microsoft Sans Serif"/>
                <a:cs typeface="Microsoft Sans Serif"/>
              </a:rPr>
              <a:t> heading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Tag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--&gt;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Microsoft Sans Serif"/>
                <a:cs typeface="Microsoft Sans Serif"/>
              </a:rPr>
              <a:t>&lt;h1&gt;MTA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BOOTCAMP&lt;/h1&gt;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&lt;!--This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single line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--&gt;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&lt;h2&gt;This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single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comment&lt;/h2&gt;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077AEB-6281-D31E-4ADA-B14CECB28DA2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9530" y="169670"/>
            <a:ext cx="5579110" cy="138557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798830" algn="ctr">
              <a:lnSpc>
                <a:spcPct val="100000"/>
              </a:lnSpc>
              <a:spcBef>
                <a:spcPts val="1895"/>
              </a:spcBef>
            </a:pPr>
            <a:r>
              <a:rPr sz="4800" spc="-5" dirty="0">
                <a:latin typeface="Microsoft Sans Serif"/>
                <a:cs typeface="Microsoft Sans Serif"/>
              </a:rPr>
              <a:t>HTML</a:t>
            </a:r>
            <a:r>
              <a:rPr sz="4800" spc="-150" dirty="0">
                <a:latin typeface="Microsoft Sans Serif"/>
                <a:cs typeface="Microsoft Sans Serif"/>
              </a:rPr>
              <a:t> </a:t>
            </a:r>
            <a:r>
              <a:rPr sz="4800" spc="-5" dirty="0">
                <a:latin typeface="Microsoft Sans Serif"/>
                <a:cs typeface="Microsoft Sans Serif"/>
              </a:rPr>
              <a:t>Comments</a:t>
            </a:r>
            <a:endParaRPr sz="4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Single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Line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comment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1833752"/>
            <a:ext cx="7398384" cy="546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Here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single-line comment.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Single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line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comment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display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output.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07464" y="2595372"/>
            <a:ext cx="6103620" cy="3657600"/>
            <a:chOff x="1807464" y="2595372"/>
            <a:chExt cx="6103620" cy="3657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464" y="2595372"/>
              <a:ext cx="6103620" cy="3657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117" y="2753474"/>
              <a:ext cx="5589142" cy="314388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CC708AD-4F76-F38B-4688-DE66EC0FCE32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530" y="139783"/>
            <a:ext cx="5579110" cy="13862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798830" algn="ctr">
              <a:lnSpc>
                <a:spcPct val="100000"/>
              </a:lnSpc>
              <a:spcBef>
                <a:spcPts val="2130"/>
              </a:spcBef>
            </a:pPr>
            <a:r>
              <a:rPr sz="4800" spc="-5" dirty="0"/>
              <a:t>HTML</a:t>
            </a:r>
            <a:r>
              <a:rPr sz="4800" spc="-150" dirty="0"/>
              <a:t> </a:t>
            </a:r>
            <a:r>
              <a:rPr sz="4800" spc="-5" dirty="0"/>
              <a:t>Comments</a:t>
            </a:r>
            <a:endParaRPr sz="4800"/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Multi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Line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comment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HTML: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1774316"/>
            <a:ext cx="5231765" cy="47602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Let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illustrate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comment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 dirty="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&lt;!--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endParaRPr sz="1800" dirty="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heading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--&gt;</a:t>
            </a: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&lt;h1&gt;</a:t>
            </a:r>
            <a:r>
              <a:rPr lang="en-GB" sz="1800" spc="-5" dirty="0" err="1">
                <a:latin typeface="Microsoft Sans Serif"/>
                <a:cs typeface="Microsoft Sans Serif"/>
              </a:rPr>
              <a:t>Codegnan</a:t>
            </a:r>
            <a:r>
              <a:rPr sz="1800" spc="-5" dirty="0">
                <a:latin typeface="Microsoft Sans Serif"/>
                <a:cs typeface="Microsoft Sans Serif"/>
              </a:rPr>
              <a:t> Bootcamp&lt;/h1&gt;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&lt;!--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endParaRPr sz="1800" dirty="0">
              <a:latin typeface="Microsoft Sans Serif"/>
              <a:cs typeface="Microsoft Sans Serif"/>
            </a:endParaRPr>
          </a:p>
          <a:p>
            <a:pPr marL="1841500" marR="209296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multi-line </a:t>
            </a:r>
            <a:r>
              <a:rPr sz="1800" spc="-5" dirty="0">
                <a:latin typeface="Microsoft Sans Serif"/>
                <a:cs typeface="Microsoft Sans Serif"/>
              </a:rPr>
              <a:t> comment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--&gt;</a:t>
            </a: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&lt;h2&gt;This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multi-line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comment&lt;/h2&gt;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3FFDB2-5D37-E53C-0FE6-C4ED35616E38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9530" y="139783"/>
            <a:ext cx="6957059" cy="166052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R="570865" algn="ctr">
              <a:lnSpc>
                <a:spcPct val="100000"/>
              </a:lnSpc>
              <a:spcBef>
                <a:spcPts val="2130"/>
              </a:spcBef>
            </a:pPr>
            <a:r>
              <a:rPr sz="4800" spc="-5" dirty="0"/>
              <a:t>HTML</a:t>
            </a:r>
            <a:r>
              <a:rPr sz="4800" spc="-130" dirty="0"/>
              <a:t> </a:t>
            </a:r>
            <a:r>
              <a:rPr sz="4800" spc="-5" dirty="0"/>
              <a:t>Comments</a:t>
            </a:r>
            <a:endParaRPr sz="4800"/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spc="-5" dirty="0"/>
              <a:t>Here</a:t>
            </a:r>
            <a:r>
              <a:rPr sz="1800" spc="35" dirty="0"/>
              <a:t> </a:t>
            </a:r>
            <a:r>
              <a:rPr sz="1800" spc="-25" dirty="0"/>
              <a:t>we</a:t>
            </a:r>
            <a:r>
              <a:rPr sz="1800" spc="55" dirty="0"/>
              <a:t> </a:t>
            </a:r>
            <a:r>
              <a:rPr sz="1800" spc="-5" dirty="0"/>
              <a:t>can</a:t>
            </a:r>
            <a:r>
              <a:rPr sz="1800" spc="30" dirty="0"/>
              <a:t> </a:t>
            </a:r>
            <a:r>
              <a:rPr sz="1800" spc="-5" dirty="0"/>
              <a:t>see</a:t>
            </a:r>
            <a:r>
              <a:rPr sz="1800" spc="15" dirty="0"/>
              <a:t> </a:t>
            </a:r>
            <a:r>
              <a:rPr sz="1800" spc="-5" dirty="0"/>
              <a:t>that</a:t>
            </a:r>
            <a:r>
              <a:rPr sz="1800" spc="30" dirty="0"/>
              <a:t> </a:t>
            </a:r>
            <a:r>
              <a:rPr sz="1800" spc="-10" dirty="0"/>
              <a:t>in</a:t>
            </a:r>
            <a:r>
              <a:rPr sz="1800" spc="15" dirty="0"/>
              <a:t> </a:t>
            </a:r>
            <a:r>
              <a:rPr sz="1800" dirty="0"/>
              <a:t>the</a:t>
            </a:r>
            <a:r>
              <a:rPr sz="1800" spc="10" dirty="0"/>
              <a:t> </a:t>
            </a:r>
            <a:r>
              <a:rPr sz="1800" spc="-5" dirty="0"/>
              <a:t>comment</a:t>
            </a:r>
            <a:r>
              <a:rPr sz="1800" spc="30" dirty="0"/>
              <a:t> </a:t>
            </a:r>
            <a:r>
              <a:rPr sz="1800" spc="-5" dirty="0"/>
              <a:t>section</a:t>
            </a:r>
            <a:r>
              <a:rPr sz="1800" spc="35" dirty="0"/>
              <a:t> </a:t>
            </a:r>
            <a:r>
              <a:rPr sz="1800" spc="-25" dirty="0"/>
              <a:t>we</a:t>
            </a:r>
            <a:r>
              <a:rPr sz="1800" spc="55" dirty="0"/>
              <a:t> </a:t>
            </a:r>
            <a:r>
              <a:rPr sz="1800" spc="-5" dirty="0"/>
              <a:t>have</a:t>
            </a:r>
            <a:r>
              <a:rPr sz="1800" spc="35" dirty="0"/>
              <a:t> </a:t>
            </a:r>
            <a:r>
              <a:rPr sz="1800" spc="-5" dirty="0"/>
              <a:t>used </a:t>
            </a:r>
            <a:r>
              <a:rPr sz="1800" spc="-465" dirty="0"/>
              <a:t> </a:t>
            </a:r>
            <a:r>
              <a:rPr sz="1800" spc="-10" dirty="0"/>
              <a:t>multiple</a:t>
            </a:r>
            <a:r>
              <a:rPr sz="1800" spc="30" dirty="0"/>
              <a:t> </a:t>
            </a:r>
            <a:r>
              <a:rPr sz="1800" spc="-15" dirty="0"/>
              <a:t>lines</a:t>
            </a:r>
            <a:r>
              <a:rPr sz="1800" spc="35" dirty="0"/>
              <a:t> </a:t>
            </a:r>
            <a:r>
              <a:rPr sz="1800" spc="-5" dirty="0"/>
              <a:t>but</a:t>
            </a:r>
            <a:r>
              <a:rPr sz="1800" spc="25" dirty="0"/>
              <a:t> </a:t>
            </a:r>
            <a:r>
              <a:rPr sz="1800" spc="-10" dirty="0"/>
              <a:t>still</a:t>
            </a:r>
            <a:r>
              <a:rPr sz="1800" spc="25" dirty="0"/>
              <a:t> </a:t>
            </a:r>
            <a:r>
              <a:rPr sz="1800" spc="-20" dirty="0"/>
              <a:t>it’s</a:t>
            </a:r>
            <a:r>
              <a:rPr sz="1800" spc="20" dirty="0"/>
              <a:t> </a:t>
            </a:r>
            <a:r>
              <a:rPr sz="1800" spc="-5" dirty="0"/>
              <a:t>not</a:t>
            </a:r>
            <a:r>
              <a:rPr sz="1800" spc="25" dirty="0"/>
              <a:t> </a:t>
            </a:r>
            <a:r>
              <a:rPr sz="1800" spc="-10" dirty="0"/>
              <a:t>printed.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95746" y="1988807"/>
            <a:ext cx="7620634" cy="4511675"/>
            <a:chOff x="1095746" y="1988807"/>
            <a:chExt cx="7620634" cy="4511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746" y="1988807"/>
              <a:ext cx="7620014" cy="4511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612" y="2146998"/>
              <a:ext cx="7105650" cy="399694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B8B69B6-6968-D6B4-4CE6-F86D073C968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530" y="139783"/>
            <a:ext cx="7446645" cy="166052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R="1060450" algn="ctr">
              <a:lnSpc>
                <a:spcPct val="100000"/>
              </a:lnSpc>
              <a:spcBef>
                <a:spcPts val="2130"/>
              </a:spcBef>
            </a:pPr>
            <a:r>
              <a:rPr sz="4800" spc="-5" dirty="0"/>
              <a:t>HTML</a:t>
            </a:r>
            <a:r>
              <a:rPr sz="4800" spc="-130" dirty="0"/>
              <a:t> </a:t>
            </a:r>
            <a:r>
              <a:rPr sz="4800" spc="-5" dirty="0"/>
              <a:t>Comments</a:t>
            </a:r>
            <a:endParaRPr sz="4800"/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Using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&lt;comment&gt;</a:t>
            </a:r>
            <a:r>
              <a:rPr sz="1800" b="1" spc="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spc="-5" dirty="0"/>
              <a:t>There</a:t>
            </a:r>
            <a:r>
              <a:rPr sz="1800" spc="30" dirty="0"/>
              <a:t> </a:t>
            </a:r>
            <a:r>
              <a:rPr sz="1800" spc="-5" dirty="0"/>
              <a:t>used</a:t>
            </a:r>
            <a:r>
              <a:rPr sz="1800" spc="15" dirty="0"/>
              <a:t> </a:t>
            </a:r>
            <a:r>
              <a:rPr sz="1800" dirty="0"/>
              <a:t>to</a:t>
            </a:r>
            <a:r>
              <a:rPr sz="1800" spc="25" dirty="0"/>
              <a:t> </a:t>
            </a:r>
            <a:r>
              <a:rPr sz="1800" spc="-10" dirty="0"/>
              <a:t>be</a:t>
            </a:r>
            <a:r>
              <a:rPr sz="1800" spc="25" dirty="0"/>
              <a:t> </a:t>
            </a:r>
            <a:r>
              <a:rPr sz="1800" spc="-10" dirty="0"/>
              <a:t>an</a:t>
            </a:r>
            <a:r>
              <a:rPr sz="1800" spc="40" dirty="0"/>
              <a:t> </a:t>
            </a:r>
            <a:r>
              <a:rPr sz="1800" dirty="0"/>
              <a:t>HTML</a:t>
            </a:r>
            <a:r>
              <a:rPr sz="1800" spc="-55" dirty="0"/>
              <a:t> </a:t>
            </a:r>
            <a:r>
              <a:rPr sz="1800" b="1" spc="-5" dirty="0">
                <a:latin typeface="Arial"/>
                <a:cs typeface="Arial"/>
              </a:rPr>
              <a:t>&lt;comment&gt;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5" dirty="0"/>
              <a:t>tag,</a:t>
            </a:r>
            <a:r>
              <a:rPr sz="1800" spc="30" dirty="0"/>
              <a:t> </a:t>
            </a:r>
            <a:r>
              <a:rPr sz="1800" spc="-5" dirty="0"/>
              <a:t>but </a:t>
            </a:r>
            <a:r>
              <a:rPr sz="1800" spc="-459" dirty="0"/>
              <a:t> </a:t>
            </a:r>
            <a:r>
              <a:rPr sz="1800" spc="-10" dirty="0"/>
              <a:t>it</a:t>
            </a:r>
            <a:r>
              <a:rPr sz="1800" spc="20" dirty="0"/>
              <a:t> </a:t>
            </a:r>
            <a:r>
              <a:rPr sz="1800" spc="-10" dirty="0"/>
              <a:t>is</a:t>
            </a:r>
            <a:r>
              <a:rPr sz="1800" spc="20" dirty="0"/>
              <a:t> </a:t>
            </a:r>
            <a:r>
              <a:rPr sz="1800" spc="-5" dirty="0"/>
              <a:t>not</a:t>
            </a:r>
            <a:r>
              <a:rPr sz="1800" spc="25" dirty="0"/>
              <a:t> </a:t>
            </a:r>
            <a:r>
              <a:rPr sz="1800" spc="-5" dirty="0"/>
              <a:t>supported</a:t>
            </a:r>
            <a:r>
              <a:rPr sz="1800" spc="25" dirty="0"/>
              <a:t> </a:t>
            </a:r>
            <a:r>
              <a:rPr sz="1800" spc="-5" dirty="0"/>
              <a:t>by</a:t>
            </a:r>
            <a:r>
              <a:rPr sz="1800" spc="15" dirty="0"/>
              <a:t> </a:t>
            </a:r>
            <a:r>
              <a:rPr sz="1800" spc="-5" dirty="0"/>
              <a:t>any</a:t>
            </a:r>
            <a:r>
              <a:rPr sz="1800" spc="20" dirty="0"/>
              <a:t> </a:t>
            </a:r>
            <a:r>
              <a:rPr sz="1800" spc="-5" dirty="0"/>
              <a:t>modern</a:t>
            </a:r>
            <a:r>
              <a:rPr sz="1800" spc="25" dirty="0"/>
              <a:t> </a:t>
            </a:r>
            <a:r>
              <a:rPr sz="1800" spc="-20" dirty="0"/>
              <a:t>browser.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2048636"/>
            <a:ext cx="67437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Note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−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&lt;comment&gt;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deprecated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HTML5.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this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Syntax: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2202180">
              <a:lnSpc>
                <a:spcPct val="2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&lt;comment&gt;This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tag&lt;/comment&gt;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work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html5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version.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A563B0-F6DA-19DA-5819-EA4CF3941152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3585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5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FFFFFF"/>
                </a:solidFill>
              </a:rPr>
              <a:t>Every</a:t>
            </a:r>
            <a:r>
              <a:rPr sz="2400" spc="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engineer</a:t>
            </a:r>
            <a:r>
              <a:rPr sz="2400" spc="5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has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tendency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tinker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on </a:t>
            </a:r>
            <a:r>
              <a:rPr sz="2400" spc="-6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problem,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lets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answer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7154" y="2763139"/>
            <a:ext cx="4622800" cy="1216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850" spc="5" dirty="0">
                <a:solidFill>
                  <a:srgbClr val="FFFFFF"/>
                </a:solidFill>
              </a:rPr>
              <a:t>Thank</a:t>
            </a:r>
            <a:r>
              <a:rPr sz="5850" spc="-65" dirty="0">
                <a:solidFill>
                  <a:srgbClr val="FFFFFF"/>
                </a:solidFill>
              </a:rPr>
              <a:t> </a:t>
            </a:r>
            <a:r>
              <a:rPr sz="5850" spc="-170" dirty="0">
                <a:solidFill>
                  <a:srgbClr val="FFFFFF"/>
                </a:solidFill>
              </a:rPr>
              <a:t>You</a:t>
            </a:r>
            <a:endParaRPr sz="5850"/>
          </a:p>
          <a:p>
            <a:pPr marL="2009139">
              <a:lnSpc>
                <a:spcPct val="100000"/>
              </a:lnSpc>
              <a:spcBef>
                <a:spcPts val="114"/>
              </a:spcBef>
            </a:pPr>
            <a:r>
              <a:rPr sz="1850" spc="10" dirty="0">
                <a:solidFill>
                  <a:srgbClr val="FFFFFF"/>
                </a:solidFill>
              </a:rPr>
              <a:t>Happy</a:t>
            </a:r>
            <a:r>
              <a:rPr sz="1850" spc="-15" dirty="0">
                <a:solidFill>
                  <a:srgbClr val="FFFFFF"/>
                </a:solidFill>
              </a:rPr>
              <a:t> </a:t>
            </a:r>
            <a:r>
              <a:rPr sz="1850" spc="5" dirty="0">
                <a:solidFill>
                  <a:srgbClr val="FFFFFF"/>
                </a:solidFill>
              </a:rPr>
              <a:t>to</a:t>
            </a:r>
            <a:r>
              <a:rPr sz="1850" dirty="0">
                <a:solidFill>
                  <a:srgbClr val="FFFFFF"/>
                </a:solidFill>
              </a:rPr>
              <a:t> </a:t>
            </a:r>
            <a:r>
              <a:rPr sz="1850" spc="10" dirty="0">
                <a:solidFill>
                  <a:srgbClr val="FFFFFF"/>
                </a:solidFill>
              </a:rPr>
              <a:t>host</a:t>
            </a:r>
            <a:r>
              <a:rPr sz="1850" spc="-20" dirty="0">
                <a:solidFill>
                  <a:srgbClr val="FFFFFF"/>
                </a:solidFill>
              </a:rPr>
              <a:t> </a:t>
            </a:r>
            <a:r>
              <a:rPr sz="1850" spc="5" dirty="0">
                <a:solidFill>
                  <a:srgbClr val="FFFFFF"/>
                </a:solidFill>
              </a:rPr>
              <a:t>you</a:t>
            </a:r>
            <a:r>
              <a:rPr sz="1850" spc="15" dirty="0">
                <a:solidFill>
                  <a:srgbClr val="FFFFFF"/>
                </a:solidFill>
              </a:rPr>
              <a:t> </a:t>
            </a:r>
            <a:r>
              <a:rPr sz="1850" spc="-20" dirty="0">
                <a:solidFill>
                  <a:srgbClr val="FFFFFF"/>
                </a:solidFill>
              </a:rPr>
              <a:t>today.</a:t>
            </a:r>
            <a:endParaRPr sz="1850"/>
          </a:p>
        </p:txBody>
      </p:sp>
      <p:grpSp>
        <p:nvGrpSpPr>
          <p:cNvPr id="4" name="object 4"/>
          <p:cNvGrpSpPr/>
          <p:nvPr/>
        </p:nvGrpSpPr>
        <p:grpSpPr>
          <a:xfrm>
            <a:off x="1147876" y="604647"/>
            <a:ext cx="5321935" cy="3938270"/>
            <a:chOff x="1147876" y="604647"/>
            <a:chExt cx="5321935" cy="39382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8459" y="3355339"/>
              <a:ext cx="226187" cy="1658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64684" y="624204"/>
              <a:ext cx="1054735" cy="3918585"/>
            </a:xfrm>
            <a:custGeom>
              <a:avLst/>
              <a:gdLst/>
              <a:ahLst/>
              <a:cxnLst/>
              <a:rect l="l" t="t" r="r" b="b"/>
              <a:pathLst>
                <a:path w="1054735" h="3918585">
                  <a:moveTo>
                    <a:pt x="290068" y="189484"/>
                  </a:moveTo>
                  <a:lnTo>
                    <a:pt x="181229" y="260350"/>
                  </a:lnTo>
                  <a:lnTo>
                    <a:pt x="72517" y="189484"/>
                  </a:lnTo>
                  <a:lnTo>
                    <a:pt x="72517" y="263906"/>
                  </a:lnTo>
                  <a:lnTo>
                    <a:pt x="181229" y="334899"/>
                  </a:lnTo>
                  <a:lnTo>
                    <a:pt x="290068" y="263906"/>
                  </a:lnTo>
                  <a:lnTo>
                    <a:pt x="290068" y="260350"/>
                  </a:lnTo>
                  <a:lnTo>
                    <a:pt x="290068" y="189484"/>
                  </a:lnTo>
                  <a:close/>
                </a:path>
                <a:path w="1054735" h="3918585">
                  <a:moveTo>
                    <a:pt x="362585" y="120777"/>
                  </a:moveTo>
                  <a:lnTo>
                    <a:pt x="181229" y="0"/>
                  </a:lnTo>
                  <a:lnTo>
                    <a:pt x="0" y="120777"/>
                  </a:lnTo>
                  <a:lnTo>
                    <a:pt x="181229" y="241681"/>
                  </a:lnTo>
                  <a:lnTo>
                    <a:pt x="328549" y="143510"/>
                  </a:lnTo>
                  <a:lnTo>
                    <a:pt x="328549" y="210693"/>
                  </a:lnTo>
                  <a:lnTo>
                    <a:pt x="322580" y="212979"/>
                  </a:lnTo>
                  <a:lnTo>
                    <a:pt x="318389" y="218821"/>
                  </a:lnTo>
                  <a:lnTo>
                    <a:pt x="318389" y="231521"/>
                  </a:lnTo>
                  <a:lnTo>
                    <a:pt x="321691" y="236728"/>
                  </a:lnTo>
                  <a:lnTo>
                    <a:pt x="326517" y="239268"/>
                  </a:lnTo>
                  <a:lnTo>
                    <a:pt x="314452" y="300990"/>
                  </a:lnTo>
                  <a:lnTo>
                    <a:pt x="354711" y="300990"/>
                  </a:lnTo>
                  <a:lnTo>
                    <a:pt x="342519" y="239268"/>
                  </a:lnTo>
                  <a:lnTo>
                    <a:pt x="347472" y="236728"/>
                  </a:lnTo>
                  <a:lnTo>
                    <a:pt x="350647" y="231521"/>
                  </a:lnTo>
                  <a:lnTo>
                    <a:pt x="350647" y="218821"/>
                  </a:lnTo>
                  <a:lnTo>
                    <a:pt x="346456" y="212979"/>
                  </a:lnTo>
                  <a:lnTo>
                    <a:pt x="340614" y="210693"/>
                  </a:lnTo>
                  <a:lnTo>
                    <a:pt x="340614" y="143510"/>
                  </a:lnTo>
                  <a:lnTo>
                    <a:pt x="340614" y="135509"/>
                  </a:lnTo>
                  <a:lnTo>
                    <a:pt x="362585" y="120777"/>
                  </a:lnTo>
                  <a:close/>
                </a:path>
                <a:path w="1054735" h="3918585">
                  <a:moveTo>
                    <a:pt x="1054481" y="3605022"/>
                  </a:moveTo>
                  <a:lnTo>
                    <a:pt x="1053973" y="3605022"/>
                  </a:lnTo>
                  <a:lnTo>
                    <a:pt x="1053973" y="3598418"/>
                  </a:lnTo>
                  <a:lnTo>
                    <a:pt x="886841" y="3643122"/>
                  </a:lnTo>
                  <a:lnTo>
                    <a:pt x="883158" y="3643122"/>
                  </a:lnTo>
                  <a:lnTo>
                    <a:pt x="883158" y="3848227"/>
                  </a:lnTo>
                  <a:lnTo>
                    <a:pt x="875436" y="3845128"/>
                  </a:lnTo>
                  <a:lnTo>
                    <a:pt x="866914" y="3843515"/>
                  </a:lnTo>
                  <a:lnTo>
                    <a:pt x="857846" y="3843502"/>
                  </a:lnTo>
                  <a:lnTo>
                    <a:pt x="848487" y="3845179"/>
                  </a:lnTo>
                  <a:lnTo>
                    <a:pt x="832472" y="3852481"/>
                  </a:lnTo>
                  <a:lnTo>
                    <a:pt x="820813" y="3863810"/>
                  </a:lnTo>
                  <a:lnTo>
                    <a:pt x="814603" y="3877640"/>
                  </a:lnTo>
                  <a:lnTo>
                    <a:pt x="814959" y="3892423"/>
                  </a:lnTo>
                  <a:lnTo>
                    <a:pt x="822083" y="3905402"/>
                  </a:lnTo>
                  <a:lnTo>
                    <a:pt x="834351" y="3914254"/>
                  </a:lnTo>
                  <a:lnTo>
                    <a:pt x="850099" y="3918242"/>
                  </a:lnTo>
                  <a:lnTo>
                    <a:pt x="867664" y="3916553"/>
                  </a:lnTo>
                  <a:lnTo>
                    <a:pt x="883132" y="3909644"/>
                  </a:lnTo>
                  <a:lnTo>
                    <a:pt x="894613" y="3898938"/>
                  </a:lnTo>
                  <a:lnTo>
                    <a:pt x="901090" y="3885806"/>
                  </a:lnTo>
                  <a:lnTo>
                    <a:pt x="901573" y="3871595"/>
                  </a:lnTo>
                  <a:lnTo>
                    <a:pt x="902208" y="3871595"/>
                  </a:lnTo>
                  <a:lnTo>
                    <a:pt x="902208" y="3693668"/>
                  </a:lnTo>
                  <a:lnTo>
                    <a:pt x="1035431" y="3657981"/>
                  </a:lnTo>
                  <a:lnTo>
                    <a:pt x="1035431" y="3810635"/>
                  </a:lnTo>
                  <a:lnTo>
                    <a:pt x="1027607" y="3807447"/>
                  </a:lnTo>
                  <a:lnTo>
                    <a:pt x="1019009" y="3805745"/>
                  </a:lnTo>
                  <a:lnTo>
                    <a:pt x="972781" y="3825964"/>
                  </a:lnTo>
                  <a:lnTo>
                    <a:pt x="966597" y="3839794"/>
                  </a:lnTo>
                  <a:lnTo>
                    <a:pt x="966978" y="3854577"/>
                  </a:lnTo>
                  <a:lnTo>
                    <a:pt x="974051" y="3867620"/>
                  </a:lnTo>
                  <a:lnTo>
                    <a:pt x="986320" y="3876522"/>
                  </a:lnTo>
                  <a:lnTo>
                    <a:pt x="1002106" y="3880510"/>
                  </a:lnTo>
                  <a:lnTo>
                    <a:pt x="1019683" y="3878834"/>
                  </a:lnTo>
                  <a:lnTo>
                    <a:pt x="1035227" y="3871823"/>
                  </a:lnTo>
                  <a:lnTo>
                    <a:pt x="1046708" y="3861028"/>
                  </a:lnTo>
                  <a:lnTo>
                    <a:pt x="1053122" y="3847795"/>
                  </a:lnTo>
                  <a:lnTo>
                    <a:pt x="1053465" y="3833495"/>
                  </a:lnTo>
                  <a:lnTo>
                    <a:pt x="1054481" y="3833495"/>
                  </a:lnTo>
                  <a:lnTo>
                    <a:pt x="1054481" y="36050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3686" y="1754886"/>
              <a:ext cx="193675" cy="194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4684" y="2640457"/>
              <a:ext cx="158623" cy="158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5922" y="1818639"/>
              <a:ext cx="223392" cy="2371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3407" y="3758183"/>
              <a:ext cx="144398" cy="144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47876" y="604646"/>
              <a:ext cx="5321935" cy="2130425"/>
            </a:xfrm>
            <a:custGeom>
              <a:avLst/>
              <a:gdLst/>
              <a:ahLst/>
              <a:cxnLst/>
              <a:rect l="l" t="t" r="r" b="b"/>
              <a:pathLst>
                <a:path w="5321935" h="2130425">
                  <a:moveTo>
                    <a:pt x="255854" y="2005965"/>
                  </a:moveTo>
                  <a:lnTo>
                    <a:pt x="251752" y="1985721"/>
                  </a:lnTo>
                  <a:lnTo>
                    <a:pt x="240576" y="1969173"/>
                  </a:lnTo>
                  <a:lnTo>
                    <a:pt x="224028" y="1957997"/>
                  </a:lnTo>
                  <a:lnTo>
                    <a:pt x="203784" y="1953895"/>
                  </a:lnTo>
                  <a:lnTo>
                    <a:pt x="183476" y="1957997"/>
                  </a:lnTo>
                  <a:lnTo>
                    <a:pt x="166928" y="1969173"/>
                  </a:lnTo>
                  <a:lnTo>
                    <a:pt x="155790" y="1985721"/>
                  </a:lnTo>
                  <a:lnTo>
                    <a:pt x="151714" y="2005965"/>
                  </a:lnTo>
                  <a:lnTo>
                    <a:pt x="155790" y="2026285"/>
                  </a:lnTo>
                  <a:lnTo>
                    <a:pt x="166928" y="2042883"/>
                  </a:lnTo>
                  <a:lnTo>
                    <a:pt x="183476" y="2054072"/>
                  </a:lnTo>
                  <a:lnTo>
                    <a:pt x="203784" y="2058162"/>
                  </a:lnTo>
                  <a:lnTo>
                    <a:pt x="224028" y="2054072"/>
                  </a:lnTo>
                  <a:lnTo>
                    <a:pt x="240576" y="2042883"/>
                  </a:lnTo>
                  <a:lnTo>
                    <a:pt x="251752" y="2026285"/>
                  </a:lnTo>
                  <a:lnTo>
                    <a:pt x="255854" y="2005965"/>
                  </a:lnTo>
                  <a:close/>
                </a:path>
                <a:path w="5321935" h="2130425">
                  <a:moveTo>
                    <a:pt x="338658" y="1918335"/>
                  </a:moveTo>
                  <a:lnTo>
                    <a:pt x="337350" y="1911985"/>
                  </a:lnTo>
                  <a:lnTo>
                    <a:pt x="336511" y="1907870"/>
                  </a:lnTo>
                  <a:lnTo>
                    <a:pt x="330695" y="1899310"/>
                  </a:lnTo>
                  <a:lnTo>
                    <a:pt x="322097" y="1893531"/>
                  </a:lnTo>
                  <a:lnTo>
                    <a:pt x="318846" y="1892884"/>
                  </a:lnTo>
                  <a:lnTo>
                    <a:pt x="318846" y="1911985"/>
                  </a:lnTo>
                  <a:lnTo>
                    <a:pt x="318846" y="1933575"/>
                  </a:lnTo>
                  <a:lnTo>
                    <a:pt x="276428" y="1933575"/>
                  </a:lnTo>
                  <a:lnTo>
                    <a:pt x="276428" y="2005965"/>
                  </a:lnTo>
                  <a:lnTo>
                    <a:pt x="270713" y="2034324"/>
                  </a:lnTo>
                  <a:lnTo>
                    <a:pt x="255155" y="2057450"/>
                  </a:lnTo>
                  <a:lnTo>
                    <a:pt x="232054" y="2073033"/>
                  </a:lnTo>
                  <a:lnTo>
                    <a:pt x="203784" y="2078736"/>
                  </a:lnTo>
                  <a:lnTo>
                    <a:pt x="175475" y="2073033"/>
                  </a:lnTo>
                  <a:lnTo>
                    <a:pt x="152349" y="2057450"/>
                  </a:lnTo>
                  <a:lnTo>
                    <a:pt x="136728" y="2034324"/>
                  </a:lnTo>
                  <a:lnTo>
                    <a:pt x="131013" y="2005965"/>
                  </a:lnTo>
                  <a:lnTo>
                    <a:pt x="136728" y="1977694"/>
                  </a:lnTo>
                  <a:lnTo>
                    <a:pt x="152336" y="1954593"/>
                  </a:lnTo>
                  <a:lnTo>
                    <a:pt x="175475" y="1939036"/>
                  </a:lnTo>
                  <a:lnTo>
                    <a:pt x="202514" y="1933575"/>
                  </a:lnTo>
                  <a:lnTo>
                    <a:pt x="203784" y="1933321"/>
                  </a:lnTo>
                  <a:lnTo>
                    <a:pt x="232054" y="1939036"/>
                  </a:lnTo>
                  <a:lnTo>
                    <a:pt x="255155" y="1954593"/>
                  </a:lnTo>
                  <a:lnTo>
                    <a:pt x="270713" y="1977694"/>
                  </a:lnTo>
                  <a:lnTo>
                    <a:pt x="276428" y="2005965"/>
                  </a:lnTo>
                  <a:lnTo>
                    <a:pt x="276428" y="1933575"/>
                  </a:lnTo>
                  <a:lnTo>
                    <a:pt x="274777" y="1933575"/>
                  </a:lnTo>
                  <a:lnTo>
                    <a:pt x="274777" y="1933321"/>
                  </a:lnTo>
                  <a:lnTo>
                    <a:pt x="274777" y="1917192"/>
                  </a:lnTo>
                  <a:lnTo>
                    <a:pt x="274777" y="1911985"/>
                  </a:lnTo>
                  <a:lnTo>
                    <a:pt x="318846" y="1911985"/>
                  </a:lnTo>
                  <a:lnTo>
                    <a:pt x="318846" y="1892884"/>
                  </a:lnTo>
                  <a:lnTo>
                    <a:pt x="311607" y="1891411"/>
                  </a:lnTo>
                  <a:lnTo>
                    <a:pt x="262839" y="1891411"/>
                  </a:lnTo>
                  <a:lnTo>
                    <a:pt x="262839" y="1856867"/>
                  </a:lnTo>
                  <a:lnTo>
                    <a:pt x="262839" y="1849755"/>
                  </a:lnTo>
                  <a:lnTo>
                    <a:pt x="258521" y="1845437"/>
                  </a:lnTo>
                  <a:lnTo>
                    <a:pt x="238201" y="1845437"/>
                  </a:lnTo>
                  <a:lnTo>
                    <a:pt x="238201" y="1856867"/>
                  </a:lnTo>
                  <a:lnTo>
                    <a:pt x="238201" y="1891411"/>
                  </a:lnTo>
                  <a:lnTo>
                    <a:pt x="169367" y="1891411"/>
                  </a:lnTo>
                  <a:lnTo>
                    <a:pt x="169367" y="1856867"/>
                  </a:lnTo>
                  <a:lnTo>
                    <a:pt x="238201" y="1856867"/>
                  </a:lnTo>
                  <a:lnTo>
                    <a:pt x="238201" y="1845437"/>
                  </a:lnTo>
                  <a:lnTo>
                    <a:pt x="148920" y="1845437"/>
                  </a:lnTo>
                  <a:lnTo>
                    <a:pt x="144602" y="1849755"/>
                  </a:lnTo>
                  <a:lnTo>
                    <a:pt x="144602" y="1891411"/>
                  </a:lnTo>
                  <a:lnTo>
                    <a:pt x="141173" y="1891411"/>
                  </a:lnTo>
                  <a:lnTo>
                    <a:pt x="141173" y="1917192"/>
                  </a:lnTo>
                  <a:lnTo>
                    <a:pt x="141173" y="1933575"/>
                  </a:lnTo>
                  <a:lnTo>
                    <a:pt x="118173" y="1933575"/>
                  </a:lnTo>
                  <a:lnTo>
                    <a:pt x="118173" y="1917192"/>
                  </a:lnTo>
                  <a:lnTo>
                    <a:pt x="141173" y="1917192"/>
                  </a:lnTo>
                  <a:lnTo>
                    <a:pt x="141173" y="1891411"/>
                  </a:lnTo>
                  <a:lnTo>
                    <a:pt x="91744" y="1891411"/>
                  </a:lnTo>
                  <a:lnTo>
                    <a:pt x="91744" y="1875917"/>
                  </a:lnTo>
                  <a:lnTo>
                    <a:pt x="89573" y="1873758"/>
                  </a:lnTo>
                  <a:lnTo>
                    <a:pt x="34798" y="1873758"/>
                  </a:lnTo>
                  <a:lnTo>
                    <a:pt x="32626" y="1875917"/>
                  </a:lnTo>
                  <a:lnTo>
                    <a:pt x="32626" y="1891411"/>
                  </a:lnTo>
                  <a:lnTo>
                    <a:pt x="26962" y="1891411"/>
                  </a:lnTo>
                  <a:lnTo>
                    <a:pt x="16459" y="1893531"/>
                  </a:lnTo>
                  <a:lnTo>
                    <a:pt x="7886" y="1899310"/>
                  </a:lnTo>
                  <a:lnTo>
                    <a:pt x="2108" y="1907870"/>
                  </a:lnTo>
                  <a:lnTo>
                    <a:pt x="0" y="1918335"/>
                  </a:lnTo>
                  <a:lnTo>
                    <a:pt x="50" y="2078736"/>
                  </a:lnTo>
                  <a:lnTo>
                    <a:pt x="2108" y="2088959"/>
                  </a:lnTo>
                  <a:lnTo>
                    <a:pt x="7886" y="2097519"/>
                  </a:lnTo>
                  <a:lnTo>
                    <a:pt x="16459" y="2103297"/>
                  </a:lnTo>
                  <a:lnTo>
                    <a:pt x="26962" y="2105406"/>
                  </a:lnTo>
                  <a:lnTo>
                    <a:pt x="311607" y="2105406"/>
                  </a:lnTo>
                  <a:lnTo>
                    <a:pt x="338658" y="1933575"/>
                  </a:lnTo>
                  <a:lnTo>
                    <a:pt x="338658" y="1918335"/>
                  </a:lnTo>
                  <a:close/>
                </a:path>
                <a:path w="5321935" h="2130425">
                  <a:moveTo>
                    <a:pt x="1592529" y="22479"/>
                  </a:moveTo>
                  <a:lnTo>
                    <a:pt x="1590738" y="13716"/>
                  </a:lnTo>
                  <a:lnTo>
                    <a:pt x="1590027" y="12674"/>
                  </a:lnTo>
                  <a:lnTo>
                    <a:pt x="1585887" y="6578"/>
                  </a:lnTo>
                  <a:lnTo>
                    <a:pt x="1578698" y="1765"/>
                  </a:lnTo>
                  <a:lnTo>
                    <a:pt x="1569923" y="0"/>
                  </a:lnTo>
                  <a:lnTo>
                    <a:pt x="1552143" y="0"/>
                  </a:lnTo>
                  <a:lnTo>
                    <a:pt x="1552143" y="14224"/>
                  </a:lnTo>
                  <a:lnTo>
                    <a:pt x="1551914" y="24333"/>
                  </a:lnTo>
                  <a:lnTo>
                    <a:pt x="1551279" y="33997"/>
                  </a:lnTo>
                  <a:lnTo>
                    <a:pt x="1550314" y="43103"/>
                  </a:lnTo>
                  <a:lnTo>
                    <a:pt x="1549095" y="51562"/>
                  </a:lnTo>
                  <a:lnTo>
                    <a:pt x="1534477" y="50990"/>
                  </a:lnTo>
                  <a:lnTo>
                    <a:pt x="1519707" y="52324"/>
                  </a:lnTo>
                  <a:lnTo>
                    <a:pt x="1508391" y="56997"/>
                  </a:lnTo>
                  <a:lnTo>
                    <a:pt x="1504137" y="66421"/>
                  </a:lnTo>
                  <a:lnTo>
                    <a:pt x="1504137" y="91440"/>
                  </a:lnTo>
                  <a:lnTo>
                    <a:pt x="1547571" y="91440"/>
                  </a:lnTo>
                  <a:lnTo>
                    <a:pt x="1544523" y="132969"/>
                  </a:lnTo>
                  <a:lnTo>
                    <a:pt x="1504137" y="133731"/>
                  </a:lnTo>
                  <a:lnTo>
                    <a:pt x="1504137" y="277114"/>
                  </a:lnTo>
                  <a:lnTo>
                    <a:pt x="1456512" y="277114"/>
                  </a:lnTo>
                  <a:lnTo>
                    <a:pt x="1456512" y="133731"/>
                  </a:lnTo>
                  <a:lnTo>
                    <a:pt x="1426159" y="133731"/>
                  </a:lnTo>
                  <a:lnTo>
                    <a:pt x="1426159" y="91440"/>
                  </a:lnTo>
                  <a:lnTo>
                    <a:pt x="1456512" y="91440"/>
                  </a:lnTo>
                  <a:lnTo>
                    <a:pt x="1456512" y="62992"/>
                  </a:lnTo>
                  <a:lnTo>
                    <a:pt x="1461262" y="39179"/>
                  </a:lnTo>
                  <a:lnTo>
                    <a:pt x="1510487" y="13208"/>
                  </a:lnTo>
                  <a:lnTo>
                    <a:pt x="1534261" y="12674"/>
                  </a:lnTo>
                  <a:lnTo>
                    <a:pt x="1543240" y="13030"/>
                  </a:lnTo>
                  <a:lnTo>
                    <a:pt x="1552143" y="14224"/>
                  </a:lnTo>
                  <a:lnTo>
                    <a:pt x="1552143" y="0"/>
                  </a:lnTo>
                  <a:lnTo>
                    <a:pt x="1324559" y="0"/>
                  </a:lnTo>
                  <a:lnTo>
                    <a:pt x="1315770" y="1765"/>
                  </a:lnTo>
                  <a:lnTo>
                    <a:pt x="1308582" y="6578"/>
                  </a:lnTo>
                  <a:lnTo>
                    <a:pt x="1303731" y="13716"/>
                  </a:lnTo>
                  <a:lnTo>
                    <a:pt x="1301953" y="22479"/>
                  </a:lnTo>
                  <a:lnTo>
                    <a:pt x="1301953" y="267843"/>
                  </a:lnTo>
                  <a:lnTo>
                    <a:pt x="1303731" y="276631"/>
                  </a:lnTo>
                  <a:lnTo>
                    <a:pt x="1308582" y="283819"/>
                  </a:lnTo>
                  <a:lnTo>
                    <a:pt x="1315770" y="288671"/>
                  </a:lnTo>
                  <a:lnTo>
                    <a:pt x="1324559" y="290449"/>
                  </a:lnTo>
                  <a:lnTo>
                    <a:pt x="1569923" y="290449"/>
                  </a:lnTo>
                  <a:lnTo>
                    <a:pt x="1578698" y="288671"/>
                  </a:lnTo>
                  <a:lnTo>
                    <a:pt x="1585887" y="283819"/>
                  </a:lnTo>
                  <a:lnTo>
                    <a:pt x="1590408" y="277114"/>
                  </a:lnTo>
                  <a:lnTo>
                    <a:pt x="1590738" y="276631"/>
                  </a:lnTo>
                  <a:lnTo>
                    <a:pt x="1592529" y="267843"/>
                  </a:lnTo>
                  <a:lnTo>
                    <a:pt x="1592529" y="51562"/>
                  </a:lnTo>
                  <a:lnTo>
                    <a:pt x="1592529" y="22479"/>
                  </a:lnTo>
                  <a:close/>
                </a:path>
                <a:path w="5321935" h="2130425">
                  <a:moveTo>
                    <a:pt x="5321376" y="1862328"/>
                  </a:moveTo>
                  <a:lnTo>
                    <a:pt x="5319611" y="1853552"/>
                  </a:lnTo>
                  <a:lnTo>
                    <a:pt x="5314785" y="1846364"/>
                  </a:lnTo>
                  <a:lnTo>
                    <a:pt x="5307596" y="1841512"/>
                  </a:lnTo>
                  <a:lnTo>
                    <a:pt x="5298770" y="1839722"/>
                  </a:lnTo>
                  <a:lnTo>
                    <a:pt x="5284038" y="1839722"/>
                  </a:lnTo>
                  <a:lnTo>
                    <a:pt x="5284038" y="1925574"/>
                  </a:lnTo>
                  <a:lnTo>
                    <a:pt x="5280774" y="1930933"/>
                  </a:lnTo>
                  <a:lnTo>
                    <a:pt x="5260416" y="1977224"/>
                  </a:lnTo>
                  <a:lnTo>
                    <a:pt x="5256479" y="1994154"/>
                  </a:lnTo>
                  <a:lnTo>
                    <a:pt x="5234254" y="2039848"/>
                  </a:lnTo>
                  <a:lnTo>
                    <a:pt x="5182311" y="2070481"/>
                  </a:lnTo>
                  <a:lnTo>
                    <a:pt x="5158486" y="2073059"/>
                  </a:lnTo>
                  <a:lnTo>
                    <a:pt x="5127256" y="2070061"/>
                  </a:lnTo>
                  <a:lnTo>
                    <a:pt x="5094681" y="2061464"/>
                  </a:lnTo>
                  <a:lnTo>
                    <a:pt x="5066868" y="2047240"/>
                  </a:lnTo>
                  <a:lnTo>
                    <a:pt x="5092128" y="2045157"/>
                  </a:lnTo>
                  <a:lnTo>
                    <a:pt x="5112245" y="2042121"/>
                  </a:lnTo>
                  <a:lnTo>
                    <a:pt x="5127955" y="2037588"/>
                  </a:lnTo>
                  <a:lnTo>
                    <a:pt x="5139944" y="2031022"/>
                  </a:lnTo>
                  <a:lnTo>
                    <a:pt x="5128476" y="2031022"/>
                  </a:lnTo>
                  <a:lnTo>
                    <a:pt x="5113985" y="2028990"/>
                  </a:lnTo>
                  <a:lnTo>
                    <a:pt x="5100155" y="2022233"/>
                  </a:lnTo>
                  <a:lnTo>
                    <a:pt x="5090617" y="2008124"/>
                  </a:lnTo>
                  <a:lnTo>
                    <a:pt x="5098161" y="2008670"/>
                  </a:lnTo>
                  <a:lnTo>
                    <a:pt x="5103800" y="2008124"/>
                  </a:lnTo>
                  <a:lnTo>
                    <a:pt x="5105933" y="2007920"/>
                  </a:lnTo>
                  <a:lnTo>
                    <a:pt x="5113058" y="2006574"/>
                  </a:lnTo>
                  <a:lnTo>
                    <a:pt x="5118684" y="2005330"/>
                  </a:lnTo>
                  <a:lnTo>
                    <a:pt x="5105476" y="1999665"/>
                  </a:lnTo>
                  <a:lnTo>
                    <a:pt x="5090896" y="1990763"/>
                  </a:lnTo>
                  <a:lnTo>
                    <a:pt x="5078742" y="1977618"/>
                  </a:lnTo>
                  <a:lnTo>
                    <a:pt x="5072837" y="1959229"/>
                  </a:lnTo>
                  <a:lnTo>
                    <a:pt x="5079162" y="1962289"/>
                  </a:lnTo>
                  <a:lnTo>
                    <a:pt x="5087074" y="1964397"/>
                  </a:lnTo>
                  <a:lnTo>
                    <a:pt x="5095100" y="1965858"/>
                  </a:lnTo>
                  <a:lnTo>
                    <a:pt x="5101793" y="1966976"/>
                  </a:lnTo>
                  <a:lnTo>
                    <a:pt x="5094554" y="1959229"/>
                  </a:lnTo>
                  <a:lnTo>
                    <a:pt x="5090858" y="1955266"/>
                  </a:lnTo>
                  <a:lnTo>
                    <a:pt x="5084496" y="1939975"/>
                  </a:lnTo>
                  <a:lnTo>
                    <a:pt x="5084013" y="1921713"/>
                  </a:lnTo>
                  <a:lnTo>
                    <a:pt x="5090744" y="1901063"/>
                  </a:lnTo>
                  <a:lnTo>
                    <a:pt x="5112651" y="1924126"/>
                  </a:lnTo>
                  <a:lnTo>
                    <a:pt x="5132844" y="1939899"/>
                  </a:lnTo>
                  <a:lnTo>
                    <a:pt x="5152644" y="1949716"/>
                  </a:lnTo>
                  <a:lnTo>
                    <a:pt x="5173421" y="1954911"/>
                  </a:lnTo>
                  <a:lnTo>
                    <a:pt x="5172405" y="1951355"/>
                  </a:lnTo>
                  <a:lnTo>
                    <a:pt x="5171389" y="1946402"/>
                  </a:lnTo>
                  <a:lnTo>
                    <a:pt x="5171897" y="1934591"/>
                  </a:lnTo>
                  <a:lnTo>
                    <a:pt x="5174805" y="1922818"/>
                  </a:lnTo>
                  <a:lnTo>
                    <a:pt x="5182692" y="1910283"/>
                  </a:lnTo>
                  <a:lnTo>
                    <a:pt x="5194719" y="1901063"/>
                  </a:lnTo>
                  <a:lnTo>
                    <a:pt x="5195709" y="1900301"/>
                  </a:lnTo>
                  <a:lnTo>
                    <a:pt x="5214061" y="1896237"/>
                  </a:lnTo>
                  <a:lnTo>
                    <a:pt x="5224246" y="1897659"/>
                  </a:lnTo>
                  <a:lnTo>
                    <a:pt x="5234292" y="1901482"/>
                  </a:lnTo>
                  <a:lnTo>
                    <a:pt x="5243360" y="1907070"/>
                  </a:lnTo>
                  <a:lnTo>
                    <a:pt x="5250637" y="1913763"/>
                  </a:lnTo>
                  <a:lnTo>
                    <a:pt x="5258155" y="1912353"/>
                  </a:lnTo>
                  <a:lnTo>
                    <a:pt x="5264035" y="1909610"/>
                  </a:lnTo>
                  <a:lnTo>
                    <a:pt x="5269242" y="1906054"/>
                  </a:lnTo>
                  <a:lnTo>
                    <a:pt x="5274767" y="1902206"/>
                  </a:lnTo>
                  <a:lnTo>
                    <a:pt x="5271922" y="1910499"/>
                  </a:lnTo>
                  <a:lnTo>
                    <a:pt x="5268836" y="1918703"/>
                  </a:lnTo>
                  <a:lnTo>
                    <a:pt x="5265318" y="1925574"/>
                  </a:lnTo>
                  <a:lnTo>
                    <a:pt x="5261305" y="1929765"/>
                  </a:lnTo>
                  <a:lnTo>
                    <a:pt x="5269560" y="1930654"/>
                  </a:lnTo>
                  <a:lnTo>
                    <a:pt x="5276672" y="1927225"/>
                  </a:lnTo>
                  <a:lnTo>
                    <a:pt x="5284038" y="1925574"/>
                  </a:lnTo>
                  <a:lnTo>
                    <a:pt x="5284038" y="1839722"/>
                  </a:lnTo>
                  <a:lnTo>
                    <a:pt x="5053533" y="1839722"/>
                  </a:lnTo>
                  <a:lnTo>
                    <a:pt x="5044745" y="1841512"/>
                  </a:lnTo>
                  <a:lnTo>
                    <a:pt x="5037556" y="1846364"/>
                  </a:lnTo>
                  <a:lnTo>
                    <a:pt x="5032705" y="1853552"/>
                  </a:lnTo>
                  <a:lnTo>
                    <a:pt x="5030927" y="1862328"/>
                  </a:lnTo>
                  <a:lnTo>
                    <a:pt x="5030927" y="2107565"/>
                  </a:lnTo>
                  <a:lnTo>
                    <a:pt x="5032705" y="2116353"/>
                  </a:lnTo>
                  <a:lnTo>
                    <a:pt x="5037556" y="2123541"/>
                  </a:lnTo>
                  <a:lnTo>
                    <a:pt x="5044745" y="2128393"/>
                  </a:lnTo>
                  <a:lnTo>
                    <a:pt x="5053533" y="2130171"/>
                  </a:lnTo>
                  <a:lnTo>
                    <a:pt x="5298770" y="2130171"/>
                  </a:lnTo>
                  <a:lnTo>
                    <a:pt x="5307596" y="2128393"/>
                  </a:lnTo>
                  <a:lnTo>
                    <a:pt x="5314785" y="2123541"/>
                  </a:lnTo>
                  <a:lnTo>
                    <a:pt x="5319611" y="2116353"/>
                  </a:lnTo>
                  <a:lnTo>
                    <a:pt x="5321376" y="2107565"/>
                  </a:lnTo>
                  <a:lnTo>
                    <a:pt x="5321376" y="2073059"/>
                  </a:lnTo>
                  <a:lnTo>
                    <a:pt x="5321376" y="1925574"/>
                  </a:lnTo>
                  <a:lnTo>
                    <a:pt x="5321376" y="1902206"/>
                  </a:lnTo>
                  <a:lnTo>
                    <a:pt x="5321376" y="1896237"/>
                  </a:lnTo>
                  <a:lnTo>
                    <a:pt x="5321376" y="1862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0852" y="1718183"/>
              <a:ext cx="80645" cy="1760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2377" y="1761108"/>
              <a:ext cx="222250" cy="2284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6947" y="996442"/>
              <a:ext cx="223900" cy="2239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32F837B-BF1A-48ED-F022-192129E68CCB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5398" y="395157"/>
            <a:ext cx="11201400" cy="830997"/>
          </a:xfrm>
        </p:spPr>
        <p:txBody>
          <a:bodyPr/>
          <a:lstStyle/>
          <a:p>
            <a:pPr algn="ctr"/>
            <a:r>
              <a:rPr lang="en-GB" dirty="0"/>
              <a:t>Client-Side Technologies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0B263-0BE1-198B-7488-F63E4666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36" y="2269260"/>
            <a:ext cx="9671728" cy="38722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10C759-99F2-8C31-298C-02D84C45667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5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646934"/>
            <a:ext cx="43618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endParaRPr sz="3600" dirty="0">
              <a:latin typeface="Arial"/>
              <a:cs typeface="Arial"/>
            </a:endParaRPr>
          </a:p>
          <a:p>
            <a:pPr marL="1562100" marR="5080" indent="-63563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Intro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b="1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643</TotalTime>
  <Words>5218</Words>
  <Application>Microsoft Office PowerPoint</Application>
  <PresentationFormat>Widescreen</PresentationFormat>
  <Paragraphs>745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Arial MT</vt:lpstr>
      <vt:lpstr>Calibri</vt:lpstr>
      <vt:lpstr>Cambria Math</vt:lpstr>
      <vt:lpstr>Courier New</vt:lpstr>
      <vt:lpstr>Microsoft Sans Serif</vt:lpstr>
      <vt:lpstr>Times New Roman</vt:lpstr>
      <vt:lpstr>Verdana</vt:lpstr>
      <vt:lpstr>Wingdings</vt:lpstr>
      <vt:lpstr>Office Theme</vt:lpstr>
      <vt:lpstr>INTRODUCTION TO WEB TECHNOLOGIES</vt:lpstr>
      <vt:lpstr>WEB TECHNOLOGIES</vt:lpstr>
      <vt:lpstr>WEB TECHNOLOGIES</vt:lpstr>
      <vt:lpstr>WEB TECHNOLOGIES</vt:lpstr>
      <vt:lpstr>WEB TECHNOLOGIES</vt:lpstr>
      <vt:lpstr>WEB TECHNOLOGIES</vt:lpstr>
      <vt:lpstr>Client-Side Technologies</vt:lpstr>
      <vt:lpstr>Client-Side Technologies</vt:lpstr>
      <vt:lpstr>Session – 1: A Quick Intro to  HTML</vt:lpstr>
      <vt:lpstr>What is HTML?</vt:lpstr>
      <vt:lpstr>Let's see what is meant by Hypertext !!</vt:lpstr>
      <vt:lpstr>Let's see what is meant by Markup Language,  and Web page !!</vt:lpstr>
      <vt:lpstr>Defining HTML!!</vt:lpstr>
      <vt:lpstr>Brief History of HTML</vt:lpstr>
      <vt:lpstr>HTML Versions</vt:lpstr>
      <vt:lpstr>HTML Versions</vt:lpstr>
      <vt:lpstr>Features of HTML</vt:lpstr>
      <vt:lpstr>Features of HTML</vt:lpstr>
      <vt:lpstr>Challenges of HTML</vt:lpstr>
      <vt:lpstr>Benefits of HTML</vt:lpstr>
      <vt:lpstr>Top Applications</vt:lpstr>
      <vt:lpstr>Top Applications</vt:lpstr>
      <vt:lpstr>Top Applications</vt:lpstr>
      <vt:lpstr>Let's see an simple example of HTML!!</vt:lpstr>
      <vt:lpstr>Sublime Text</vt:lpstr>
      <vt:lpstr>Sublime Text</vt:lpstr>
      <vt:lpstr>Sublime Text</vt:lpstr>
      <vt:lpstr>Sublime Text</vt:lpstr>
      <vt:lpstr>Sublime Text</vt:lpstr>
      <vt:lpstr>Sublime Text</vt:lpstr>
      <vt:lpstr>Questions?? Every engineer has a tendency to tinker on  a problem, lets answer few of them.</vt:lpstr>
      <vt:lpstr>Session: Markup with Metadata</vt:lpstr>
      <vt:lpstr>Markup with Metadata</vt:lpstr>
      <vt:lpstr>Markup with Metadata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Questions?? Every engineer has a tendency to tinker on  a problem, lets answer few of them.</vt:lpstr>
      <vt:lpstr>Session :        HTML FUNDAMENTALS </vt:lpstr>
      <vt:lpstr>Session :           DOCTYPE </vt:lpstr>
      <vt:lpstr>HTML &lt;!DOCTYPE&gt; tag</vt:lpstr>
      <vt:lpstr>HTML &lt;!DOCTYPE&gt; tag</vt:lpstr>
      <vt:lpstr>HTML &lt;!DOCTYPE&gt; tag</vt:lpstr>
      <vt:lpstr>Session :           HTML TAG </vt:lpstr>
      <vt:lpstr>HTML &lt;html&gt; Tag</vt:lpstr>
      <vt:lpstr>HTML &lt;html&gt; Tag</vt:lpstr>
      <vt:lpstr>Session :           HEAD TAG </vt:lpstr>
      <vt:lpstr>HTML &lt;head&gt; Tag</vt:lpstr>
      <vt:lpstr>HTML &lt;head&gt; Tag</vt:lpstr>
      <vt:lpstr>Session :           BODY TAG </vt:lpstr>
      <vt:lpstr>HTML &lt;body&gt; Tag</vt:lpstr>
      <vt:lpstr>Session :       HTML ENTITIES</vt:lpstr>
      <vt:lpstr>HTML ENTITIES</vt:lpstr>
      <vt:lpstr>HTML ENTITIES</vt:lpstr>
      <vt:lpstr>HTML ENTITIES</vt:lpstr>
      <vt:lpstr>HTML ENTITIES</vt:lpstr>
      <vt:lpstr>HTML ENTITIES</vt:lpstr>
      <vt:lpstr>Session :   HTML COMMENTS</vt:lpstr>
      <vt:lpstr>HTML Comments HTML Comments:</vt:lpstr>
      <vt:lpstr>HTML Comments</vt:lpstr>
      <vt:lpstr>HTML Comments Single Line comment In HTML:</vt:lpstr>
      <vt:lpstr>PowerPoint Presentation</vt:lpstr>
      <vt:lpstr>HTML Comments Multi Line comment In HTML:</vt:lpstr>
      <vt:lpstr>HTML Comments Output: Here we can see that in the comment section we have used  multiple lines but still it’s not printed.</vt:lpstr>
      <vt:lpstr>HTML Comments Using &lt;comment&gt; tag: There used to be an HTML &lt;comment&gt; tag, but  it is not supported by any modern browser.</vt:lpstr>
      <vt:lpstr>Questions?? Every engineer has a tendency to tinker on  a problem, lets answer few of them.</vt:lpstr>
      <vt:lpstr>Thank You Happy to host you today.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sai vardhan</cp:lastModifiedBy>
  <cp:revision>70</cp:revision>
  <dcterms:created xsi:type="dcterms:W3CDTF">2024-03-18T04:05:38Z</dcterms:created>
  <dcterms:modified xsi:type="dcterms:W3CDTF">2024-05-18T11:30:44Z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2024-03-18T00:00:00Z</vt:filetime>
  </property>
</Properties>
</file>