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94" r:id="rId4"/>
    <p:sldId id="300" r:id="rId5"/>
    <p:sldId id="295" r:id="rId6"/>
    <p:sldId id="301" r:id="rId7"/>
    <p:sldId id="302" r:id="rId8"/>
    <p:sldId id="305" r:id="rId9"/>
    <p:sldId id="306" r:id="rId10"/>
    <p:sldId id="307" r:id="rId11"/>
    <p:sldId id="310" r:id="rId12"/>
    <p:sldId id="311" r:id="rId13"/>
    <p:sldId id="312" r:id="rId14"/>
    <p:sldId id="313" r:id="rId15"/>
    <p:sldId id="317" r:id="rId16"/>
    <p:sldId id="322" r:id="rId17"/>
    <p:sldId id="326" r:id="rId18"/>
    <p:sldId id="330" r:id="rId19"/>
    <p:sldId id="390" r:id="rId20"/>
    <p:sldId id="262" r:id="rId21"/>
    <p:sldId id="263" r:id="rId22"/>
    <p:sldId id="264" r:id="rId23"/>
    <p:sldId id="265" r:id="rId24"/>
    <p:sldId id="267" r:id="rId25"/>
    <p:sldId id="268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39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97" r:id="rId62"/>
    <p:sldId id="367" r:id="rId63"/>
    <p:sldId id="368" r:id="rId64"/>
    <p:sldId id="369" r:id="rId65"/>
    <p:sldId id="370" r:id="rId66"/>
    <p:sldId id="371" r:id="rId67"/>
    <p:sldId id="398" r:id="rId68"/>
    <p:sldId id="345" r:id="rId69"/>
    <p:sldId id="357" r:id="rId70"/>
    <p:sldId id="358" r:id="rId71"/>
    <p:sldId id="359" r:id="rId72"/>
    <p:sldId id="396" r:id="rId73"/>
    <p:sldId id="400" r:id="rId74"/>
    <p:sldId id="260" r:id="rId75"/>
    <p:sldId id="401" r:id="rId76"/>
    <p:sldId id="402" r:id="rId77"/>
    <p:sldId id="403" r:id="rId78"/>
    <p:sldId id="404" r:id="rId79"/>
    <p:sldId id="405" r:id="rId80"/>
    <p:sldId id="270" r:id="rId81"/>
    <p:sldId id="363" r:id="rId82"/>
    <p:sldId id="272" r:id="rId83"/>
    <p:sldId id="407" r:id="rId84"/>
    <p:sldId id="408" r:id="rId85"/>
    <p:sldId id="361" r:id="rId86"/>
    <p:sldId id="364" r:id="rId87"/>
    <p:sldId id="409" r:id="rId88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STRUCTURE TAGS (4)" id="{14816C95-2A12-43B4-A80D-B44F467F4847}">
          <p14:sldIdLst>
            <p14:sldId id="259"/>
            <p14:sldId id="261"/>
            <p14:sldId id="294"/>
            <p14:sldId id="300"/>
            <p14:sldId id="295"/>
            <p14:sldId id="301"/>
            <p14:sldId id="302"/>
            <p14:sldId id="305"/>
            <p14:sldId id="306"/>
            <p14:sldId id="307"/>
            <p14:sldId id="310"/>
            <p14:sldId id="311"/>
            <p14:sldId id="312"/>
            <p14:sldId id="313"/>
            <p14:sldId id="317"/>
            <p14:sldId id="322"/>
            <p14:sldId id="326"/>
            <p14:sldId id="330"/>
          </p14:sldIdLst>
        </p14:section>
        <p14:section name="TABLES" id="{AEEEFE21-D132-402C-98FB-6AFB08D69427}">
          <p14:sldIdLst>
            <p14:sldId id="390"/>
            <p14:sldId id="262"/>
            <p14:sldId id="263"/>
            <p14:sldId id="264"/>
            <p14:sldId id="265"/>
            <p14:sldId id="267"/>
            <p14:sldId id="268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ISTS" id="{B0D55379-5FCE-4D0F-955B-34405F90796A}">
          <p14:sldIdLst>
            <p14:sldId id="39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Hidden Inputs" id="{451630C8-A016-40F0-95FA-19C52037171D}">
          <p14:sldIdLst>
            <p14:sldId id="397"/>
            <p14:sldId id="367"/>
            <p14:sldId id="368"/>
            <p14:sldId id="369"/>
            <p14:sldId id="370"/>
            <p14:sldId id="371"/>
            <p14:sldId id="398"/>
          </p14:sldIdLst>
        </p14:section>
        <p14:section name="Sections" id="{96FDB79B-F975-45AE-874C-EFD01B0BC237}">
          <p14:sldIdLst>
            <p14:sldId id="345"/>
            <p14:sldId id="357"/>
            <p14:sldId id="358"/>
            <p14:sldId id="359"/>
            <p14:sldId id="396"/>
          </p14:sldIdLst>
        </p14:section>
        <p14:section name="Anchor Tags" id="{0861F364-4B08-41A8-B8B1-F8B6B80BE090}">
          <p14:sldIdLst>
            <p14:sldId id="400"/>
            <p14:sldId id="260"/>
            <p14:sldId id="401"/>
            <p14:sldId id="402"/>
            <p14:sldId id="403"/>
            <p14:sldId id="404"/>
            <p14:sldId id="405"/>
            <p14:sldId id="270"/>
            <p14:sldId id="363"/>
            <p14:sldId id="272"/>
            <p14:sldId id="407"/>
            <p14:sldId id="408"/>
            <p14:sldId id="361"/>
            <p14:sldId id="364"/>
            <p14:sldId id="409"/>
          </p14:sldIdLst>
        </p14:section>
        <p14:section name="Navigation" id="{2A2F6B04-45B4-4038-B8A8-197316B40E70}">
          <p14:sldIdLst/>
        </p14:section>
        <p14:section name="Images / Figure" id="{3C81BA21-A9C4-4AC1-8600-33F77B6493E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795" y="0"/>
            <a:ext cx="2394203" cy="1395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072" y="17939"/>
            <a:ext cx="7429500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326" y="218008"/>
            <a:ext cx="1118534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704" y="1854453"/>
            <a:ext cx="6925309" cy="286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mailto:someone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3600" dirty="0">
              <a:latin typeface="Arial"/>
              <a:cs typeface="Arial"/>
            </a:endParaRPr>
          </a:p>
          <a:p>
            <a:pPr marL="23241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85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Break&lt;br&gt;</a:t>
            </a:r>
            <a:r>
              <a:rPr sz="4000" spc="-165" dirty="0"/>
              <a:t> </a:t>
            </a:r>
            <a:r>
              <a:rPr sz="4000" spc="-4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0104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Example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tag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&lt;p&gt;If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break a line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 in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BR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element in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document.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2889" y="5198323"/>
            <a:ext cx="5133340" cy="1494155"/>
            <a:chOff x="3422889" y="5198323"/>
            <a:chExt cx="5133340" cy="14941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889" y="5198323"/>
              <a:ext cx="5132853" cy="1493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8572" y="5353164"/>
              <a:ext cx="4617592" cy="98638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C2C1BF0-6247-A874-D473-A7059B73D0EC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6887209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 tag 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stands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horizontal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 and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insert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thematic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break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divide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separate </a:t>
            </a:r>
            <a:r>
              <a:rPr sz="1600" dirty="0">
                <a:latin typeface="Microsoft Sans Serif"/>
                <a:cs typeface="Microsoft Sans Serif"/>
              </a:rPr>
              <a:t>document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sections.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 &lt;hr&gt;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 empty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does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require an end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...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latin typeface="Arial"/>
                <a:cs typeface="Arial"/>
              </a:rPr>
              <a:t>Tag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Attributes: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given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describe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attributes: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86398"/>
              </p:ext>
            </p:extLst>
          </p:nvPr>
        </p:nvGraphicFramePr>
        <p:xfrm>
          <a:off x="685800" y="4038600"/>
          <a:ext cx="10747374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Attribute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335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Value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273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Align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16827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left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center right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 marR="12255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alignment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horizontal 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65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noshade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noshade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bar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shading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effect.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size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pixels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height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556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0716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pixels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5905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specify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width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horizontal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rule.</a:t>
                      </a:r>
                      <a:endParaRPr sz="12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E17F909-14D2-C460-BFBB-9338B1488419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6842759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illustrate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&lt;title&gt;HTML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tag&lt;/title&gt;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&lt;p&gt;There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paragraph.&lt;/p&gt;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&lt;hr&gt;</a:t>
            </a:r>
            <a:endParaRPr sz="16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&lt;p&gt;This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horizontal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rule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above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paragraph.&lt;/p&gt;</a:t>
            </a:r>
            <a:endParaRPr sz="16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  <a:p>
            <a:pPr marR="660400" algn="ct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872" y="2853535"/>
            <a:ext cx="11212195" cy="3903979"/>
            <a:chOff x="499872" y="2853535"/>
            <a:chExt cx="11212195" cy="39039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72" y="5333998"/>
              <a:ext cx="8766048" cy="14234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439" y="5529351"/>
              <a:ext cx="8178165" cy="83485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0EC1F1-6B9D-E07E-23BE-941A3A3E047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352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85" dirty="0"/>
              <a:t> </a:t>
            </a:r>
            <a:r>
              <a:rPr sz="4000" dirty="0"/>
              <a:t>&lt;hr&gt;</a:t>
            </a:r>
            <a:r>
              <a:rPr sz="4000" spc="-130" dirty="0"/>
              <a:t> </a:t>
            </a:r>
            <a:r>
              <a:rPr sz="4000" spc="-7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7040880" cy="376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illustrate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&lt;hr&gt;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 size,align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noshade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with </a:t>
            </a:r>
            <a:r>
              <a:rPr sz="1600" spc="-10" dirty="0">
                <a:latin typeface="Microsoft Sans Serif"/>
                <a:cs typeface="Microsoft Sans Serif"/>
              </a:rPr>
              <a:t>attributes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&lt;title&gt;hr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attributes&lt;/title&gt;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&lt;p&gt;Normal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horizontal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line.&lt;/p&gt;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align="centre"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width="50%"&gt;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&lt;p&gt;Horizontal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30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pixels&lt;/p&gt;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size="30"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&lt;p&gt;Horizontal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30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pixels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noshade.&lt;/p&gt;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size="30"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noshade&gt;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38200" y="5165205"/>
            <a:ext cx="7940040" cy="1694814"/>
            <a:chOff x="790955" y="5163310"/>
            <a:chExt cx="7940040" cy="169481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5163310"/>
              <a:ext cx="7940040" cy="1694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167" y="5358803"/>
              <a:ext cx="7352283" cy="123304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B45BE8A-085B-6FF7-3699-142749D519E6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0" dirty="0"/>
              <a:t> </a:t>
            </a:r>
            <a:r>
              <a:rPr sz="4000" dirty="0"/>
              <a:t>Division</a:t>
            </a:r>
            <a:r>
              <a:rPr sz="4000" spc="-100" dirty="0"/>
              <a:t> </a:t>
            </a:r>
            <a:r>
              <a:rPr sz="4000" dirty="0"/>
              <a:t>&lt;div&gt;</a:t>
            </a:r>
            <a:r>
              <a:rPr sz="4000" spc="-14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51229"/>
            <a:ext cx="724852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known 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Division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make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divisions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like </a:t>
            </a:r>
            <a:r>
              <a:rPr sz="1600" dirty="0">
                <a:latin typeface="Microsoft Sans Serif"/>
                <a:cs typeface="Microsoft Sans Serif"/>
              </a:rPr>
              <a:t>(text,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images,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header,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footer,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navigation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bar,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etc).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16319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open(&lt;div&gt;)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closing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(&lt;/div&gt;)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mandatory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close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marR="9715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most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development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because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helps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separate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out data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for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function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web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Div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Block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generic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tag</a:t>
            </a:r>
            <a:endParaRPr sz="1600">
              <a:latin typeface="Microsoft Sans Serif"/>
              <a:cs typeface="Microsoft Sans Serif"/>
            </a:endParaRPr>
          </a:p>
          <a:p>
            <a:pPr marL="299085" marR="641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the group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various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HTML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sections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be </a:t>
            </a:r>
            <a:r>
              <a:rPr sz="1600" dirty="0">
                <a:latin typeface="Microsoft Sans Serif"/>
                <a:cs typeface="Microsoft Sans Serif"/>
              </a:rPr>
              <a:t>created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style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applied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them.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&lt;div&gt;…..&lt;/div&gt;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7AD549-C081-C0BF-952B-1B9098031AD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0" dirty="0"/>
              <a:t> </a:t>
            </a:r>
            <a:r>
              <a:rPr sz="4000" dirty="0"/>
              <a:t>Division</a:t>
            </a:r>
            <a:r>
              <a:rPr sz="4000" spc="-100" dirty="0"/>
              <a:t> </a:t>
            </a:r>
            <a:r>
              <a:rPr sz="4000" dirty="0"/>
              <a:t>&lt;div&gt;</a:t>
            </a:r>
            <a:r>
              <a:rPr sz="4000" spc="-14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448181"/>
            <a:ext cx="763015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59454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Creating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Web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Layout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Div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container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inside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 tag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20" dirty="0">
                <a:latin typeface="Microsoft Sans Serif"/>
                <a:cs typeface="Microsoft Sans Serif"/>
              </a:rPr>
              <a:t> than 	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group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together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 apply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CSS 	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them.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2000">
              <a:latin typeface="Microsoft Sans Serif"/>
              <a:cs typeface="Microsoft Sans Serif"/>
            </a:endParaRPr>
          </a:p>
          <a:p>
            <a:pPr marL="291465" marR="556895" indent="-279400">
              <a:lnSpc>
                <a:spcPct val="100000"/>
              </a:lnSpc>
              <a:buFont typeface="Wingdings"/>
              <a:buChar char=""/>
              <a:tabLst>
                <a:tab pos="291465" algn="l"/>
                <a:tab pos="297815" algn="l"/>
              </a:tabLst>
            </a:pPr>
            <a:r>
              <a:rPr sz="2000" dirty="0">
                <a:latin typeface="Microsoft Sans Serif"/>
                <a:cs typeface="Microsoft Sans Serif"/>
              </a:rPr>
              <a:t>	div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 used for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layout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pages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next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layout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20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 also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layout using tables tag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are</a:t>
            </a:r>
            <a:endParaRPr sz="2000">
              <a:latin typeface="Microsoft Sans Serif"/>
              <a:cs typeface="Microsoft Sans Serif"/>
            </a:endParaRPr>
          </a:p>
          <a:p>
            <a:pPr marR="3257550" algn="ctr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very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complex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modify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layout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97815" marR="367665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flexible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creating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layouts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easy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to 	</a:t>
            </a:r>
            <a:r>
              <a:rPr sz="2000" spc="-10" dirty="0">
                <a:latin typeface="Microsoft Sans Serif"/>
                <a:cs typeface="Microsoft Sans Serif"/>
              </a:rPr>
              <a:t>modify.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next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grouping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 	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 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block-wise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</a:t>
            </a:r>
            <a:r>
              <a:rPr sz="2000" spc="-10" dirty="0">
                <a:latin typeface="Microsoft Sans Serif"/>
                <a:cs typeface="Microsoft Sans Serif"/>
              </a:rPr>
              <a:t>layout.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EDC2FF-078B-68E9-02A7-CC307ACFC2AE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0" dirty="0"/>
              <a:t> </a:t>
            </a:r>
            <a:r>
              <a:rPr sz="4000" dirty="0"/>
              <a:t>Division</a:t>
            </a:r>
            <a:r>
              <a:rPr sz="4000" spc="-100" dirty="0"/>
              <a:t> </a:t>
            </a:r>
            <a:r>
              <a:rPr sz="4000" dirty="0"/>
              <a:t>&lt;div&gt;</a:t>
            </a:r>
            <a:r>
              <a:rPr sz="4000" spc="-14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0112"/>
            <a:ext cx="76346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divisions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following</a:t>
            </a:r>
            <a:r>
              <a:rPr sz="2000" spc="-10" dirty="0">
                <a:latin typeface="Microsoft Sans Serif"/>
                <a:cs typeface="Microsoft Sans Serif"/>
              </a:rPr>
              <a:t> methods: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marL="354965" marR="16129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particular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either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internal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or </a:t>
            </a:r>
            <a:r>
              <a:rPr sz="2000" dirty="0">
                <a:latin typeface="Microsoft Sans Serif"/>
                <a:cs typeface="Microsoft Sans Serif"/>
              </a:rPr>
              <a:t>external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CSS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86385" marR="1446530" lvl="1" indent="-286385" algn="r">
              <a:lnSpc>
                <a:spcPct val="100000"/>
              </a:lnSpc>
              <a:buFont typeface="Wingdings"/>
              <a:buChar char=""/>
              <a:tabLst>
                <a:tab pos="286385" algn="l"/>
              </a:tabLst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internal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CSS: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define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in</a:t>
            </a:r>
            <a:endParaRPr sz="2000">
              <a:latin typeface="Microsoft Sans Serif"/>
              <a:cs typeface="Microsoft Sans Serif"/>
            </a:endParaRPr>
          </a:p>
          <a:p>
            <a:pPr marR="1397635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&lt;head&gt;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HTML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&lt;style&gt;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element.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299085" marR="137795" lvl="1" indent="-28702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External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CSS: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need to create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separate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.css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file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include it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&lt;head&gt;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section</a:t>
            </a:r>
            <a:endParaRPr sz="2000">
              <a:latin typeface="Microsoft Sans Serif"/>
              <a:cs typeface="Microsoft Sans Serif"/>
            </a:endParaRPr>
          </a:p>
          <a:p>
            <a:pPr marL="299085" marR="508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&lt;link&gt;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element.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different</a:t>
            </a:r>
            <a:r>
              <a:rPr sz="2000" spc="-20" dirty="0">
                <a:latin typeface="Microsoft Sans Serif"/>
                <a:cs typeface="Microsoft Sans Serif"/>
              </a:rPr>
              <a:t> from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class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names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otherwise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 </a:t>
            </a:r>
            <a:r>
              <a:rPr sz="2000" spc="-25" dirty="0">
                <a:latin typeface="Microsoft Sans Serif"/>
                <a:cs typeface="Microsoft Sans Serif"/>
              </a:rPr>
              <a:t>div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affect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another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division.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4C0E66-1F52-53FD-2BFD-80922DD75106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90" dirty="0"/>
              <a:t> </a:t>
            </a:r>
            <a:r>
              <a:rPr sz="4000" dirty="0"/>
              <a:t>Span</a:t>
            </a:r>
            <a:r>
              <a:rPr sz="4000" spc="-90" dirty="0"/>
              <a:t> </a:t>
            </a:r>
            <a:r>
              <a:rPr sz="4000" dirty="0"/>
              <a:t>&lt;span&gt;</a:t>
            </a:r>
            <a:r>
              <a:rPr sz="4000" spc="-125" dirty="0"/>
              <a:t> </a:t>
            </a:r>
            <a:r>
              <a:rPr sz="4000" spc="-3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026930"/>
            <a:ext cx="7388859" cy="468058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&lt;span&gt;Tag:</a:t>
            </a:r>
            <a:endParaRPr sz="2000">
              <a:latin typeface="Arial"/>
              <a:cs typeface="Arial"/>
            </a:endParaRPr>
          </a:p>
          <a:p>
            <a:pPr marL="113030" marR="5080" algn="just">
              <a:lnSpc>
                <a:spcPct val="100000"/>
              </a:lnSpc>
              <a:spcBef>
                <a:spcPts val="875"/>
              </a:spcBef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 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generic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container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styling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purpose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grouped inline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(using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class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id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style).</a:t>
            </a:r>
            <a:endParaRPr sz="1800">
              <a:latin typeface="Microsoft Sans Serif"/>
              <a:cs typeface="Microsoft Sans Serif"/>
            </a:endParaRPr>
          </a:p>
          <a:p>
            <a:pPr marL="113030" marR="690245" algn="just">
              <a:lnSpc>
                <a:spcPct val="2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does not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have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any default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meaning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</a:t>
            </a:r>
            <a:r>
              <a:rPr sz="1800" spc="-10" dirty="0">
                <a:latin typeface="Microsoft Sans Serif"/>
                <a:cs typeface="Microsoft Sans Serif"/>
              </a:rPr>
              <a:t>rendering.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 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useful for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task: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buFont typeface="Wingdings"/>
              <a:buChar char=""/>
              <a:tabLst>
                <a:tab pos="40005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language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part 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buFont typeface="Wingdings"/>
              <a:buChar char=""/>
              <a:tabLst>
                <a:tab pos="400050" algn="l"/>
              </a:tabLst>
            </a:pPr>
            <a:r>
              <a:rPr sz="1800" spc="-85" dirty="0">
                <a:latin typeface="Microsoft Sans Serif"/>
                <a:cs typeface="Microsoft Sans Serif"/>
              </a:rPr>
              <a:t>To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color,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font, background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text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 </a:t>
            </a:r>
            <a:r>
              <a:rPr sz="1800" spc="-25" dirty="0">
                <a:latin typeface="Microsoft Sans Serif"/>
                <a:cs typeface="Microsoft Sans Serif"/>
              </a:rPr>
              <a:t>CSS</a:t>
            </a:r>
            <a:endParaRPr sz="1800">
              <a:latin typeface="Microsoft Sans Serif"/>
              <a:cs typeface="Microsoft Sans Serif"/>
            </a:endParaRPr>
          </a:p>
          <a:p>
            <a:pPr marL="40005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00050" algn="l"/>
              </a:tabLst>
            </a:pPr>
            <a:r>
              <a:rPr sz="1800" spc="-75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apply 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scripts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particular part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13030" algn="just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&lt;span&gt;</a:t>
            </a:r>
            <a:r>
              <a:rPr sz="1800" dirty="0">
                <a:latin typeface="Microsoft Sans Serif"/>
                <a:cs typeface="Microsoft Sans Serif"/>
              </a:rPr>
              <a:t>Write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content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here......</a:t>
            </a:r>
            <a:r>
              <a:rPr sz="1800" b="1" spc="-10" dirty="0">
                <a:latin typeface="Arial"/>
                <a:cs typeface="Arial"/>
              </a:rPr>
              <a:t>&lt;/span&gt;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13030" marR="114300" algn="just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&lt;span&gt;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much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similar 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&lt;div&gt;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&lt;div&gt; 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</a:t>
            </a:r>
            <a:r>
              <a:rPr sz="1800" spc="-10" dirty="0">
                <a:latin typeface="Microsoft Sans Serif"/>
                <a:cs typeface="Microsoft Sans Serif"/>
              </a:rPr>
              <a:t>block-</a:t>
            </a:r>
            <a:r>
              <a:rPr sz="1800" dirty="0">
                <a:latin typeface="Microsoft Sans Serif"/>
                <a:cs typeface="Microsoft Sans Serif"/>
              </a:rPr>
              <a:t>level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 and &lt;span&gt;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 for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inline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ADF631-599E-DBEF-D7E2-E22EB1E446F2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90" dirty="0"/>
              <a:t> </a:t>
            </a:r>
            <a:r>
              <a:rPr sz="4000" dirty="0"/>
              <a:t>Span</a:t>
            </a:r>
            <a:r>
              <a:rPr sz="4000" spc="-90" dirty="0"/>
              <a:t> </a:t>
            </a:r>
            <a:r>
              <a:rPr sz="4000" dirty="0"/>
              <a:t>&lt;span&gt;</a:t>
            </a:r>
            <a:r>
              <a:rPr sz="4000" spc="-125" dirty="0"/>
              <a:t> </a:t>
            </a:r>
            <a:r>
              <a:rPr sz="4000" spc="-3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4022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Difference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Between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Div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tag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span</a:t>
            </a:r>
            <a:r>
              <a:rPr sz="1600" b="1" spc="-20" dirty="0">
                <a:latin typeface="Arial"/>
                <a:cs typeface="Arial"/>
              </a:rPr>
              <a:t> tag: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8314" y="1862073"/>
          <a:ext cx="10972800" cy="251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37655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Properties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tc>
                  <a:txBody>
                    <a:bodyPr/>
                    <a:lstStyle/>
                    <a:p>
                      <a:pPr marL="3771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Div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Tag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Span</a:t>
                      </a:r>
                      <a:r>
                        <a:rPr sz="14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Tag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>
                    <a:solidFill>
                      <a:srgbClr val="4BB8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Elements</a:t>
                      </a:r>
                      <a:r>
                        <a:rPr sz="125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Types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Block-Level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Inline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655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Space/Width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Contain</a:t>
                      </a:r>
                      <a:r>
                        <a:rPr sz="12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Whole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r>
                        <a:rPr sz="125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Available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Takes</a:t>
                      </a:r>
                      <a:r>
                        <a:rPr sz="12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only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</a:t>
                      </a: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Examples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marL="37465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Headings,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Paragraph,</a:t>
                      </a:r>
                      <a:r>
                        <a:rPr sz="12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form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Attribute,</a:t>
                      </a:r>
                      <a:r>
                        <a:rPr sz="125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50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7719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Uses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Web-layout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container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text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7528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Attributes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7655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required,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sz="12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css,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class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required,</a:t>
                      </a:r>
                      <a:r>
                        <a:rPr sz="12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css,</a:t>
                      </a: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 class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63295" y="4613909"/>
            <a:ext cx="1011301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Div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Tag:</a:t>
            </a:r>
            <a:r>
              <a:rPr sz="1400" spc="-10" dirty="0">
                <a:latin typeface="Microsoft Sans Serif"/>
                <a:cs typeface="Microsoft Sans Serif"/>
              </a:rPr>
              <a:t>Div</a:t>
            </a:r>
            <a:r>
              <a:rPr sz="1400" dirty="0">
                <a:latin typeface="Microsoft Sans Serif"/>
                <a:cs typeface="Microsoft Sans Serif"/>
              </a:rPr>
              <a:t> tag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a </a:t>
            </a:r>
            <a:r>
              <a:rPr sz="1400" b="1" dirty="0">
                <a:latin typeface="Arial"/>
                <a:cs typeface="Arial"/>
              </a:rPr>
              <a:t>block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level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inline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div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break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default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a </a:t>
            </a:r>
            <a:r>
              <a:rPr sz="1400" dirty="0">
                <a:latin typeface="Microsoft Sans Serif"/>
                <a:cs typeface="Microsoft Sans Serif"/>
              </a:rPr>
              <a:t>division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between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comes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after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 begun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until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&lt;/div&gt;.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div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separate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boxes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or </a:t>
            </a:r>
            <a:r>
              <a:rPr sz="1400" dirty="0">
                <a:latin typeface="Microsoft Sans Serif"/>
                <a:cs typeface="Microsoft Sans Serif"/>
              </a:rPr>
              <a:t>containers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inside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like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images,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paragraphs.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Span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does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line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break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similar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 div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rather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allows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separate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things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from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other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them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same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avoiding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break,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results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only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selected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 to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change, </a:t>
            </a:r>
            <a:r>
              <a:rPr sz="1400" dirty="0">
                <a:latin typeface="Microsoft Sans Serif"/>
                <a:cs typeface="Microsoft Sans Serif"/>
              </a:rPr>
              <a:t>keeping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other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elements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them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same.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0E6E74-B087-11C8-CF48-EA2FDB928701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8" y="228600"/>
            <a:ext cx="11185347" cy="848994"/>
          </a:xfrm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Structure</a:t>
            </a:r>
            <a:r>
              <a:rPr sz="4000" spc="-114" dirty="0"/>
              <a:t> </a:t>
            </a:r>
            <a:r>
              <a:rPr sz="4000" dirty="0"/>
              <a:t>Content</a:t>
            </a:r>
            <a:r>
              <a:rPr sz="4000" spc="-150" dirty="0"/>
              <a:t> </a:t>
            </a:r>
            <a:r>
              <a:rPr sz="4000" dirty="0"/>
              <a:t>Through</a:t>
            </a:r>
            <a:r>
              <a:rPr sz="4000" spc="-110" dirty="0"/>
              <a:t> </a:t>
            </a:r>
            <a:r>
              <a:rPr sz="4000" spc="-10" dirty="0"/>
              <a:t>Markup</a:t>
            </a:r>
            <a:endParaRPr sz="4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36945"/>
              </p:ext>
            </p:extLst>
          </p:nvPr>
        </p:nvGraphicFramePr>
        <p:xfrm>
          <a:off x="1327658" y="1451228"/>
          <a:ext cx="6283960" cy="4355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structural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tags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Usage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Element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h1,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h2,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h3,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h3,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h5,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h6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Headings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p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Paragraphs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blockquote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Quoted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ul,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ol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Unordered and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ordered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lists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082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table,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th,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tr,</a:t>
                      </a: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td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Tabular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information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9545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7416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phrases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div,span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inline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 display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T w="9525" cap="flat" cmpd="sng" algn="ctr">
                      <a:solidFill>
                        <a:srgbClr val="BABA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 err="1">
                          <a:latin typeface="Microsoft Sans Serif"/>
                          <a:cs typeface="Microsoft Sans Serif"/>
                        </a:rPr>
                        <a:t>abbr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Abbreviations</a:t>
                      </a: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hr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Horizontal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line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br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Break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line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>
                    <a:lnT w="9525">
                      <a:solidFill>
                        <a:srgbClr val="BABABA"/>
                      </a:solidFill>
                      <a:prstDash val="solid"/>
                    </a:lnT>
                    <a:lnB w="9525">
                      <a:solidFill>
                        <a:srgbClr val="BABABA"/>
                      </a:solidFill>
                      <a:prstDash val="solid"/>
                    </a:lnB>
                    <a:solidFill>
                      <a:srgbClr val="FFF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B2759F-DD1E-B441-07C0-889EA920CB81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1241" y="1271473"/>
            <a:ext cx="659130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06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arrangement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rows 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columns,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possibly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more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complex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structure.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Tables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widely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communication, </a:t>
            </a:r>
            <a:r>
              <a:rPr sz="1600" dirty="0">
                <a:latin typeface="Microsoft Sans Serif"/>
                <a:cs typeface="Microsoft Sans Serif"/>
              </a:rPr>
              <a:t>research,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10" dirty="0">
                <a:latin typeface="Microsoft Sans Serif"/>
                <a:cs typeface="Microsoft Sans Serif"/>
              </a:rPr>
              <a:t> analysis.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useful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various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tasks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presenting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text</a:t>
            </a:r>
            <a:r>
              <a:rPr sz="1600" spc="-10" dirty="0">
                <a:latin typeface="Microsoft Sans Serif"/>
                <a:cs typeface="Microsoft Sans Serif"/>
              </a:rPr>
              <a:t> information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numerical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"/>
            </a:pPr>
            <a:endParaRPr sz="1600">
              <a:latin typeface="Microsoft Sans Serif"/>
              <a:cs typeface="Microsoft Sans Serif"/>
            </a:endParaRPr>
          </a:p>
          <a:p>
            <a:pPr marL="299085" marR="432434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compare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two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more 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tabular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form </a:t>
            </a:r>
            <a:r>
              <a:rPr sz="1600" spc="-10" dirty="0">
                <a:latin typeface="Microsoft Sans Serif"/>
                <a:cs typeface="Microsoft Sans Serif"/>
              </a:rPr>
              <a:t>layout.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"/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databases.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Defining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Tables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 HTML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“table</a:t>
            </a:r>
            <a:r>
              <a:rPr sz="1600" b="1" dirty="0">
                <a:latin typeface="Arial"/>
                <a:cs typeface="Arial"/>
              </a:rPr>
              <a:t>”(&lt;table&gt;)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“tr”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(&lt;tr&gt;)</a:t>
            </a:r>
            <a:r>
              <a:rPr sz="1600" spc="-1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299085" marR="449580" indent="-28702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“th”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r>
              <a:rPr sz="1600" b="1" dirty="0">
                <a:latin typeface="Arial"/>
                <a:cs typeface="Arial"/>
              </a:rPr>
              <a:t>(&lt;th&gt;)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default,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 </a:t>
            </a:r>
            <a:r>
              <a:rPr sz="1600" dirty="0">
                <a:latin typeface="Microsoft Sans Serif"/>
                <a:cs typeface="Microsoft Sans Serif"/>
              </a:rPr>
              <a:t>headings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bold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centered.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data/cell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“td”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(&lt;td&gt;)</a:t>
            </a:r>
            <a:r>
              <a:rPr sz="1600" spc="-1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6777B-02D3-4BAE-A815-A11A919021C0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71473"/>
            <a:ext cx="7465695" cy="843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row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&lt;tr&gt;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header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&lt;th&gt;, </a:t>
            </a:r>
            <a:r>
              <a:rPr sz="1600" spc="-25" dirty="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&lt;td&gt;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20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Tags: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35304" y="2242756"/>
          <a:ext cx="10568940" cy="444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Tag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D07033"/>
                      </a:solidFill>
                      <a:prstDash val="solid"/>
                    </a:lnL>
                    <a:lnR w="9525">
                      <a:solidFill>
                        <a:srgbClr val="D07033"/>
                      </a:solidFill>
                      <a:prstDash val="solid"/>
                    </a:lnR>
                    <a:lnT w="9525">
                      <a:solidFill>
                        <a:srgbClr val="D07033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9525">
                      <a:solidFill>
                        <a:srgbClr val="D07033"/>
                      </a:solidFill>
                      <a:prstDash val="solid"/>
                    </a:lnL>
                    <a:lnR w="9525">
                      <a:solidFill>
                        <a:srgbClr val="D07033"/>
                      </a:solidFill>
                      <a:prstDash val="solid"/>
                    </a:lnR>
                    <a:lnT w="9525">
                      <a:solidFill>
                        <a:srgbClr val="D07033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&lt;table&gt;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&lt;tr&gt;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row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&lt;th&gt;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header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cell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20" dirty="0">
                          <a:latin typeface="Verdana"/>
                          <a:cs typeface="Verdana"/>
                        </a:rPr>
                        <a:t>&lt;td&gt;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cell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&lt;caption&gt;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table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caption.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&lt;colgroup&gt;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1047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one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more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columns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table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formatting.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&lt;col&gt;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41148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&lt;colgroup&gt;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element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specify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column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properties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each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column.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&lt;tbody&gt;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body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&lt;thead&gt;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header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&lt;tfooter&gt;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footer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content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1594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DE61E-4226-DBE0-7622-B66A7F3DD88F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814184" cy="487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4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4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4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Let's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example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table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Microsoft Sans Serif"/>
                <a:cs typeface="Microsoft Sans Serif"/>
              </a:rPr>
              <a:t>&lt;title&gt;Table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&lt;table&gt;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&lt;/table&gt;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60F8FB-06E0-7A7E-B8E5-D444463AB535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7570" y="322579"/>
            <a:ext cx="4176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04" dirty="0"/>
              <a:t> </a:t>
            </a:r>
            <a:r>
              <a:rPr sz="4000" dirty="0"/>
              <a:t>&lt;table&gt;</a:t>
            </a:r>
            <a:r>
              <a:rPr sz="4000" spc="-145" dirty="0"/>
              <a:t> </a:t>
            </a:r>
            <a:r>
              <a:rPr sz="4000" spc="-7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120640" cy="756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4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4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4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Let's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example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table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29272" y="2575560"/>
            <a:ext cx="6829425" cy="2254250"/>
            <a:chOff x="1129272" y="2575560"/>
            <a:chExt cx="6829425" cy="2254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272" y="2575560"/>
              <a:ext cx="6829060" cy="2253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683" y="2733675"/>
              <a:ext cx="6314567" cy="1739138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EC868D-B780-D7AD-CCA4-D56AD8AFEE65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484745" cy="536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1.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r>
              <a:rPr sz="18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>
              <a:latin typeface="Microsoft Sans Serif"/>
              <a:cs typeface="Microsoft Sans Serif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now.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&lt;table border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"1"&gt;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</a:t>
            </a:r>
            <a:r>
              <a:rPr sz="1800" spc="-10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take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previous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snippet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add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border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syntax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make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changes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follows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60020">
              <a:lnSpc>
                <a:spcPct val="100000"/>
              </a:lnSpc>
            </a:pPr>
            <a:r>
              <a:rPr sz="1400" spc="-20" dirty="0">
                <a:latin typeface="Microsoft Sans Serif"/>
                <a:cs typeface="Microsoft Sans Serif"/>
              </a:rPr>
              <a:t>&lt;title&gt;Table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example&lt;/title&gt;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&lt;table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border="1"&gt;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&lt;/table&gt;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DD826-E3E8-D69C-96B9-BE56B39CD940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7341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1.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r>
              <a:rPr sz="18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"1"&gt;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</a:t>
            </a:r>
            <a:r>
              <a:rPr sz="1800" spc="-10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559" y="2495326"/>
            <a:ext cx="11109325" cy="3293110"/>
            <a:chOff x="670559" y="2495326"/>
            <a:chExt cx="11109325" cy="3293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" y="2886456"/>
              <a:ext cx="8386572" cy="29016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152" y="3082163"/>
              <a:ext cx="7798054" cy="231254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5FBBC9E-B0A1-F064-E1F5-35FD5E3FAA9C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478728" cy="535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Cellpadding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Cellspacing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cellpadding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cellspacing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Snippet:</a:t>
            </a:r>
            <a:endParaRPr sz="18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685"/>
              </a:spcBef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32766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cellpadding="5px"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cellspacing="5px"&gt;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 marR="50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</a:t>
            </a:r>
            <a:r>
              <a:rPr sz="1600" spc="-25" dirty="0">
                <a:latin typeface="Microsoft Sans Serif"/>
                <a:cs typeface="Microsoft Sans Serif"/>
              </a:rPr>
              <a:t>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&lt;tr&gt;&lt;td&gt;Sonoo&lt;/td&gt;&lt;td&gt;Jaiswal&lt;/td&gt;&lt;td&gt;60&lt;/td&gt;&lt;/tr&gt;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&lt;tr&gt;&lt;td&gt;James&lt;/td&gt;&lt;td&gt;William&lt;/td&gt;&lt;td&gt;80&lt;/td&gt;&lt;/tr&gt;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56845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1DE0925-B9A8-7EF7-CEC7-69F0B4282343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6902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Cellpadding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Cellspacing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illustrate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cellpadding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cellspacing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Output: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24117" y="2631928"/>
            <a:ext cx="7295515" cy="2774315"/>
            <a:chOff x="1024117" y="2631928"/>
            <a:chExt cx="7295515" cy="27743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17" y="2631928"/>
              <a:ext cx="7295403" cy="27737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238" y="2790698"/>
              <a:ext cx="6779641" cy="226250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862953F-5817-B178-AE99-C1312675C53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343140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colspan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merge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columns </a:t>
            </a:r>
            <a:r>
              <a:rPr sz="1800" dirty="0">
                <a:latin typeface="Microsoft Sans Serif"/>
                <a:cs typeface="Microsoft Sans Serif"/>
              </a:rPr>
              <a:t>into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single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column.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Similar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rowspan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to </a:t>
            </a:r>
            <a:r>
              <a:rPr sz="1800" dirty="0">
                <a:latin typeface="Microsoft Sans Serif"/>
                <a:cs typeface="Microsoft Sans Serif"/>
              </a:rPr>
              <a:t>merge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more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rows.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colspan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"3"&gt;Row 3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 </a:t>
            </a:r>
            <a:r>
              <a:rPr sz="1800" spc="-10" dirty="0">
                <a:latin typeface="Microsoft Sans Serif"/>
                <a:cs typeface="Microsoft Sans Serif"/>
              </a:rPr>
              <a:t>1&lt;/td&gt;</a:t>
            </a:r>
            <a:endParaRPr sz="1800" dirty="0">
              <a:latin typeface="Microsoft Sans Serif"/>
              <a:cs typeface="Microsoft Sans Serif"/>
            </a:endParaRPr>
          </a:p>
          <a:p>
            <a:pPr marL="9906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rowspan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"2"&gt;Row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Cell </a:t>
            </a:r>
            <a:r>
              <a:rPr sz="1800" spc="-10" dirty="0">
                <a:latin typeface="Microsoft Sans Serif"/>
                <a:cs typeface="Microsoft Sans Serif"/>
              </a:rPr>
              <a:t>1&lt;/td&gt;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add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 to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our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120471-BFCA-622E-8E8C-B6736CFBA0F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303645" cy="5401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459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 row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&lt;tr&gt;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&lt;td</a:t>
            </a:r>
            <a:r>
              <a:rPr sz="16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rowspan="2"&gt;Sonoo&lt;/td&gt;&lt;</a:t>
            </a:r>
            <a:r>
              <a:rPr sz="1600" spc="-10" dirty="0">
                <a:latin typeface="Microsoft Sans Serif"/>
                <a:cs typeface="Microsoft Sans Serif"/>
              </a:rPr>
              <a:t>td&gt;Jaiswal&lt;/td&gt;&lt;td&gt;60&lt;/td&gt;&lt;/tr&gt;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28E406-C62B-AFEE-7D84-1A30311B0AD0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71473"/>
            <a:ext cx="7511415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8450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 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title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 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subtitle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you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want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display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spc="-10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When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place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text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within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&lt;h1&gt;.........&lt;/h1&gt;,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 	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browser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bold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format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size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text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depends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 </a:t>
            </a:r>
            <a:r>
              <a:rPr sz="1600" spc="-25" dirty="0">
                <a:latin typeface="Microsoft Sans Serif"/>
                <a:cs typeface="Microsoft Sans Serif"/>
              </a:rPr>
              <a:t>of 	</a:t>
            </a:r>
            <a:r>
              <a:rPr sz="1600" spc="-10" dirty="0">
                <a:latin typeface="Microsoft Sans Serif"/>
                <a:cs typeface="Microsoft Sans Serif"/>
              </a:rPr>
              <a:t>heading.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"/>
            </a:pP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There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six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different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&lt;h1&gt;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299085" marR="59817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&lt;h6&gt;tags,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 highest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(main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heading)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level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(least </a:t>
            </a:r>
            <a:r>
              <a:rPr sz="1600" dirty="0">
                <a:latin typeface="Microsoft Sans Serif"/>
                <a:cs typeface="Microsoft Sans Serif"/>
              </a:rPr>
              <a:t>important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heading).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97815" marR="99060" indent="-285750" algn="just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largest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 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smallest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h1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most 	</a:t>
            </a:r>
            <a:r>
              <a:rPr sz="1600" dirty="0">
                <a:latin typeface="Microsoft Sans Serif"/>
                <a:cs typeface="Microsoft Sans Serif"/>
              </a:rPr>
              <a:t>important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h6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important.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4682997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202" y="4682997"/>
            <a:ext cx="186118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indent="-214629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&lt;h1&gt;…..&lt;/h1&gt;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&lt;h2&gt;…..&lt;/h2&gt;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&lt;h3&gt;…..&lt;/h3&gt;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&lt;h4&gt;…..&lt;/h4&gt;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3995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&lt;h5&gt;…..&lt;/h5&gt;</a:t>
            </a:r>
            <a:endParaRPr sz="2000">
              <a:latin typeface="Microsoft Sans Serif"/>
              <a:cs typeface="Microsoft Sans Serif"/>
            </a:endParaRPr>
          </a:p>
          <a:p>
            <a:pPr marL="224790" indent="-214629">
              <a:lnSpc>
                <a:spcPct val="100000"/>
              </a:lnSpc>
              <a:buSzPct val="95000"/>
              <a:buAutoNum type="arabicPeriod"/>
              <a:tabLst>
                <a:tab pos="224790" algn="l"/>
              </a:tabLst>
            </a:pPr>
            <a:r>
              <a:rPr sz="20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&lt;h6&gt;…..&lt;/h6&gt;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58C6B7-F94E-F642-FCAE-312C28CFA49E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989" y="3072129"/>
            <a:ext cx="7173341" cy="17111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4F2DD7-9F19-2254-2C5C-14012F75754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06361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spc="459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</a:t>
            </a:r>
            <a:r>
              <a:rPr sz="1800" spc="48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colspan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&lt;tr&gt;&lt;td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colspan="2"&gt;Sonoo&lt;/td&gt;&lt;td&gt;60&lt;/td&gt;&lt;/tr&gt;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380EC7-50B0-9BE9-9C11-224E34203458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Rowspan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colspan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output: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5819" y="2495326"/>
            <a:ext cx="10934065" cy="3159125"/>
            <a:chOff x="845819" y="2495326"/>
            <a:chExt cx="10934065" cy="3159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19" y="3165348"/>
              <a:ext cx="8081772" cy="24886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349" y="3360547"/>
              <a:ext cx="7493127" cy="190106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E1C825-AD0A-C8FF-CB29-2FE2D9CCAAC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86066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065" algn="l"/>
              </a:tabLst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Backgrounds: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−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297815" marR="5080" lvl="1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bgcolor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whole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just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	</a:t>
            </a:r>
            <a:r>
              <a:rPr sz="1800" dirty="0">
                <a:latin typeface="Microsoft Sans Serif"/>
                <a:cs typeface="Microsoft Sans Serif"/>
              </a:rPr>
              <a:t>one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cell.</a:t>
            </a:r>
            <a:endParaRPr sz="18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background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attribute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−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You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image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whole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or</a:t>
            </a:r>
            <a:endParaRPr sz="1800" dirty="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just for one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cell.</a:t>
            </a:r>
            <a:endParaRPr sz="1800" dirty="0">
              <a:latin typeface="Microsoft Sans Serif"/>
              <a:cs typeface="Microsoft Sans Serif"/>
            </a:endParaRPr>
          </a:p>
          <a:p>
            <a:pPr marL="297815" marR="1655445" lvl="1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bordercolor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attribute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You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also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color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also 	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bordercolor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border=“1”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bordercolor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"green"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bgcolor 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"yellow"&gt;</a:t>
            </a:r>
            <a:endParaRPr sz="1800" dirty="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 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"1"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bordercolor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"green" background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"test.png"&gt;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6456" y="2300122"/>
            <a:ext cx="3386962" cy="33869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3B470-378E-5AF7-CF89-2ECCB4313B9D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072630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4712970" algn="l"/>
                <a:tab pos="5906135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10" dirty="0">
                <a:latin typeface="Microsoft Sans Serif"/>
                <a:cs typeface="Microsoft Sans Serif"/>
              </a:rPr>
              <a:t>bordercolor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background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color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bordercolor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"red"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bgcolor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"yellow"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F3BD7D-1998-0E29-3C1F-D4C1D197CDB1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372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Border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color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2019" y="2495326"/>
            <a:ext cx="10857865" cy="2898775"/>
            <a:chOff x="922019" y="2495326"/>
            <a:chExt cx="10857865" cy="28987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9305" y="2495326"/>
              <a:ext cx="2900170" cy="289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019" y="2791968"/>
              <a:ext cx="8118348" cy="25953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104" y="2987167"/>
              <a:ext cx="7529957" cy="200736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6FCDD4-7836-BA39-51EB-BFB48E6CA2D8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70496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426970" algn="l"/>
                <a:tab pos="36195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background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image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 bordercolor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"red"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background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=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61EBC1-DFA4-5320-8D4C-D60EDFBCACC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94944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Bacgrounds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background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produce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following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result.</a:t>
            </a:r>
            <a:r>
              <a:rPr sz="1600" spc="-20" dirty="0">
                <a:latin typeface="Microsoft Sans Serif"/>
                <a:cs typeface="Microsoft Sans Serif"/>
              </a:rPr>
              <a:t> Here </a:t>
            </a:r>
            <a:r>
              <a:rPr sz="1600" dirty="0">
                <a:latin typeface="Microsoft Sans Serif"/>
                <a:cs typeface="Microsoft Sans Serif"/>
              </a:rPr>
              <a:t>background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apply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table's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98230" y="2855997"/>
            <a:ext cx="7550150" cy="2498090"/>
            <a:chOff x="998230" y="2855997"/>
            <a:chExt cx="7550150" cy="24980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30" y="2855997"/>
              <a:ext cx="7549881" cy="2497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165" y="3014218"/>
              <a:ext cx="7035038" cy="19829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1F0BE0-D9B6-76AE-B6B1-BA2CF7F320EF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218045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width: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height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width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height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attributes.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32385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specify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height 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terms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pixels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terms</a:t>
            </a:r>
            <a:r>
              <a:rPr sz="1800" spc="-25" dirty="0">
                <a:latin typeface="Microsoft Sans Serif"/>
                <a:cs typeface="Microsoft Sans Serif"/>
              </a:rPr>
              <a:t> of </a:t>
            </a:r>
            <a:r>
              <a:rPr sz="1800" dirty="0">
                <a:latin typeface="Microsoft Sans Serif"/>
                <a:cs typeface="Microsoft Sans Serif"/>
              </a:rPr>
              <a:t>percentage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available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screen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area.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R="431800" algn="ctr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&lt;table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border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"1" width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"400"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height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 </a:t>
            </a:r>
            <a:r>
              <a:rPr sz="1800" spc="-10" dirty="0">
                <a:latin typeface="Microsoft Sans Serif"/>
                <a:cs typeface="Microsoft Sans Serif"/>
              </a:rPr>
              <a:t>"150"&gt;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snippet.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9ACBD1-157D-9F66-B443-BD8DA8D913B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43000" y="1294207"/>
            <a:ext cx="7022465" cy="5375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1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960370" algn="l"/>
                <a:tab pos="41529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height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width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border="1"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width="500"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height="500"&gt;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707B24-64A8-55A9-8857-27E182D77806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2920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Default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Heading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Values: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3320" y="1935163"/>
          <a:ext cx="10723877" cy="410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9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marL="38100">
                        <a:lnSpc>
                          <a:spcPts val="211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HTML</a:t>
                      </a:r>
                      <a:r>
                        <a:rPr sz="1800" spc="-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element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1989"/>
                        </a:lnSpc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rank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example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text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default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stylesheet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pixel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height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&lt;h1&gt;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&lt;/h1&gt;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2em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844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&lt;h2&gt;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&lt;/h2&gt;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1.5em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&lt;h3&gt;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&lt;/h3&gt;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1.17em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18.72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&lt;h4&gt;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&lt;/h4&gt;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1em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425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005" marB="0"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16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>
                    <a:solidFill>
                      <a:srgbClr val="F5DE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&lt;h5&gt;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&lt;/h5&gt;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0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.83em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13.28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7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&lt;h6&gt;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&lt;/h6&gt;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8502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425450" marR="1257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size: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.67em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font-</a:t>
                      </a:r>
                      <a:r>
                        <a:rPr sz="180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weight:</a:t>
                      </a:r>
                      <a:r>
                        <a:rPr sz="1800" spc="5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solidFill>
                            <a:srgbClr val="A9A9A9"/>
                          </a:solidFill>
                          <a:latin typeface="Microsoft Sans Serif"/>
                          <a:cs typeface="Microsoft Sans Serif"/>
                        </a:rPr>
                        <a:t>bolder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10.72</a:t>
                      </a:r>
                      <a:r>
                        <a:rPr sz="1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px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111DD9D-A7FF-0147-1C75-972892CC94D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1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Height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width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45906" y="2532901"/>
            <a:ext cx="5480685" cy="4144010"/>
            <a:chOff x="1645906" y="2532901"/>
            <a:chExt cx="5480685" cy="41440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06" y="2532901"/>
              <a:ext cx="5480324" cy="41437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1588" y="2691129"/>
              <a:ext cx="4964303" cy="3629152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E8194C-D8CA-EECF-978C-D9E34E370752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11073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9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 marR="13081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caption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will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serve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title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explanation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</a:t>
            </a:r>
            <a:r>
              <a:rPr sz="1800" spc="-25" dirty="0">
                <a:latin typeface="Microsoft Sans Serif"/>
                <a:cs typeface="Microsoft Sans Serif"/>
              </a:rPr>
              <a:t>it </a:t>
            </a:r>
            <a:r>
              <a:rPr sz="1800" dirty="0">
                <a:latin typeface="Microsoft Sans Serif"/>
                <a:cs typeface="Microsoft Sans Serif"/>
              </a:rPr>
              <a:t>shows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top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the </a:t>
            </a:r>
            <a:r>
              <a:rPr sz="1800" spc="-10" dirty="0">
                <a:latin typeface="Microsoft Sans Serif"/>
                <a:cs typeface="Microsoft Sans Serif"/>
              </a:rPr>
              <a:t>table.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&lt;caption&gt;This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caption&lt;/caption&gt;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Let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us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modify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above</a:t>
            </a:r>
            <a:r>
              <a:rPr sz="18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in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before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&lt;th&gt;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5A7F53-9604-1F23-2C7E-D36AB2EC536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6063615" cy="5363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1969770" algn="l"/>
                <a:tab pos="3162300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Caption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caption tag to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table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&lt;title&gt;Table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example&lt;/title&gt;</a:t>
            </a:r>
            <a:endParaRPr sz="1600" dirty="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&lt;table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border="1"&gt;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&lt;caption&gt;This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caption&lt;/caption&gt;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&lt;/table&gt;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A5FE0C-AEF6-09A8-D606-4E7CD1CB64EC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Caption: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Caption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495326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52500" y="2920004"/>
            <a:ext cx="7356475" cy="2685415"/>
            <a:chOff x="952500" y="2920004"/>
            <a:chExt cx="7356475" cy="26854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2920004"/>
              <a:ext cx="7356348" cy="26852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051" y="3079368"/>
              <a:ext cx="6841617" cy="216966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C75E9EF-B37A-A88F-AB2A-5E26F1362B85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646034" cy="4952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  <a:buSzPct val="94444"/>
              <a:tabLst>
                <a:tab pos="201930" algn="l"/>
              </a:tabLst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182BD"/>
              </a:buClr>
              <a:buFont typeface="Arial"/>
              <a:buAutoNum type="arabicPeriod" startAt="8"/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Microsoft Sans Serif"/>
                <a:cs typeface="Microsoft Sans Serif"/>
              </a:rPr>
              <a:t>Tables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divided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into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portions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header,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body,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foot.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23558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 head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rather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similar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headers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word-processed </a:t>
            </a:r>
            <a:r>
              <a:rPr sz="1600" dirty="0">
                <a:latin typeface="Microsoft Sans Serif"/>
                <a:cs typeface="Microsoft Sans Serif"/>
              </a:rPr>
              <a:t>document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remain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same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every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body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content </a:t>
            </a:r>
            <a:r>
              <a:rPr sz="1600" dirty="0">
                <a:latin typeface="Microsoft Sans Serif"/>
                <a:cs typeface="Microsoft Sans Serif"/>
              </a:rPr>
              <a:t>holder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head,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body,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−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&lt;thead&gt;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separate table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header.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&lt;tbody&gt;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indicate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body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table.</a:t>
            </a:r>
            <a:endParaRPr sz="1600" dirty="0">
              <a:latin typeface="Microsoft Sans Serif"/>
              <a:cs typeface="Microsoft Sans Serif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&lt;tfoot&gt; </a:t>
            </a:r>
            <a:r>
              <a:rPr sz="1600" dirty="0">
                <a:latin typeface="Microsoft Sans Serif"/>
                <a:cs typeface="Microsoft Sans Serif"/>
              </a:rPr>
              <a:t>−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create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separate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footer.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several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&lt;tbody&gt;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indicate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different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pages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groups</a:t>
            </a:r>
            <a:r>
              <a:rPr sz="1600" spc="5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data.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notable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 &lt;thead&gt;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&lt;tfoot&gt;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tags should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appear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before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&lt;tbody&gt;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&lt;thead&gt;contents….&lt;/thead&gt;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&lt;tbody&gt;contents….&lt;/tbody&gt;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&lt;tfoot&gt;contents……&lt;/tfoot&gt;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9281" y="2095500"/>
            <a:ext cx="3712718" cy="37233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47C31D-A4CB-3B08-674B-9C3AD6A39CC4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589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3227070" algn="l"/>
                <a:tab pos="4420235" algn="l"/>
              </a:tabLst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Head,body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add</a:t>
            </a:r>
            <a:r>
              <a:rPr sz="1800" dirty="0">
                <a:latin typeface="Microsoft Sans Serif"/>
                <a:cs typeface="Microsoft Sans Serif"/>
              </a:rPr>
              <a:t>	thead,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tbody,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tfoot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below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2643378"/>
            <a:ext cx="522668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&lt;!DOCTYPE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140335">
              <a:lnSpc>
                <a:spcPct val="100000"/>
              </a:lnSpc>
            </a:pPr>
            <a:r>
              <a:rPr sz="1200" spc="-20" dirty="0">
                <a:latin typeface="Microsoft Sans Serif"/>
                <a:cs typeface="Microsoft Sans Serif"/>
              </a:rPr>
              <a:t>&lt;title&gt;Table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tag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example&lt;/title&gt;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&lt;table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border="1"&gt;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&lt;caption&gt;This </a:t>
            </a:r>
            <a:r>
              <a:rPr sz="1200" dirty="0">
                <a:latin typeface="Microsoft Sans Serif"/>
                <a:cs typeface="Microsoft Sans Serif"/>
              </a:rPr>
              <a:t>is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caption&lt;/caption&gt;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&lt;thead&gt;&lt;tr&gt;&lt;td colspan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"4"&gt;This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is 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head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table&lt;/td&gt;&lt;/tr&gt;&lt;/thead&gt;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&lt;tfoot&gt;&lt;tr&gt;&lt;td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colspan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"4"&gt;This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is 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foot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table&lt;/td&gt;&lt;/tr&gt;&lt;/tfoot&gt;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&lt;tr&gt;&lt;th&gt;First_Name&lt;/th&gt;&lt;th&gt;Last_Name&lt;/th&gt;&lt;th&gt;Marks&lt;/th&gt;&lt;/tr&gt;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&lt;tr&gt;&lt;td&gt;Sonoo&lt;/td&gt;&lt;td&gt;singh&lt;/td&gt;&lt;td&gt;60&lt;/td&gt;&lt;/tr&gt;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&lt;tr&gt;&lt;td&gt;sonia&lt;/td&gt;&lt;td&gt;William&lt;/td&gt;&lt;td&gt;80&lt;/td&gt;&lt;/tr&gt;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&lt;tr&gt;&lt;td&gt;Swati&lt;/td&gt;&lt;td&gt;Sironi&lt;/td&gt;&lt;td&gt;82&lt;/td&gt;&lt;/tr&gt;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&lt;tr&gt;&lt;td&gt;Chetna&lt;/td&gt;&lt;td&gt;Singh&lt;/td&gt;&lt;td&gt;72&lt;/td&gt;&lt;/tr&gt;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Microsoft Sans Serif"/>
                <a:cs typeface="Microsoft Sans Serif"/>
              </a:rPr>
              <a:t>&lt;/tbody&gt;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&lt;/table&gt;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915315"/>
            <a:ext cx="2900170" cy="28987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1EED-200F-252C-5F92-1339AC4146C3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&lt;table&gt;</a:t>
            </a:r>
            <a:r>
              <a:rPr sz="4000" spc="-100" dirty="0"/>
              <a:t> </a:t>
            </a:r>
            <a:r>
              <a:rPr sz="4000" spc="-175" dirty="0"/>
              <a:t>Tag</a:t>
            </a:r>
            <a:r>
              <a:rPr sz="4000" spc="-170" dirty="0"/>
              <a:t> </a:t>
            </a:r>
            <a:r>
              <a:rPr sz="4000" spc="-10" dirty="0"/>
              <a:t>Attributes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502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Table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Header,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body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footer: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make 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changes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shown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snippet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Head,body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&amp;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footer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Snippet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output: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9305" y="2915315"/>
            <a:ext cx="2900170" cy="28987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6132" y="2711195"/>
            <a:ext cx="7347584" cy="2811780"/>
            <a:chOff x="1056132" y="2711195"/>
            <a:chExt cx="7347584" cy="28117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132" y="2711195"/>
              <a:ext cx="7347204" cy="28117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928" y="2870453"/>
              <a:ext cx="6831583" cy="229616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B5F20AC-2200-0394-0C3C-B835DA4F9FD9}"/>
              </a:ext>
            </a:extLst>
          </p:cNvPr>
          <p:cNvSpPr/>
          <p:nvPr/>
        </p:nvSpPr>
        <p:spPr>
          <a:xfrm>
            <a:off x="9982835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72080"/>
            <a:ext cx="4140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018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906144" algn="ctr">
              <a:lnSpc>
                <a:spcPct val="100000"/>
              </a:lnSpc>
            </a:pPr>
            <a:r>
              <a:rPr lang="en-GB" sz="3600" b="1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0ED0F8-F2B3-A979-EF0D-3213B02D062B}"/>
              </a:ext>
            </a:extLst>
          </p:cNvPr>
          <p:cNvSpPr/>
          <p:nvPr/>
        </p:nvSpPr>
        <p:spPr>
          <a:xfrm>
            <a:off x="9982835" y="65072"/>
            <a:ext cx="2133600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59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231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155" dirty="0"/>
              <a:t> </a:t>
            </a:r>
            <a:r>
              <a:rPr sz="4000" dirty="0"/>
              <a:t>List</a:t>
            </a:r>
            <a:r>
              <a:rPr sz="4000" spc="-50" dirty="0"/>
              <a:t> </a:t>
            </a:r>
            <a:r>
              <a:rPr sz="4000" dirty="0"/>
              <a:t>&lt;li&gt;</a:t>
            </a:r>
            <a:r>
              <a:rPr sz="4000" spc="-110" dirty="0"/>
              <a:t> </a:t>
            </a:r>
            <a:r>
              <a:rPr sz="4000" spc="-8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533640" cy="4741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What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 list?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record 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short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pieces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information, such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people’s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names,</a:t>
            </a:r>
            <a:r>
              <a:rPr sz="1600" spc="-10" dirty="0">
                <a:latin typeface="Microsoft Sans Serif"/>
                <a:cs typeface="Microsoft Sans Serif"/>
              </a:rPr>
              <a:t> usually </a:t>
            </a:r>
            <a:r>
              <a:rPr sz="1600" dirty="0">
                <a:latin typeface="Microsoft Sans Serif"/>
                <a:cs typeface="Microsoft Sans Serif"/>
              </a:rPr>
              <a:t>written 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printed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single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 each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line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 that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makes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particular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easy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find.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example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shopping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</a:t>
            </a:r>
            <a:endParaRPr sz="16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spc="-75" dirty="0">
                <a:latin typeface="Microsoft Sans Serif"/>
                <a:cs typeface="Microsoft Sans Serif"/>
              </a:rPr>
              <a:t>To-</a:t>
            </a:r>
            <a:r>
              <a:rPr sz="1600" dirty="0">
                <a:latin typeface="Microsoft Sans Serif"/>
                <a:cs typeface="Microsoft Sans Serif"/>
              </a:rPr>
              <a:t>do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Lists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HTML:</a:t>
            </a:r>
            <a:endParaRPr sz="1600" dirty="0">
              <a:latin typeface="Arial"/>
              <a:cs typeface="Arial"/>
            </a:endParaRPr>
          </a:p>
          <a:p>
            <a:pPr marL="12700" marR="81915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offers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three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specifying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information.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All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must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contain</a:t>
            </a:r>
            <a:r>
              <a:rPr sz="1600" spc="-25" dirty="0">
                <a:latin typeface="Microsoft Sans Serif"/>
                <a:cs typeface="Microsoft Sans Serif"/>
              </a:rPr>
              <a:t> one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elements.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 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unordered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using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plain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bullets.</a:t>
            </a:r>
            <a:endParaRPr sz="1600" dirty="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different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schemes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items.</a:t>
            </a:r>
            <a:endParaRPr sz="1600" dirty="0">
              <a:latin typeface="Microsoft Sans Serif"/>
              <a:cs typeface="Microsoft Sans Serif"/>
            </a:endParaRPr>
          </a:p>
          <a:p>
            <a:pPr marL="297815" marR="632460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dl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</a:t>
            </a:r>
            <a:r>
              <a:rPr lang="en-GB" sz="1600" dirty="0">
                <a:latin typeface="Microsoft Sans Serif"/>
                <a:cs typeface="Microsoft Sans Serif"/>
              </a:rPr>
              <a:t>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arranges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your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same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way as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they </a:t>
            </a:r>
            <a:r>
              <a:rPr sz="1600" spc="-25" dirty="0">
                <a:latin typeface="Microsoft Sans Serif"/>
                <a:cs typeface="Microsoft Sans Serif"/>
              </a:rPr>
              <a:t>are </a:t>
            </a:r>
            <a:r>
              <a:rPr sz="1600" dirty="0">
                <a:latin typeface="Microsoft Sans Serif"/>
                <a:cs typeface="Microsoft Sans Serif"/>
              </a:rPr>
              <a:t>arranged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dictionary.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BFAB75-1243-5E7C-7CFE-6CD6E9D73D8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536180" cy="5246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unordered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“ul”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 Each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“li”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tag.The </a:t>
            </a:r>
            <a:r>
              <a:rPr sz="1600" spc="-20" dirty="0">
                <a:latin typeface="Microsoft Sans Serif"/>
                <a:cs typeface="Microsoft Sans Serif"/>
              </a:rPr>
              <a:t>list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marked 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bullets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i.e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small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black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circles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spcBef>
                <a:spcPts val="110"/>
              </a:spcBef>
            </a:pPr>
            <a:r>
              <a:rPr lang="en-GB" sz="1600" b="1" dirty="0">
                <a:latin typeface="Arial"/>
                <a:cs typeface="Arial"/>
              </a:rPr>
              <a:t>1.</a:t>
            </a:r>
            <a:r>
              <a:rPr lang="en-GB" sz="1600" b="1" spc="-20" dirty="0">
                <a:latin typeface="Arial"/>
                <a:cs typeface="Arial"/>
              </a:rPr>
              <a:t> Dots</a:t>
            </a:r>
            <a:r>
              <a:rPr lang="en-GB" sz="1600" b="1" spc="-15" dirty="0">
                <a:latin typeface="Arial"/>
                <a:cs typeface="Arial"/>
              </a:rPr>
              <a:t> </a:t>
            </a:r>
            <a:r>
              <a:rPr lang="en-GB" sz="1600" b="1" dirty="0">
                <a:latin typeface="Arial"/>
                <a:cs typeface="Arial"/>
              </a:rPr>
              <a:t>:</a:t>
            </a:r>
            <a:r>
              <a:rPr lang="en-GB" sz="1600" b="1" spc="-5" dirty="0">
                <a:latin typeface="Arial"/>
                <a:cs typeface="Arial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Sets</a:t>
            </a:r>
            <a:r>
              <a:rPr lang="en-GB" sz="1600" spc="-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the</a:t>
            </a:r>
            <a:r>
              <a:rPr lang="en-GB" sz="1600" spc="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list</a:t>
            </a:r>
            <a:r>
              <a:rPr lang="en-GB" sz="1600" spc="-20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item</a:t>
            </a:r>
            <a:r>
              <a:rPr lang="en-GB" sz="1600" spc="-1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marker</a:t>
            </a:r>
            <a:r>
              <a:rPr lang="en-GB" sz="1600" spc="1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to</a:t>
            </a:r>
            <a:r>
              <a:rPr lang="en-GB" sz="1600" spc="-5" dirty="0">
                <a:latin typeface="Microsoft Sans Serif"/>
                <a:cs typeface="Microsoft Sans Serif"/>
              </a:rPr>
              <a:t> </a:t>
            </a:r>
            <a:r>
              <a:rPr lang="en-GB" sz="1600" dirty="0">
                <a:latin typeface="Microsoft Sans Serif"/>
                <a:cs typeface="Microsoft Sans Serif"/>
              </a:rPr>
              <a:t>a </a:t>
            </a:r>
            <a:r>
              <a:rPr lang="en-GB" sz="1600" spc="-10" dirty="0">
                <a:latin typeface="Microsoft Sans Serif"/>
                <a:cs typeface="Microsoft Sans Serif"/>
              </a:rPr>
              <a:t>dots.</a:t>
            </a:r>
            <a:endParaRPr lang="en-GB"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59464" y="2759942"/>
            <a:ext cx="4726305" cy="2778760"/>
            <a:chOff x="3459464" y="2759942"/>
            <a:chExt cx="4726305" cy="2778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464" y="2759942"/>
              <a:ext cx="4725947" cy="27782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4894" y="2914903"/>
              <a:ext cx="4210685" cy="226720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38705-4C6D-B789-258D-E9C113FA57A6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50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5" dirty="0"/>
              <a:t> </a:t>
            </a:r>
            <a:r>
              <a:rPr sz="4000" spc="-10" dirty="0"/>
              <a:t>Heading&lt;hx&gt;</a:t>
            </a:r>
            <a:r>
              <a:rPr sz="4000" spc="-15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6118860" cy="490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Heading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Let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illustrate 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example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&lt;head&gt;</a:t>
            </a:r>
            <a:endParaRPr sz="16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&lt;title&gt;Heading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Tag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example&lt;/title&gt;</a:t>
            </a:r>
            <a:endParaRPr sz="1600">
              <a:latin typeface="Microsoft Sans Serif"/>
              <a:cs typeface="Microsoft Sans Serif"/>
            </a:endParaRPr>
          </a:p>
          <a:p>
            <a:pPr marR="830580" algn="r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&lt;/head&gt;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&lt;h1&gt;Heading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1&lt;/h1&gt;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&lt;h2&gt;Heading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2&lt;/h2&gt;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&lt;h3&gt;Heading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3&lt;/h3&gt;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&lt;h4&gt;Heading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4&lt;/h4&gt;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&lt;h5&gt;Heading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5&lt;/h5&gt;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&lt;h6&gt;Heading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no.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6&lt;/h6&gt;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73423" y="2853535"/>
            <a:ext cx="7938134" cy="3576320"/>
            <a:chOff x="3773423" y="2853535"/>
            <a:chExt cx="7938134" cy="35763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3" y="3756660"/>
              <a:ext cx="5266944" cy="26730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8114" y="3952278"/>
              <a:ext cx="4679061" cy="20845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4FA6CC-3FDB-0CDA-9D58-CC58C04D00B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55575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Unordered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 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Markers:-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2.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Circle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</a:t>
            </a:r>
            <a:r>
              <a:rPr sz="1600" spc="-10" dirty="0">
                <a:latin typeface="Microsoft Sans Serif"/>
                <a:cs typeface="Microsoft Sans Serif"/>
              </a:rPr>
              <a:t>circle.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&lt;h2&gt;Unordered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Disc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Bullets&lt;/h2&gt;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&lt;ul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style="list-</a:t>
            </a:r>
            <a:r>
              <a:rPr sz="1600" spc="-20" dirty="0">
                <a:latin typeface="Microsoft Sans Serif"/>
                <a:cs typeface="Microsoft Sans Serif"/>
              </a:rPr>
              <a:t>style-</a:t>
            </a:r>
            <a:r>
              <a:rPr sz="1600" spc="-10" dirty="0">
                <a:latin typeface="Microsoft Sans Serif"/>
                <a:cs typeface="Microsoft Sans Serif"/>
              </a:rPr>
              <a:t>type:disc"&gt;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16779" y="2729483"/>
            <a:ext cx="4075429" cy="2830195"/>
            <a:chOff x="4716779" y="2729483"/>
            <a:chExt cx="4075429" cy="2830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79" y="2729483"/>
              <a:ext cx="4075176" cy="2830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2232" y="2924936"/>
              <a:ext cx="3486276" cy="224167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450C95-EB3D-6E48-A38A-1A8EBCD6233A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45" dirty="0"/>
              <a:t> </a:t>
            </a:r>
            <a:r>
              <a:rPr sz="4000" dirty="0"/>
              <a:t>Unordered</a:t>
            </a:r>
            <a:r>
              <a:rPr sz="4000" spc="-120" dirty="0"/>
              <a:t> </a:t>
            </a:r>
            <a:r>
              <a:rPr sz="4000" dirty="0"/>
              <a:t>list&lt;ul&gt;</a:t>
            </a:r>
            <a:r>
              <a:rPr sz="4000" spc="-19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555752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Unordered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 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Markers:-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3.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Square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Sets the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square.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ul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&lt;h2&gt;Unordered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Square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Bullets&lt;/h2&gt;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&lt;ul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style="list-</a:t>
            </a:r>
            <a:r>
              <a:rPr sz="1600" spc="-20" dirty="0">
                <a:latin typeface="Microsoft Sans Serif"/>
                <a:cs typeface="Microsoft Sans Serif"/>
              </a:rPr>
              <a:t>style-</a:t>
            </a:r>
            <a:r>
              <a:rPr sz="1600" spc="-10" dirty="0">
                <a:latin typeface="Microsoft Sans Serif"/>
                <a:cs typeface="Microsoft Sans Serif"/>
              </a:rPr>
              <a:t>type:square"&gt;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31664" y="2853535"/>
            <a:ext cx="6779895" cy="2943860"/>
            <a:chOff x="4931664" y="2853535"/>
            <a:chExt cx="6779895" cy="2943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1664" y="3014472"/>
              <a:ext cx="4052316" cy="278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7625" y="3209671"/>
              <a:ext cx="3463925" cy="219519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8D8BB27-FA07-2ED1-A148-50FE5CFD7BD0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361555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ordered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 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“ol” tag. Each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“li”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list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marked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&lt;h2&gt;Grocery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&lt;ol&gt;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17246" y="2766079"/>
            <a:ext cx="4383405" cy="2859405"/>
            <a:chOff x="4017246" y="2766079"/>
            <a:chExt cx="4383405" cy="2859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7246" y="2766079"/>
              <a:ext cx="4383049" cy="28589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2170" y="2925064"/>
              <a:ext cx="3867657" cy="234353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BEE0B94-61F3-7326-E572-FF49C4A686F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1.Type=”1″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i.e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type="1"&gt;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56532" y="3058667"/>
            <a:ext cx="4474845" cy="2845435"/>
            <a:chOff x="4256532" y="3058667"/>
            <a:chExt cx="4474845" cy="2845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532" y="3058667"/>
              <a:ext cx="4474464" cy="28453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731" y="3253358"/>
              <a:ext cx="3886707" cy="225767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8CAC652-85BA-8649-239D-677FF09D994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2.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Type=”a”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10" dirty="0">
                <a:latin typeface="Microsoft Sans Serif"/>
                <a:cs typeface="Microsoft Sans Serif"/>
              </a:rPr>
              <a:t> letters..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Letters&lt;/h2&gt;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8179" y="2853535"/>
            <a:ext cx="7223759" cy="3695700"/>
            <a:chOff x="4488179" y="2853535"/>
            <a:chExt cx="7223759" cy="3695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179" y="3835908"/>
              <a:ext cx="4360164" cy="2712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1" y="4030637"/>
              <a:ext cx="3772407" cy="212432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BD4777-1E53-BB26-FE7C-71BD4883095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56145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3.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Type=”A”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uppercase</a:t>
            </a:r>
            <a:r>
              <a:rPr sz="1600" spc="-10" dirty="0">
                <a:latin typeface="Microsoft Sans Serif"/>
                <a:cs typeface="Microsoft Sans Serif"/>
              </a:rPr>
              <a:t> letters.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Letters&lt;/h2&gt;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30640" y="3099816"/>
            <a:ext cx="4478020" cy="2944495"/>
            <a:chOff x="4230640" y="3099816"/>
            <a:chExt cx="4478020" cy="29444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0640" y="3099816"/>
              <a:ext cx="4477487" cy="29443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531" y="3257829"/>
              <a:ext cx="3962907" cy="242925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E24C319-BAEC-794C-3BA8-F175ABFBED1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020559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4.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Type=”I”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uppercase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numbers.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type="I"&gt;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600" y="1998103"/>
            <a:ext cx="7810645" cy="4833382"/>
            <a:chOff x="4512564" y="1727438"/>
            <a:chExt cx="7810645" cy="4833382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5564" y="1727438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564" y="3761232"/>
              <a:ext cx="4483608" cy="2799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7255" y="3957218"/>
              <a:ext cx="3896233" cy="221005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41E2B5-BE3B-6F93-67BA-8B697BF1010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23609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dirty="0"/>
              <a:t>ordered</a:t>
            </a:r>
            <a:r>
              <a:rPr sz="4000" spc="-114" dirty="0"/>
              <a:t> </a:t>
            </a:r>
            <a:r>
              <a:rPr sz="4000" dirty="0"/>
              <a:t>list&lt;ol&gt;</a:t>
            </a:r>
            <a:r>
              <a:rPr sz="4000" spc="-180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698500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Ordered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has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various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Markers</a:t>
            </a:r>
            <a:r>
              <a:rPr sz="1600" spc="-1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&lt;ol&gt;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tag,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type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 </a:t>
            </a:r>
            <a:r>
              <a:rPr sz="1600" spc="-10" dirty="0">
                <a:latin typeface="Microsoft Sans Serif"/>
                <a:cs typeface="Microsoft Sans Serif"/>
              </a:rPr>
              <a:t>marker.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5.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Type=”i”</a:t>
            </a:r>
            <a:r>
              <a:rPr sz="1600" b="1" dirty="0">
                <a:latin typeface="Arial"/>
                <a:cs typeface="Arial"/>
              </a:rPr>
              <a:t> 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items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numbered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10" dirty="0">
                <a:latin typeface="Microsoft Sans Serif"/>
                <a:cs typeface="Microsoft Sans Serif"/>
              </a:rPr>
              <a:t> numbers.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&lt;h2&gt;Ordered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Lowercase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Roman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Numbers&lt;/h2&gt;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&lt;ol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type="i"&gt;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&lt;li&gt;Bread&lt;/li&gt;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&lt;li&gt;Eggs&lt;/li&gt;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&lt;/ol&gt;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10697" y="3895342"/>
            <a:ext cx="5297805" cy="2811780"/>
            <a:chOff x="3410697" y="3895342"/>
            <a:chExt cx="5297805" cy="28117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697" y="3895342"/>
              <a:ext cx="5297444" cy="28117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253" y="4054564"/>
              <a:ext cx="4782184" cy="229590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193DB7-99D8-7EA1-CE06-9036D3F0414A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90769"/>
            <a:ext cx="691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8620" algn="l"/>
              </a:tabLst>
            </a:pPr>
            <a:r>
              <a:rPr sz="4000" spc="-20" dirty="0"/>
              <a:t>HTML</a:t>
            </a:r>
            <a:r>
              <a:rPr sz="4000" dirty="0"/>
              <a:t>	Description</a:t>
            </a:r>
            <a:r>
              <a:rPr sz="4000" spc="-135" dirty="0"/>
              <a:t> </a:t>
            </a:r>
            <a:r>
              <a:rPr sz="4000" dirty="0"/>
              <a:t>list&lt;dl&gt;</a:t>
            </a:r>
            <a:r>
              <a:rPr sz="4000" spc="-22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763397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terms,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term.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&lt;dl&gt;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list,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&lt;dt&gt;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term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name,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 tag describes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term.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Tag: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&lt;h2&gt;A</a:t>
            </a:r>
            <a:r>
              <a:rPr sz="1600" spc="-10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Description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&lt;dl&gt;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&lt;dt&gt;Coffee&lt;/dt&gt;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&lt;dd&gt;-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500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gms&lt;/dd&gt;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&lt;dt&gt;Milk&lt;/dt&gt;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&lt;dd&gt;-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ltr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Tetra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Pack&lt;/dd&gt;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&lt;/dl&gt;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424190" y="3095263"/>
            <a:ext cx="4020820" cy="2772410"/>
            <a:chOff x="4424190" y="3095263"/>
            <a:chExt cx="4020820" cy="27724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190" y="3095263"/>
              <a:ext cx="4020284" cy="2772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9206" y="3253358"/>
              <a:ext cx="3505707" cy="225767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C9A5323-A753-197B-5AE9-2EC3F53B660F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691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8620" algn="l"/>
              </a:tabLst>
            </a:pPr>
            <a:r>
              <a:rPr sz="4000" spc="-20" dirty="0"/>
              <a:t>HTML</a:t>
            </a:r>
            <a:r>
              <a:rPr sz="4000" dirty="0"/>
              <a:t>	Description</a:t>
            </a:r>
            <a:r>
              <a:rPr sz="4000" spc="-135" dirty="0"/>
              <a:t> </a:t>
            </a:r>
            <a:r>
              <a:rPr sz="4000" dirty="0"/>
              <a:t>list&lt;dl&gt;</a:t>
            </a:r>
            <a:r>
              <a:rPr sz="4000" spc="-220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45286" y="1153160"/>
            <a:ext cx="4347210" cy="563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Nested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HTML: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9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nested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list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 a list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inside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10" dirty="0">
                <a:latin typeface="Microsoft Sans Serif"/>
                <a:cs typeface="Microsoft Sans Serif"/>
              </a:rPr>
              <a:t> list.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Snippet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Nested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list: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&lt;h2&gt;A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Nested </a:t>
            </a:r>
            <a:r>
              <a:rPr sz="1600" spc="-10" dirty="0">
                <a:latin typeface="Microsoft Sans Serif"/>
                <a:cs typeface="Microsoft Sans Serif"/>
              </a:rPr>
              <a:t>List&lt;/h2&gt;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&lt;li&gt;Coffee&lt;/li&gt;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&lt;li&gt;Tea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20" dirty="0">
                <a:latin typeface="Microsoft Sans Serif"/>
                <a:cs typeface="Microsoft Sans Serif"/>
              </a:rPr>
              <a:t>&lt;ul&gt;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&lt;li&gt;Black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tea&lt;/li&gt;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&lt;li&gt;Green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tea&lt;/li&gt;</a:t>
            </a:r>
            <a:endParaRPr sz="16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&lt;li&gt;Milk&lt;/li&gt;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&lt;/ul&gt;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3822" y="2853535"/>
            <a:ext cx="2857645" cy="2861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12901" y="2558814"/>
            <a:ext cx="4049395" cy="2859405"/>
            <a:chOff x="4312901" y="2558814"/>
            <a:chExt cx="4049395" cy="2859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01" y="2558814"/>
              <a:ext cx="4049295" cy="28589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573" y="2718053"/>
              <a:ext cx="3534282" cy="2343531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41ED63-84C5-608F-AA7A-4BF0325320F4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Paragraphs&lt;p&gt;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7574915" cy="4782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&lt;p&gt;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7815" marR="167005" indent="-285750">
              <a:lnSpc>
                <a:spcPct val="100000"/>
              </a:lnSpc>
              <a:spcBef>
                <a:spcPts val="2170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&lt;p&gt;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defines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paragraph.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have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both </a:t>
            </a:r>
            <a:r>
              <a:rPr sz="1800" spc="-10" dirty="0">
                <a:latin typeface="Microsoft Sans Serif"/>
                <a:cs typeface="Microsoft Sans Serif"/>
              </a:rPr>
              <a:t>opening 	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anything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mentioned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within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&lt;p&gt;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&lt;/p&gt;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treated 	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"/>
            </a:pPr>
            <a:endParaRPr sz="1800">
              <a:latin typeface="Microsoft Sans Serif"/>
              <a:cs typeface="Microsoft Sans Serif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Most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browsers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read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paragraph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even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don’t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	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i.e,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&lt;/p&gt;,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raise unexpected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results.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both 	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good convention,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we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must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"/>
            </a:pPr>
            <a:endParaRPr sz="1800">
              <a:latin typeface="Microsoft Sans Serif"/>
              <a:cs typeface="Microsoft Sans Serif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Microsoft Sans Serif"/>
                <a:cs typeface="Microsoft Sans Serif"/>
              </a:rPr>
              <a:t>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indicates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starting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&lt;/p&gt;</a:t>
            </a:r>
            <a:endParaRPr sz="2000">
              <a:latin typeface="Microsoft Sans Serif"/>
              <a:cs typeface="Microsoft Sans Serif"/>
            </a:endParaRPr>
          </a:p>
          <a:p>
            <a:pPr marL="12700" marR="572135">
              <a:lnSpc>
                <a:spcPct val="100000"/>
              </a:lnSpc>
              <a:spcBef>
                <a:spcPts val="217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various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one 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then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dirty="0">
                <a:latin typeface="Microsoft Sans Serif"/>
                <a:cs typeface="Microsoft Sans Serif"/>
              </a:rPr>
              <a:t>automatically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single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blank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between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 </a:t>
            </a:r>
            <a:r>
              <a:rPr sz="1800" spc="-10" dirty="0">
                <a:latin typeface="Microsoft Sans Serif"/>
                <a:cs typeface="Microsoft Sans Serif"/>
              </a:rPr>
              <a:t>paragraphs.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F9DA88-4248-5D25-7E3C-8D64543D3AF5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9077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z="2900" b="1">
                <a:solidFill>
                  <a:srgbClr val="FFFFFF"/>
                </a:solidFill>
                <a:latin typeface="Arial"/>
                <a:cs typeface="Arial"/>
              </a:rPr>
              <a:t>	SUMMARY TAG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087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304622"/>
            <a:ext cx="806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40" dirty="0"/>
              <a:t> </a:t>
            </a:r>
            <a:r>
              <a:rPr sz="4400" dirty="0"/>
              <a:t>Summary&lt;summary&gt;</a:t>
            </a:r>
            <a:r>
              <a:rPr sz="4400" spc="-80" dirty="0"/>
              <a:t> </a:t>
            </a:r>
            <a:r>
              <a:rPr sz="4400" spc="-125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7136130" cy="3915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32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&lt;summary&gt;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 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define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 summary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the </a:t>
            </a:r>
            <a:r>
              <a:rPr sz="1600" spc="-10" dirty="0">
                <a:latin typeface="Microsoft Sans Serif"/>
                <a:cs typeface="Microsoft Sans Serif"/>
              </a:rPr>
              <a:t>&lt;details&gt; element.</a:t>
            </a:r>
            <a:endParaRPr sz="1600" dirty="0">
              <a:latin typeface="Microsoft Sans Serif"/>
              <a:cs typeface="Microsoft Sans Serif"/>
            </a:endParaRPr>
          </a:p>
          <a:p>
            <a:pPr marL="299085" marR="247015" indent="-287020">
              <a:lnSpc>
                <a:spcPts val="2400"/>
              </a:lnSpc>
              <a:spcBef>
                <a:spcPts val="65"/>
              </a:spcBef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 used along with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10" dirty="0">
                <a:latin typeface="Microsoft Sans Serif"/>
                <a:cs typeface="Microsoft Sans Serif"/>
              </a:rPr>
              <a:t>&lt;details&gt;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visible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user.</a:t>
            </a:r>
            <a:endParaRPr sz="2000" dirty="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ts val="240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When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clicked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placed </a:t>
            </a:r>
            <a:r>
              <a:rPr sz="2000" dirty="0">
                <a:latin typeface="Microsoft Sans Serif"/>
                <a:cs typeface="Microsoft Sans Serif"/>
              </a:rPr>
              <a:t>inside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&lt;details&gt;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becomes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visible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was </a:t>
            </a:r>
            <a:r>
              <a:rPr sz="2000" dirty="0">
                <a:latin typeface="Microsoft Sans Serif"/>
                <a:cs typeface="Microsoft Sans Serif"/>
              </a:rPr>
              <a:t>previously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hidden.</a:t>
            </a:r>
            <a:endParaRPr sz="20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ts val="232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5.</a:t>
            </a:r>
            <a:endParaRPr sz="2000" dirty="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 &lt;summary&gt;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starting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ending </a:t>
            </a:r>
            <a:r>
              <a:rPr sz="2000" spc="-20" dirty="0">
                <a:latin typeface="Microsoft Sans Serif"/>
                <a:cs typeface="Microsoft Sans Serif"/>
              </a:rPr>
              <a:t>tag.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whoso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summary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&lt;/summary&gt;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304622"/>
            <a:ext cx="8069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40" dirty="0"/>
              <a:t> </a:t>
            </a:r>
            <a:r>
              <a:rPr sz="4400" dirty="0"/>
              <a:t>Summary&lt;summary&gt;</a:t>
            </a:r>
            <a:r>
              <a:rPr sz="4400" spc="-80" dirty="0"/>
              <a:t> </a:t>
            </a:r>
            <a:r>
              <a:rPr sz="4400" spc="-125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4084320" cy="3864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Microsoft Sans Serif"/>
                <a:cs typeface="Microsoft Sans Serif"/>
              </a:rPr>
              <a:t>&lt;details&gt;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&lt;summary&gt;Madblocks.&lt;/summary&gt;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&lt;p&gt;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 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portal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geeks.&lt;/p&gt;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&lt;/details&gt;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50791" y="4032503"/>
            <a:ext cx="4316095" cy="2039620"/>
            <a:chOff x="4050791" y="4032503"/>
            <a:chExt cx="4316095" cy="20396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0791" y="4032503"/>
              <a:ext cx="4315968" cy="2039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5444" y="4191063"/>
              <a:ext cx="3800983" cy="1524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7430134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&lt;details&gt;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the </a:t>
            </a:r>
            <a:r>
              <a:rPr sz="1600" spc="-10" dirty="0">
                <a:latin typeface="Microsoft Sans Serif"/>
                <a:cs typeface="Microsoft Sans Serif"/>
              </a:rPr>
              <a:t>content/information</a:t>
            </a:r>
            <a:r>
              <a:rPr sz="1600" dirty="0">
                <a:latin typeface="Microsoft Sans Serif"/>
                <a:cs typeface="Microsoft Sans Serif"/>
              </a:rPr>
              <a:t> which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initially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hidden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but </a:t>
            </a:r>
            <a:r>
              <a:rPr sz="1600" dirty="0">
                <a:latin typeface="Microsoft Sans Serif"/>
                <a:cs typeface="Microsoft Sans Serif"/>
              </a:rPr>
              <a:t>could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displayed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if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wishes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 create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interactive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widget that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can open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close.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details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visible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when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summary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 </a:t>
            </a:r>
            <a:r>
              <a:rPr sz="1600" b="1" dirty="0">
                <a:latin typeface="Arial"/>
                <a:cs typeface="Arial"/>
              </a:rPr>
              <a:t>details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specifying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visible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heading.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&lt;details&gt;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&lt;summary&gt;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-35" dirty="0">
                <a:latin typeface="Microsoft Sans Serif"/>
                <a:cs typeface="Microsoft Sans Serif"/>
              </a:rPr>
              <a:t>Text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&lt;/summary&gt;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&lt;div&gt;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. </a:t>
            </a:r>
            <a:r>
              <a:rPr sz="2000" spc="-50" dirty="0">
                <a:latin typeface="Microsoft Sans Serif"/>
                <a:cs typeface="Microsoft Sans Serif"/>
              </a:rPr>
              <a:t>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&lt;/details&gt;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Attributes:</a:t>
            </a:r>
            <a:endParaRPr sz="1600">
              <a:latin typeface="Arial"/>
              <a:cs typeface="Arial"/>
            </a:endParaRPr>
          </a:p>
          <a:p>
            <a:pPr marL="12700" marR="94615">
              <a:lnSpc>
                <a:spcPct val="100000"/>
              </a:lnSpc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details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open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attribute called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open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which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used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10" dirty="0">
                <a:latin typeface="Microsoft Sans Serif"/>
                <a:cs typeface="Microsoft Sans Serif"/>
              </a:rPr>
              <a:t> display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hidden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information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default.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6297" y="2063595"/>
            <a:ext cx="2668119" cy="266811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5003165" cy="435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Example: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below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code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explains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details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&lt;h1&gt;Madblocks&lt;/h1&gt;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&lt;!-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deatils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 starts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--</a:t>
            </a:r>
            <a:r>
              <a:rPr sz="1800" spc="-50" dirty="0">
                <a:latin typeface="Microsoft Sans Serif"/>
                <a:cs typeface="Microsoft Sans Serif"/>
              </a:rPr>
              <a:t>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&lt;details&gt;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&lt;summary&gt;Make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Skilled&lt;/summary&gt;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&lt;p&gt;A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computer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science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portal for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tech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geeks&lt;/p&gt;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27495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&lt;div&gt;It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computer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science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where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you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learn </a:t>
            </a:r>
            <a:r>
              <a:rPr sz="1800" spc="-10" dirty="0">
                <a:latin typeface="Microsoft Sans Serif"/>
                <a:cs typeface="Microsoft Sans Serif"/>
              </a:rPr>
              <a:t>programming.&lt;/div&gt;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&lt;!-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deatils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ends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--</a:t>
            </a:r>
            <a:r>
              <a:rPr sz="1800" spc="-50" dirty="0">
                <a:latin typeface="Microsoft Sans Serif"/>
                <a:cs typeface="Microsoft Sans Serif"/>
              </a:rPr>
              <a:t>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&lt;/details&gt;</a:t>
            </a:r>
            <a:endParaRPr sz="1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92225" y="2148857"/>
            <a:ext cx="5210810" cy="3037840"/>
            <a:chOff x="6492225" y="2148857"/>
            <a:chExt cx="5210810" cy="3037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225" y="2148857"/>
              <a:ext cx="5210577" cy="30372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7146" y="2307717"/>
              <a:ext cx="4695316" cy="2521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669" y="304622"/>
            <a:ext cx="6705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HTML</a:t>
            </a:r>
            <a:r>
              <a:rPr sz="4400" spc="-185" dirty="0"/>
              <a:t> </a:t>
            </a:r>
            <a:r>
              <a:rPr sz="4400" spc="-10" dirty="0"/>
              <a:t>Details&lt;details&gt;</a:t>
            </a:r>
            <a:r>
              <a:rPr sz="4400" spc="-125" dirty="0"/>
              <a:t> </a:t>
            </a:r>
            <a:r>
              <a:rPr sz="4400" spc="-80" dirty="0"/>
              <a:t>Tag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8431" y="1261617"/>
            <a:ext cx="8395970" cy="44698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Syntax: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&lt;details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open&gt;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&lt;summary&gt;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Text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&lt;/summary&gt;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&lt;div&gt;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&gt;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&lt;/details&gt;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&lt;!DOCTYPE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&lt;h1&gt;</a:t>
            </a:r>
            <a:r>
              <a:rPr lang="en-GB" sz="1600" spc="-10" dirty="0" err="1">
                <a:latin typeface="Microsoft Sans Serif"/>
                <a:cs typeface="Microsoft Sans Serif"/>
              </a:rPr>
              <a:t>Codegnan</a:t>
            </a:r>
            <a:r>
              <a:rPr sz="1600" spc="-10" dirty="0">
                <a:latin typeface="Microsoft Sans Serif"/>
                <a:cs typeface="Microsoft Sans Serif"/>
              </a:rPr>
              <a:t>&lt;/h1&gt;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Microsoft Sans Serif"/>
                <a:cs typeface="Microsoft Sans Serif"/>
              </a:rPr>
              <a:t>&lt;!-</a:t>
            </a:r>
            <a:r>
              <a:rPr sz="1600" dirty="0">
                <a:latin typeface="Microsoft Sans Serif"/>
                <a:cs typeface="Microsoft Sans Serif"/>
              </a:rPr>
              <a:t>-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deatils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starts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here </a:t>
            </a:r>
            <a:r>
              <a:rPr sz="1600" spc="-25" dirty="0">
                <a:latin typeface="Microsoft Sans Serif"/>
                <a:cs typeface="Microsoft Sans Serif"/>
              </a:rPr>
              <a:t>--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&lt;details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open&gt;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&lt;summary&gt;Make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Skilled&lt;/summary&gt;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Microsoft Sans Serif"/>
                <a:cs typeface="Microsoft Sans Serif"/>
              </a:rPr>
              <a:t>&lt;p&gt;A</a:t>
            </a:r>
            <a:r>
              <a:rPr sz="1600" spc="-10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computer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science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portal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tech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geeks&lt;/p&gt;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4188460">
              <a:lnSpc>
                <a:spcPct val="100000"/>
              </a:lnSpc>
            </a:pPr>
            <a:r>
              <a:rPr sz="1600" dirty="0">
                <a:latin typeface="Microsoft Sans Serif"/>
                <a:cs typeface="Microsoft Sans Serif"/>
              </a:rPr>
              <a:t>&lt;div&gt;It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is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computer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science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portal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where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you </a:t>
            </a:r>
            <a:r>
              <a:rPr sz="1600" dirty="0">
                <a:latin typeface="Microsoft Sans Serif"/>
                <a:cs typeface="Microsoft Sans Serif"/>
              </a:rPr>
              <a:t>can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learn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programming.&lt;/div&gt;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Microsoft Sans Serif"/>
                <a:cs typeface="Microsoft Sans Serif"/>
              </a:rPr>
              <a:t>&lt;!-</a:t>
            </a:r>
            <a:r>
              <a:rPr sz="1600" dirty="0">
                <a:latin typeface="Microsoft Sans Serif"/>
                <a:cs typeface="Microsoft Sans Serif"/>
              </a:rPr>
              <a:t>-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deatils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tag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ends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here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--</a:t>
            </a:r>
            <a:r>
              <a:rPr sz="1600" spc="-50" dirty="0">
                <a:latin typeface="Microsoft Sans Serif"/>
                <a:cs typeface="Microsoft Sans Serif"/>
              </a:rPr>
              <a:t>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&lt;/details&gt;</a:t>
            </a:r>
            <a:endParaRPr sz="1600" dirty="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1941" y="2325606"/>
            <a:ext cx="5652770" cy="3564890"/>
            <a:chOff x="6281941" y="2325606"/>
            <a:chExt cx="5652770" cy="35648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941" y="2325606"/>
              <a:ext cx="5652496" cy="35646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580" y="2480437"/>
              <a:ext cx="5137658" cy="3057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5584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955163"/>
            <a:ext cx="4890770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z="2900" b="1" dirty="0">
                <a:solidFill>
                  <a:srgbClr val="FFFFFF"/>
                </a:solidFill>
                <a:latin typeface="Arial"/>
                <a:cs typeface="Arial"/>
              </a:rPr>
              <a:t>	SECTIONS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910" y="-7790"/>
            <a:ext cx="8599170" cy="207391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  <a:p>
            <a:pPr marL="217170" marR="1750060">
              <a:lnSpc>
                <a:spcPct val="100000"/>
              </a:lnSpc>
              <a:spcBef>
                <a:spcPts val="665"/>
              </a:spcBef>
            </a:pPr>
            <a:r>
              <a:rPr sz="2000" b="1" dirty="0">
                <a:latin typeface="Arial"/>
                <a:cs typeface="Arial"/>
              </a:rPr>
              <a:t>HTML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|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&lt;section&gt;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Tag:</a:t>
            </a:r>
            <a:r>
              <a:rPr sz="2000" spc="-10" dirty="0"/>
              <a:t>Section</a:t>
            </a:r>
            <a:r>
              <a:rPr sz="2000" spc="-20" dirty="0"/>
              <a:t> </a:t>
            </a:r>
            <a:r>
              <a:rPr sz="2000" dirty="0"/>
              <a:t>tag</a:t>
            </a:r>
            <a:r>
              <a:rPr sz="2000" spc="-10" dirty="0"/>
              <a:t> </a:t>
            </a:r>
            <a:r>
              <a:rPr sz="2000" dirty="0"/>
              <a:t>defines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10" dirty="0"/>
              <a:t> </a:t>
            </a:r>
            <a:r>
              <a:rPr sz="2000" dirty="0"/>
              <a:t>section</a:t>
            </a:r>
            <a:r>
              <a:rPr sz="2000" spc="-20" dirty="0"/>
              <a:t> </a:t>
            </a:r>
            <a:r>
              <a:rPr sz="2000" spc="-25" dirty="0"/>
              <a:t>of </a:t>
            </a:r>
            <a:r>
              <a:rPr sz="2000" dirty="0"/>
              <a:t>documents</a:t>
            </a:r>
            <a:r>
              <a:rPr sz="2000" spc="-30" dirty="0"/>
              <a:t> </a:t>
            </a:r>
            <a:r>
              <a:rPr sz="2000" dirty="0"/>
              <a:t>such as</a:t>
            </a:r>
            <a:r>
              <a:rPr sz="2000" spc="10" dirty="0"/>
              <a:t> </a:t>
            </a:r>
            <a:r>
              <a:rPr sz="2000" dirty="0"/>
              <a:t>chapters,</a:t>
            </a:r>
            <a:r>
              <a:rPr sz="2000" spc="-35" dirty="0"/>
              <a:t> </a:t>
            </a:r>
            <a:r>
              <a:rPr sz="2000" dirty="0"/>
              <a:t>headers,</a:t>
            </a:r>
            <a:r>
              <a:rPr sz="2000" spc="-20" dirty="0"/>
              <a:t> </a:t>
            </a:r>
            <a:r>
              <a:rPr sz="2000" dirty="0"/>
              <a:t>footers</a:t>
            </a:r>
            <a:r>
              <a:rPr sz="2000" spc="-15" dirty="0"/>
              <a:t> </a:t>
            </a:r>
            <a:r>
              <a:rPr sz="2000" dirty="0"/>
              <a:t>or</a:t>
            </a:r>
            <a:r>
              <a:rPr sz="2000" spc="10" dirty="0"/>
              <a:t> </a:t>
            </a:r>
            <a:r>
              <a:rPr sz="2000" dirty="0"/>
              <a:t>any</a:t>
            </a:r>
            <a:r>
              <a:rPr sz="2000" spc="15" dirty="0"/>
              <a:t> </a:t>
            </a:r>
            <a:r>
              <a:rPr sz="2000" spc="-10" dirty="0"/>
              <a:t>other sections.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431" y="2344293"/>
            <a:ext cx="7234555" cy="37452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divides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content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and</a:t>
            </a:r>
            <a:endParaRPr sz="2000" dirty="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subsections.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when requirements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headers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or </a:t>
            </a:r>
            <a:r>
              <a:rPr sz="2000" dirty="0">
                <a:latin typeface="Microsoft Sans Serif"/>
                <a:cs typeface="Microsoft Sans Serif"/>
              </a:rPr>
              <a:t>footers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 section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needed.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"/>
            </a:pPr>
            <a:endParaRPr sz="2000" dirty="0">
              <a:latin typeface="Microsoft Sans Serif"/>
              <a:cs typeface="Microsoft Sans Serif"/>
            </a:endParaRPr>
          </a:p>
          <a:p>
            <a:pPr marL="355600" marR="34226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Microsoft Sans Serif"/>
                <a:cs typeface="Microsoft Sans Serif"/>
              </a:rPr>
              <a:t>advantage</a:t>
            </a:r>
            <a:r>
              <a:rPr sz="2000" b="1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is,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 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semantic </a:t>
            </a:r>
            <a:r>
              <a:rPr sz="2000" dirty="0">
                <a:latin typeface="Microsoft Sans Serif"/>
                <a:cs typeface="Microsoft Sans Serif"/>
              </a:rPr>
              <a:t>element,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describes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and </a:t>
            </a:r>
            <a:r>
              <a:rPr sz="2000" spc="-10" dirty="0">
                <a:latin typeface="Microsoft Sans Serif"/>
                <a:cs typeface="Microsoft Sans Serif"/>
              </a:rPr>
              <a:t>developer.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&lt;section&gt;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Contents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&lt;/section&gt;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4724" y="2452826"/>
            <a:ext cx="3085672" cy="30856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Paragraphs&lt;p&gt;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5915025" cy="3929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&lt;p&gt;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20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Snippet:</a:t>
            </a:r>
            <a:r>
              <a:rPr sz="20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 illustrate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&lt;p&gt;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Example1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&lt;!DOCTYPE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&lt;title&gt;P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Examples&lt;/title&gt;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first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second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&lt;p&gt;This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third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paragraph.&lt;/p&gt;</a:t>
            </a:r>
            <a:endParaRPr sz="1800">
              <a:latin typeface="Microsoft Sans Serif"/>
              <a:cs typeface="Microsoft Sans Serif"/>
            </a:endParaRPr>
          </a:p>
          <a:p>
            <a:pPr marL="36703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5539" y="2853535"/>
            <a:ext cx="9296400" cy="4004945"/>
            <a:chOff x="2415539" y="2853535"/>
            <a:chExt cx="9296400" cy="40049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5539" y="4707634"/>
              <a:ext cx="6624827" cy="21503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1246" y="4902288"/>
              <a:ext cx="6035802" cy="156959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198B81-FB34-8C37-CAB9-A81C798683FD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10" y="218008"/>
            <a:ext cx="8599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431" y="1260094"/>
            <a:ext cx="7657465" cy="544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Section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content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i.e,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distribute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sections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spc="-10" dirty="0">
                <a:latin typeface="Microsoft Sans Serif"/>
                <a:cs typeface="Microsoft Sans Serif"/>
              </a:rPr>
              <a:t>subsections.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Microsoft Sans Serif"/>
                <a:cs typeface="Microsoft Sans Serif"/>
              </a:rPr>
              <a:t>&lt;!DOCTYPE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&lt;title&gt;Section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tag&lt;/title&gt;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&lt;h1&gt;Madblocks: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1&lt;/h1&gt;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1&lt;/p&gt;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&lt;h1&gt;Madblocks: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2&lt;/h1&gt;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2&lt;/p&gt;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&lt;section&gt;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&lt;h1&gt;Madblocks: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3&lt;/h1&gt;</a:t>
            </a:r>
            <a:endParaRPr sz="14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&lt;p&gt;Content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3&lt;/p&gt;</a:t>
            </a:r>
            <a:endParaRPr sz="1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&lt;/section&gt;</a:t>
            </a:r>
            <a:endParaRPr sz="14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08292" y="2235722"/>
            <a:ext cx="4764405" cy="3878579"/>
            <a:chOff x="6908292" y="2235722"/>
            <a:chExt cx="4764405" cy="38785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8292" y="2235722"/>
              <a:ext cx="4764024" cy="3878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834" y="2394838"/>
              <a:ext cx="4248785" cy="3362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910" y="218008"/>
            <a:ext cx="8599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20" dirty="0"/>
              <a:t> </a:t>
            </a:r>
            <a:r>
              <a:rPr spc="-20" dirty="0"/>
              <a:t>Section&lt;section&gt;</a:t>
            </a:r>
            <a:r>
              <a:rPr spc="-130" dirty="0"/>
              <a:t> </a:t>
            </a:r>
            <a:r>
              <a:rPr spc="-445" dirty="0"/>
              <a:t>T</a:t>
            </a:r>
            <a:r>
              <a:rPr spc="150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431" y="1260094"/>
            <a:ext cx="8951595" cy="549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Nested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nested.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size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subsection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smaller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tag</a:t>
            </a:r>
            <a:r>
              <a:rPr sz="1400" spc="5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if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same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property.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subsection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organizing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complex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documents.</a:t>
            </a:r>
            <a:r>
              <a:rPr sz="1400" spc="-10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rule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of </a:t>
            </a:r>
            <a:r>
              <a:rPr sz="1400" dirty="0">
                <a:latin typeface="Microsoft Sans Serif"/>
                <a:cs typeface="Microsoft Sans Serif"/>
              </a:rPr>
              <a:t>thumb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 that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section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should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logically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appear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outline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document.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Example2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Microsoft Sans Serif"/>
                <a:cs typeface="Microsoft Sans Serif"/>
              </a:rPr>
              <a:t>&lt;!DOCTYPE</a:t>
            </a:r>
            <a:r>
              <a:rPr sz="1200" spc="-35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&lt;title&gt;Section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tag&lt;/title&gt;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&lt;h1&gt;Madblocks: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1&lt;/h1&gt;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&lt;p&gt;Content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30" dirty="0">
                <a:latin typeface="Microsoft Sans Serif"/>
                <a:cs typeface="Microsoft Sans Serif"/>
              </a:rPr>
              <a:t> </a:t>
            </a:r>
            <a:r>
              <a:rPr sz="1200" spc="-20" dirty="0">
                <a:latin typeface="Microsoft Sans Serif"/>
                <a:cs typeface="Microsoft Sans Serif"/>
              </a:rPr>
              <a:t>1&lt;/p&gt;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&lt;h1&gt;Madblocks:</a:t>
            </a:r>
            <a:r>
              <a:rPr sz="1200" spc="-6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2&lt;/h1&gt;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icrosoft Sans Serif"/>
                <a:cs typeface="Microsoft Sans Serif"/>
              </a:rPr>
              <a:t>&lt;p&gt;Content</a:t>
            </a:r>
            <a:r>
              <a:rPr sz="1200" spc="-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section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2&lt;/p&gt;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&lt;h1&gt;Subsection&lt;/h1&gt;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&lt;/section&gt;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spc="-10" dirty="0">
                <a:latin typeface="Microsoft Sans Serif"/>
                <a:cs typeface="Microsoft Sans Serif"/>
              </a:rPr>
              <a:t>&lt;/body&gt;&lt;/html&gt;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21096" y="2057400"/>
            <a:ext cx="5248910" cy="4544695"/>
            <a:chOff x="5721096" y="2057400"/>
            <a:chExt cx="5248910" cy="45446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1096" y="2057400"/>
              <a:ext cx="5248656" cy="45445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5749" y="2215616"/>
              <a:ext cx="4734560" cy="4029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3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1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1359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46934"/>
            <a:ext cx="38874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GB" sz="3600" b="1" spc="-10" dirty="0">
                <a:solidFill>
                  <a:srgbClr val="FFFFFF"/>
                </a:solidFill>
                <a:latin typeface="Arial"/>
                <a:cs typeface="Arial"/>
              </a:rPr>
              <a:t>Anchor Tags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742442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defines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another.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72834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dirty="0">
                <a:latin typeface="Arial MT"/>
                <a:cs typeface="Arial MT"/>
              </a:rPr>
              <a:t>indicates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link's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default,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appear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browsers: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unvisited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blue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visited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purple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underlined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25" dirty="0">
                <a:latin typeface="Arial MT"/>
                <a:cs typeface="Arial MT"/>
              </a:rPr>
              <a:t>red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webpage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webpages.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It’s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either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absolute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reference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relative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reference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“href” value.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"link"&gt;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&lt;/a&gt;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61734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Madblocks.tech: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&lt;h1&gt;The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element&lt;/h1&gt;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href="https://madblocks.tech"&gt;Visit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Madblocks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Technologies!&lt;/a&gt;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3800" y="4267198"/>
            <a:ext cx="4151629" cy="2590800"/>
            <a:chOff x="3733800" y="4267198"/>
            <a:chExt cx="4151629" cy="2590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4267198"/>
              <a:ext cx="4151376" cy="2590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871" y="4462640"/>
              <a:ext cx="3562858" cy="2067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12597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2: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browser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window::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&lt;h1&gt;The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attribute&lt;/h1&gt;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 marR="12153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href="https://madblocks.tech"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target="_blank"&gt;Visit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Madblocks Technologies!&lt;/a&gt;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&lt;p&gt;If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"_blank",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browser </a:t>
            </a:r>
            <a:r>
              <a:rPr sz="1600" dirty="0">
                <a:latin typeface="Arial MT"/>
                <a:cs typeface="Arial MT"/>
              </a:rPr>
              <a:t>window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tab.&lt;/p&gt;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7167" y="1414272"/>
            <a:ext cx="5570220" cy="2514600"/>
            <a:chOff x="6297167" y="1414272"/>
            <a:chExt cx="5570220" cy="2514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7167" y="1414272"/>
              <a:ext cx="5570220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1858" y="1610233"/>
              <a:ext cx="4982591" cy="1925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418705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 MT"/>
                <a:cs typeface="Arial MT"/>
              </a:rPr>
              <a:t>&lt;p&gt;To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user's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program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new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email),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mailto: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href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attribute:&lt;/p&gt;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&lt;p&gt;&lt;a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 err="1">
                <a:latin typeface="Arial MT"/>
                <a:cs typeface="Arial MT"/>
              </a:rPr>
              <a:t>href</a:t>
            </a:r>
            <a:r>
              <a:rPr lang="en-GB" sz="1600" spc="-10" dirty="0">
                <a:latin typeface="Arial MT"/>
                <a:cs typeface="Arial MT"/>
              </a:rPr>
              <a:t>=</a:t>
            </a:r>
            <a:r>
              <a:rPr lang="en-GB" sz="1600" spc="-10" dirty="0">
                <a:solidFill>
                  <a:srgbClr val="FF0000"/>
                </a:solid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mailto:someone@example.com</a:t>
            </a:r>
            <a:r>
              <a:rPr lang="en-GB" sz="1600" spc="-10" dirty="0">
                <a:latin typeface="Arial MT"/>
                <a:cs typeface="Arial MT"/>
              </a:rPr>
              <a:t>&gt;</a:t>
            </a:r>
            <a:r>
              <a:rPr sz="1600" spc="-10" dirty="0">
                <a:latin typeface="Arial MT"/>
                <a:cs typeface="Arial MT"/>
              </a:rPr>
              <a:t>email&lt;/a&gt;&lt;/p&gt;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 MT"/>
                <a:cs typeface="Arial MT"/>
              </a:rPr>
              <a:t>&lt;p&gt;To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telephone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tel: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inside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attribute:&lt;/p&gt;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&lt;p&gt;&lt;a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href="tel:+4733378901"&gt;+47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333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78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901&lt;/a&gt;&lt;/p&gt;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056" y="4735066"/>
            <a:ext cx="5438140" cy="2063750"/>
            <a:chOff x="6544056" y="4735066"/>
            <a:chExt cx="5438140" cy="2063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056" y="4735066"/>
              <a:ext cx="5437632" cy="20634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9890" y="4929962"/>
              <a:ext cx="4849367" cy="1475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HTML</a:t>
            </a:r>
            <a:r>
              <a:rPr sz="4000" spc="-345" dirty="0"/>
              <a:t> </a:t>
            </a:r>
            <a:r>
              <a:rPr sz="4000" dirty="0"/>
              <a:t>Anchor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25" dirty="0"/>
              <a:t> </a:t>
            </a:r>
            <a:r>
              <a:rPr sz="4000" spc="-50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59688" y="2206879"/>
            <a:ext cx="10424160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Example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4: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section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page: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href="#section2"&gt;Go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Section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2&lt;/a&gt;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&lt;h1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id="section1"&gt;Section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1&lt;/h1&gt;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&lt;p&gt;In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vulnerable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father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I've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since.&lt;/p&gt;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id="section2"&gt;Section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2&lt;/h2&gt;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&lt;p&gt;In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vulnerable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years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father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I've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turning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since.&lt;/p&gt;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8400" y="1828800"/>
            <a:ext cx="4371340" cy="1950720"/>
            <a:chOff x="6460235" y="1014983"/>
            <a:chExt cx="4371340" cy="1950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0235" y="1014983"/>
              <a:ext cx="4370832" cy="1950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5307" y="1209674"/>
              <a:ext cx="3782822" cy="1363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23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Image</a:t>
            </a:r>
            <a:r>
              <a:rPr sz="4000" spc="-95" dirty="0"/>
              <a:t> </a:t>
            </a:r>
            <a:r>
              <a:rPr sz="4000" spc="-100" dirty="0"/>
              <a:t> </a:t>
            </a:r>
            <a:r>
              <a:rPr sz="4000" dirty="0"/>
              <a:t>&lt;</a:t>
            </a:r>
            <a:r>
              <a:rPr lang="en-GB" sz="4000" dirty="0" err="1"/>
              <a:t>img</a:t>
            </a:r>
            <a:r>
              <a:rPr sz="4000" dirty="0"/>
              <a:t>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614920" cy="55316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lang="en-GB" sz="1600" b="1" spc="-20" dirty="0">
                <a:latin typeface="Arial"/>
                <a:cs typeface="Arial"/>
              </a:rPr>
              <a:t>display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lang="en-GB" sz="1600" b="1" dirty="0">
                <a:latin typeface="Arial"/>
                <a:cs typeface="Arial"/>
              </a:rPr>
              <a:t>Images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lang="en-GB" sz="1600" b="1" spc="-5" dirty="0">
                <a:latin typeface="Arial"/>
                <a:cs typeface="Arial"/>
              </a:rPr>
              <a:t>in </a:t>
            </a:r>
            <a:r>
              <a:rPr lang="en-GB" sz="1600" b="1" spc="-20" dirty="0">
                <a:latin typeface="Arial"/>
                <a:cs typeface="Arial"/>
              </a:rPr>
              <a:t>HTML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lang="en-GB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r>
              <a:rPr lang="en-GB" sz="1600" dirty="0">
                <a:latin typeface="Arial"/>
                <a:cs typeface="Arial"/>
              </a:rPr>
              <a:t>We can easily able to deploy images by using image links to our HTML document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GB"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r>
              <a:rPr lang="en-AU" sz="1600" b="1" dirty="0">
                <a:latin typeface="Arial MT"/>
                <a:cs typeface="Arial MT"/>
              </a:rPr>
              <a:t>SYNTAX:</a:t>
            </a: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lang="en-GB" sz="1600" spc="-10" dirty="0">
                <a:latin typeface="Arial MT"/>
                <a:cs typeface="Arial MT"/>
              </a:rPr>
              <a:t>	</a:t>
            </a:r>
          </a:p>
          <a:p>
            <a:pPr marL="12700">
              <a:lnSpc>
                <a:spcPts val="1920"/>
              </a:lnSpc>
            </a:pPr>
            <a:r>
              <a:rPr lang="en-GB" sz="1600" spc="-10" dirty="0">
                <a:latin typeface="Arial MT"/>
                <a:cs typeface="Arial MT"/>
              </a:rPr>
              <a:t>	&lt;</a:t>
            </a:r>
            <a:r>
              <a:rPr lang="en-GB" sz="1600" spc="-10" dirty="0" err="1">
                <a:latin typeface="Arial MT"/>
                <a:cs typeface="Arial MT"/>
              </a:rPr>
              <a:t>img</a:t>
            </a:r>
            <a:r>
              <a:rPr lang="en-GB" sz="1600" spc="-10" dirty="0">
                <a:latin typeface="Arial MT"/>
                <a:cs typeface="Arial MT"/>
              </a:rPr>
              <a:t> </a:t>
            </a:r>
            <a:r>
              <a:rPr lang="en-GB" sz="1600" spc="-10" dirty="0" err="1">
                <a:latin typeface="Arial MT"/>
                <a:cs typeface="Arial MT"/>
              </a:rPr>
              <a:t>src</a:t>
            </a:r>
            <a:r>
              <a:rPr lang="en-GB" sz="1600" spc="-10" dirty="0">
                <a:latin typeface="Arial MT"/>
                <a:cs typeface="Arial MT"/>
              </a:rPr>
              <a:t>=“link” attributes&gt;</a:t>
            </a:r>
          </a:p>
          <a:p>
            <a:pPr marL="12700">
              <a:lnSpc>
                <a:spcPts val="1920"/>
              </a:lnSpc>
            </a:pPr>
            <a:endParaRPr lang="en-GB" sz="1600" spc="-10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lang="en-GB" sz="1600" b="1" spc="-10" dirty="0">
              <a:latin typeface="Arial MT"/>
              <a:cs typeface="Arial MT"/>
            </a:endParaRPr>
          </a:p>
          <a:p>
            <a:pPr marL="12700">
              <a:lnSpc>
                <a:spcPts val="1920"/>
              </a:lnSpc>
            </a:pP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ts val="168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Make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Link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Hello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Folks!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 marR="33369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&lt;img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src="demo.png"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width="200"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height="200"&gt;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 </a:t>
            </a:r>
            <a:r>
              <a:rPr sz="1400" dirty="0">
                <a:latin typeface="Arial MT"/>
                <a:cs typeface="Arial MT"/>
              </a:rPr>
              <a:t>Hello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User!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You?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4400" y="3048000"/>
            <a:ext cx="2664460" cy="2607945"/>
            <a:chOff x="5422391" y="3105911"/>
            <a:chExt cx="2664460" cy="2607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2391" y="3105911"/>
              <a:ext cx="2663952" cy="2607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971" y="3301745"/>
              <a:ext cx="2074672" cy="2018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59836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10" dirty="0"/>
              <a:t> </a:t>
            </a:r>
            <a:r>
              <a:rPr sz="4000" spc="-10" dirty="0"/>
              <a:t>&lt;p</a:t>
            </a:r>
            <a:r>
              <a:rPr lang="en-GB" sz="4000" spc="-10" dirty="0"/>
              <a:t>re</a:t>
            </a:r>
            <a:r>
              <a:rPr sz="4000" spc="-10" dirty="0"/>
              <a:t>&gt;</a:t>
            </a:r>
            <a:r>
              <a:rPr sz="4000" spc="-13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1065072" y="1268425"/>
            <a:ext cx="7308215" cy="216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&lt;pre&gt;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instead</a:t>
            </a:r>
            <a:r>
              <a:rPr sz="20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&lt;p&gt;Tag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Arial"/>
              <a:cs typeface="Arial"/>
            </a:endParaRPr>
          </a:p>
          <a:p>
            <a:pPr marL="12700" marR="114300">
              <a:lnSpc>
                <a:spcPct val="100000"/>
              </a:lnSpc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&lt;pre&gt;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have seen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how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paragraph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ignores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change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extra </a:t>
            </a:r>
            <a:r>
              <a:rPr sz="1400" dirty="0">
                <a:latin typeface="Microsoft Sans Serif"/>
                <a:cs typeface="Microsoft Sans Serif"/>
              </a:rPr>
              <a:t>spaces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paragraph,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there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way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preserve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&lt;pre&gt;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tag.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also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opening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closing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displays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text within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fixed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height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width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preserves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extra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lines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spaces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use.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&lt;pre&gt;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Content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&lt;/pre&gt;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72" y="3617467"/>
            <a:ext cx="2663825" cy="191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Snippet</a:t>
            </a:r>
            <a:r>
              <a:rPr sz="1400" spc="-10" dirty="0">
                <a:latin typeface="Microsoft Sans Serif"/>
                <a:cs typeface="Microsoft Sans Serif"/>
              </a:rPr>
              <a:t>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latin typeface="Microsoft Sans Serif"/>
                <a:cs typeface="Microsoft Sans Serif"/>
              </a:rPr>
              <a:t>&lt;!DOCTYPE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html&gt;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&lt;html&gt;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&lt;head&gt;&lt;title&gt;Pre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tag&lt;/title&gt;&lt;/head&gt;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&lt;body&gt;</a:t>
            </a:r>
            <a:endParaRPr sz="11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&lt;pre&gt;</a:t>
            </a:r>
            <a:endParaRPr sz="1100">
              <a:latin typeface="Microsoft Sans Serif"/>
              <a:cs typeface="Microsoft Sans Serif"/>
            </a:endParaRPr>
          </a:p>
          <a:p>
            <a:pPr marL="926465" marR="5080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This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paragraph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has</a:t>
            </a:r>
            <a:r>
              <a:rPr sz="1100" spc="-10" dirty="0">
                <a:latin typeface="Microsoft Sans Serif"/>
                <a:cs typeface="Microsoft Sans Serif"/>
              </a:rPr>
              <a:t> multiple </a:t>
            </a:r>
            <a:r>
              <a:rPr sz="1100" dirty="0">
                <a:latin typeface="Microsoft Sans Serif"/>
                <a:cs typeface="Microsoft Sans Serif"/>
              </a:rPr>
              <a:t>lines. But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is </a:t>
            </a:r>
            <a:r>
              <a:rPr sz="1100" spc="-10" dirty="0">
                <a:latin typeface="Microsoft Sans Serif"/>
                <a:cs typeface="Microsoft Sans Serif"/>
              </a:rPr>
              <a:t>displayed</a:t>
            </a:r>
            <a:endParaRPr sz="1100">
              <a:latin typeface="Microsoft Sans Serif"/>
              <a:cs typeface="Microsoft Sans Serif"/>
            </a:endParaRPr>
          </a:p>
          <a:p>
            <a:pPr marL="926465" marR="18415">
              <a:lnSpc>
                <a:spcPct val="100000"/>
              </a:lnSpc>
            </a:pPr>
            <a:r>
              <a:rPr sz="1100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 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unlike 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paragraph </a:t>
            </a:r>
            <a:r>
              <a:rPr sz="1100" spc="-20" dirty="0">
                <a:latin typeface="Microsoft Sans Serif"/>
                <a:cs typeface="Microsoft Sans Serif"/>
              </a:rPr>
              <a:t>tag.</a:t>
            </a:r>
            <a:endParaRPr sz="11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&lt;/pre&gt;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7657" y="3617467"/>
            <a:ext cx="667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422" y="5676696"/>
            <a:ext cx="75565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&lt;pre&gt;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Microsoft Sans Serif"/>
                <a:cs typeface="Microsoft Sans Serif"/>
              </a:rPr>
              <a:t>This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icrosoft Sans Serif"/>
                <a:cs typeface="Microsoft Sans Serif"/>
              </a:rPr>
              <a:t>spaces.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But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2302" y="5844336"/>
            <a:ext cx="144589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paragraph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multiple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displayed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422" y="6179921"/>
            <a:ext cx="173545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it 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unlike 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paragraph</a:t>
            </a:r>
            <a:endParaRPr sz="1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Microsoft Sans Serif"/>
                <a:cs typeface="Microsoft Sans Serif"/>
              </a:rPr>
              <a:t>tag.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Microsoft Sans Serif"/>
                <a:cs typeface="Microsoft Sans Serif"/>
              </a:rPr>
              <a:t>&lt;/pre&gt;&lt;/body&gt;&lt;/html&gt;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40935" y="2853535"/>
            <a:ext cx="7270750" cy="3623945"/>
            <a:chOff x="4440935" y="2853535"/>
            <a:chExt cx="7270750" cy="36239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3822" y="2853535"/>
              <a:ext cx="2857645" cy="28617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935" y="3709416"/>
              <a:ext cx="4599432" cy="2767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5880" y="3904856"/>
              <a:ext cx="4011167" cy="2179447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C43DD2-F355-30FD-E112-190A0E8B1492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235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Image</a:t>
            </a:r>
            <a:r>
              <a:rPr sz="4000" spc="-95" dirty="0"/>
              <a:t> </a:t>
            </a:r>
            <a:r>
              <a:rPr sz="4000" dirty="0"/>
              <a:t>Links</a:t>
            </a:r>
            <a:r>
              <a:rPr sz="4000" spc="-100" dirty="0"/>
              <a:t> </a:t>
            </a:r>
            <a:r>
              <a:rPr sz="4000" dirty="0"/>
              <a:t>&lt;a&gt;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99680" cy="5688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make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Image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Link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20" dirty="0">
                <a:latin typeface="Arial"/>
                <a:cs typeface="Arial"/>
              </a:rPr>
              <a:t> Html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lang="en-GB" sz="1600" b="1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AU" sz="1600" dirty="0">
                <a:latin typeface="Arial"/>
                <a:cs typeface="Arial"/>
              </a:rPr>
              <a:t>By simply replacing content with the image tag we can use the image as a link in HTML Web page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lang="en-GB" sz="1600" b="1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Link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Folks!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https://</a:t>
            </a:r>
            <a:r>
              <a:rPr lang="en-IN" sz="1600" spc="-10" dirty="0">
                <a:latin typeface="Arial MT"/>
                <a:cs typeface="Arial MT"/>
              </a:rPr>
              <a:t> https://codegnan.com </a:t>
            </a:r>
            <a:r>
              <a:rPr sz="1600" spc="-10" dirty="0">
                <a:latin typeface="Arial MT"/>
                <a:cs typeface="Arial MT"/>
              </a:rPr>
              <a:t>"&gt;&lt;img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src="demo.png"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width="200"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height="200"&gt;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&lt;br&gt;&lt;/a&gt;</a:t>
            </a:r>
            <a:endParaRPr sz="1600" dirty="0">
              <a:latin typeface="Arial MT"/>
              <a:cs typeface="Arial MT"/>
            </a:endParaRPr>
          </a:p>
          <a:p>
            <a:pPr marL="12700" marR="6101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User!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 </a:t>
            </a:r>
            <a:r>
              <a:rPr sz="1600" dirty="0">
                <a:latin typeface="Arial MT"/>
                <a:cs typeface="Arial MT"/>
              </a:rPr>
              <a:t>How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You?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85976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lang="en-GB" sz="4000" dirty="0"/>
              <a:t>Downloadable </a:t>
            </a:r>
            <a:r>
              <a:rPr sz="4000" dirty="0"/>
              <a:t>&lt;a&gt;</a:t>
            </a:r>
            <a:r>
              <a:rPr sz="4000" spc="-175" dirty="0"/>
              <a:t> </a:t>
            </a:r>
            <a:r>
              <a:rPr sz="4000" spc="-25" dirty="0"/>
              <a:t>Tag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648575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make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Image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lang="en-GB" sz="1600" b="1" dirty="0">
                <a:latin typeface="Arial"/>
                <a:cs typeface="Arial"/>
              </a:rPr>
              <a:t>s 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Link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lang="en-GB" sz="1600" b="1" spc="-10" dirty="0">
                <a:latin typeface="Arial"/>
                <a:cs typeface="Arial"/>
              </a:rPr>
              <a:t>to download another image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endParaRPr lang="en-GB" sz="1600" dirty="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lang="en-AU" sz="1600" b="1" dirty="0">
                <a:latin typeface="Arial MT"/>
                <a:cs typeface="Arial MT"/>
              </a:rPr>
              <a:t>Example</a:t>
            </a:r>
            <a:r>
              <a:rPr lang="en-AU" sz="1600" dirty="0">
                <a:latin typeface="Arial MT"/>
                <a:cs typeface="Arial MT"/>
              </a:rPr>
              <a:t>:</a:t>
            </a:r>
          </a:p>
          <a:p>
            <a:pPr marL="12700">
              <a:lnSpc>
                <a:spcPts val="1475"/>
              </a:lnSpc>
            </a:pPr>
            <a:endParaRPr lang="en-AU" sz="1600" dirty="0">
              <a:latin typeface="Arial MT"/>
              <a:cs typeface="Arial MT"/>
            </a:endParaRPr>
          </a:p>
          <a:p>
            <a:pPr marL="12700">
              <a:lnSpc>
                <a:spcPts val="1475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Link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Hello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Folks!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href="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lang="en-GB" sz="1600" spc="-10" dirty="0">
                <a:latin typeface="Arial MT"/>
                <a:cs typeface="Arial MT"/>
              </a:rPr>
              <a:t>img.png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lang="en-GB" sz="1600" spc="-10" dirty="0">
                <a:latin typeface="Arial MT"/>
                <a:cs typeface="Arial MT"/>
              </a:rPr>
              <a:t> download</a:t>
            </a:r>
            <a:r>
              <a:rPr sz="1600" spc="-10" dirty="0">
                <a:latin typeface="Arial MT"/>
                <a:cs typeface="Arial MT"/>
              </a:rPr>
              <a:t>&gt;&lt;img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src="demo.png"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width="200"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height="200"&gt;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1600" spc="-10" dirty="0">
                <a:latin typeface="Arial MT"/>
                <a:cs typeface="Arial MT"/>
              </a:rPr>
              <a:t>&lt;/a&gt;</a:t>
            </a:r>
            <a:endParaRPr lang="en-IN"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43400" y="1371600"/>
            <a:ext cx="3298190" cy="2961640"/>
            <a:chOff x="4468367" y="1842516"/>
            <a:chExt cx="3298190" cy="2961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8367" y="1842516"/>
              <a:ext cx="3297936" cy="29611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4328" y="2037969"/>
              <a:ext cx="2708529" cy="2372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0902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HTML</a:t>
            </a:r>
            <a:r>
              <a:rPr sz="4000" spc="-204" dirty="0"/>
              <a:t> </a:t>
            </a:r>
            <a:r>
              <a:rPr sz="4000" spc="-100" dirty="0"/>
              <a:t>Target</a:t>
            </a:r>
            <a:r>
              <a:rPr sz="4000" spc="-200" dirty="0"/>
              <a:t> </a:t>
            </a:r>
            <a:r>
              <a:rPr sz="4000" spc="-10" dirty="0"/>
              <a:t>Attribute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711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document.</a:t>
            </a:r>
            <a:r>
              <a:rPr sz="1600" spc="-25" dirty="0">
                <a:latin typeface="Arial MT"/>
                <a:cs typeface="Arial MT"/>
              </a:rPr>
              <a:t> It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elements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&lt;a&gt;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&lt;base&gt;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HTML</a:t>
            </a:r>
            <a:r>
              <a:rPr sz="1600" u="sng" spc="-9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|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&lt;form&gt;</a:t>
            </a:r>
            <a:r>
              <a:rPr sz="16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target</a:t>
            </a:r>
            <a:r>
              <a:rPr sz="1600" u="sng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Attribute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&lt;element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target="_blank|_self|_parent|_top|framename"\&gt;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Values: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_blank: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_self: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_parent: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frameset.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_top: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full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body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window.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b="1" dirty="0">
                <a:latin typeface="Arial"/>
                <a:cs typeface="Arial"/>
              </a:rPr>
              <a:t>framename: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linked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document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29" dirty="0"/>
              <a:t> </a:t>
            </a:r>
            <a:r>
              <a:rPr sz="4000" b="1" dirty="0">
                <a:latin typeface="Arial"/>
                <a:cs typeface="Arial"/>
              </a:rPr>
              <a:t>&lt;a&gt;</a:t>
            </a:r>
            <a:r>
              <a:rPr sz="4000" b="1" spc="-10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target</a:t>
            </a:r>
            <a:r>
              <a:rPr sz="4000" b="1" spc="-22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Attribute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577" y="1147698"/>
            <a:ext cx="7576184" cy="5000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&lt;a&gt;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link.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target="_blank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_self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|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framename"\&gt;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Snippet: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&lt;h2&gt;HTML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Target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Attribute&lt;/h2&gt;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&lt;p&gt;Welcome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 err="1">
                <a:latin typeface="Arial MT"/>
                <a:cs typeface="Arial MT"/>
              </a:rPr>
              <a:t>href</a:t>
            </a:r>
            <a:r>
              <a:rPr sz="1600" dirty="0">
                <a:latin typeface="Arial MT"/>
                <a:cs typeface="Arial MT"/>
              </a:rPr>
              <a:t>="</a:t>
            </a:r>
            <a:r>
              <a:rPr lang="en-IN" sz="1600" dirty="0">
                <a:latin typeface="Arial MT"/>
                <a:cs typeface="Arial MT"/>
              </a:rPr>
              <a:t>https://codegnan.com/</a:t>
            </a:r>
            <a:r>
              <a:rPr sz="1600" dirty="0">
                <a:latin typeface="Arial MT"/>
                <a:cs typeface="Arial MT"/>
              </a:rPr>
              <a:t>"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id="MBT“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target="_self"&gt;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GB" sz="1600" spc="-10" dirty="0" err="1">
                <a:latin typeface="Arial MT"/>
                <a:cs typeface="Arial MT"/>
              </a:rPr>
              <a:t>Codegnan</a:t>
            </a:r>
            <a:r>
              <a:rPr sz="1600" spc="-10" dirty="0">
                <a:latin typeface="Arial MT"/>
                <a:cs typeface="Arial MT"/>
              </a:rPr>
              <a:t>&lt;/a&gt;&lt;/p&gt;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1695" y="2607760"/>
            <a:ext cx="2890833" cy="2890833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636" rIns="0" bIns="0" rtlCol="0">
            <a:spAutoFit/>
          </a:bodyPr>
          <a:lstStyle/>
          <a:p>
            <a:pPr marL="12363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54" dirty="0"/>
              <a:t> </a:t>
            </a:r>
            <a:r>
              <a:rPr sz="4000" b="1" dirty="0">
                <a:latin typeface="Arial"/>
                <a:cs typeface="Arial"/>
              </a:rPr>
              <a:t>&lt;base&gt;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target</a:t>
            </a:r>
            <a:r>
              <a:rPr sz="4000" b="1" spc="-254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Attribute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576" y="1147698"/>
            <a:ext cx="9450224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&lt;base&gt;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target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Attribute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default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all </a:t>
            </a:r>
            <a:r>
              <a:rPr sz="1600" dirty="0">
                <a:latin typeface="Arial MT"/>
                <a:cs typeface="Arial MT"/>
              </a:rPr>
              <a:t>hyperlinks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webpage.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could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overridden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attribute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hyperlink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Form.</a:t>
            </a:r>
            <a:endParaRPr lang="en-GB" sz="1600" spc="-1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lang="en-GB"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1817370">
              <a:lnSpc>
                <a:spcPct val="100000"/>
              </a:lnSpc>
            </a:pPr>
            <a:r>
              <a:rPr lang="en-AU"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en-AU" sz="1600" b="1" dirty="0">
                <a:solidFill>
                  <a:schemeClr val="tx1"/>
                </a:solidFill>
                <a:latin typeface="Arial MT"/>
                <a:cs typeface="Arial"/>
              </a:rPr>
              <a:t>&lt;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</a:t>
            </a:r>
            <a:r>
              <a:rPr sz="1600" spc="-10" dirty="0" err="1">
                <a:latin typeface="Arial MT"/>
                <a:cs typeface="Arial MT"/>
              </a:rPr>
              <a:t>blank|_self</a:t>
            </a:r>
            <a:r>
              <a:rPr lang="en-GB" sz="1600" spc="-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|</a:t>
            </a:r>
            <a:r>
              <a:rPr sz="1600" spc="-10" dirty="0" err="1">
                <a:latin typeface="Arial MT"/>
                <a:cs typeface="Arial MT"/>
              </a:rPr>
              <a:t>framename</a:t>
            </a:r>
            <a:r>
              <a:rPr lang="en-GB" sz="1600" spc="-10" dirty="0">
                <a:latin typeface="Arial MT"/>
                <a:cs typeface="Arial MT"/>
              </a:rPr>
              <a:t> / Path Link </a:t>
            </a:r>
            <a:r>
              <a:rPr sz="1600" spc="-10" dirty="0">
                <a:latin typeface="Arial MT"/>
                <a:cs typeface="Arial MT"/>
              </a:rPr>
              <a:t>"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&gt; </a:t>
            </a:r>
            <a:endParaRPr lang="en-GB" sz="1600" spc="-5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endParaRPr lang="en-AU" sz="1600" spc="-50" dirty="0">
              <a:latin typeface="Arial MT"/>
              <a:cs typeface="Arial MT"/>
            </a:endParaRPr>
          </a:p>
          <a:p>
            <a:pPr marL="12700" marR="1817370">
              <a:lnSpc>
                <a:spcPct val="100000"/>
              </a:lnSpc>
            </a:pPr>
            <a:r>
              <a:rPr sz="1600" b="1" spc="-10" dirty="0">
                <a:latin typeface="Arial MT"/>
                <a:cs typeface="Arial MT"/>
              </a:rPr>
              <a:t>Snippet:</a:t>
            </a:r>
            <a:endParaRPr sz="16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&lt;base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target="_</a:t>
            </a:r>
            <a:r>
              <a:rPr sz="1600" spc="-10" dirty="0" err="1">
                <a:latin typeface="Arial MT"/>
                <a:cs typeface="Arial MT"/>
              </a:rPr>
              <a:t>sel</a:t>
            </a:r>
            <a:r>
              <a:rPr lang="en-GB" sz="1600" spc="-1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"&gt;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&lt;title&gt;HTML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Attribute&lt;/title&gt;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&lt;body</a:t>
            </a:r>
            <a:r>
              <a:rPr sz="1600" spc="-10" dirty="0">
                <a:latin typeface="Arial MT"/>
                <a:cs typeface="Arial MT"/>
              </a:rPr>
              <a:t>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&lt;h2&gt;HTML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target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Attribute&lt;/h2&gt;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 err="1">
                <a:latin typeface="Arial MT"/>
                <a:cs typeface="Arial MT"/>
              </a:rPr>
              <a:t>href</a:t>
            </a:r>
            <a:r>
              <a:rPr sz="1600" spc="-10" dirty="0">
                <a:latin typeface="Arial MT"/>
                <a:cs typeface="Arial MT"/>
              </a:rPr>
              <a:t>="</a:t>
            </a:r>
            <a:r>
              <a:rPr lang="en-IN" sz="1600" spc="-10" dirty="0">
                <a:latin typeface="Arial MT"/>
                <a:cs typeface="Arial MT"/>
              </a:rPr>
              <a:t>https://codegnan.com/” </a:t>
            </a:r>
            <a:r>
              <a:rPr sz="1600" dirty="0">
                <a:latin typeface="Arial MT"/>
                <a:cs typeface="Arial MT"/>
              </a:rPr>
              <a:t>alt="GFG"&gt;MBT </a:t>
            </a:r>
            <a:r>
              <a:rPr sz="1600" spc="-10" dirty="0">
                <a:latin typeface="Arial MT"/>
                <a:cs typeface="Arial MT"/>
              </a:rPr>
              <a:t>Link&lt;/a&gt;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2F0-FC5B-536C-0603-A8DA196E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304917"/>
            <a:ext cx="10347147" cy="848994"/>
          </a:xfrm>
        </p:spPr>
        <p:txBody>
          <a:bodyPr/>
          <a:lstStyle/>
          <a:p>
            <a:pPr algn="ctr"/>
            <a:r>
              <a:rPr lang="en-GB" dirty="0" err="1"/>
              <a:t>Iframe</a:t>
            </a:r>
            <a:r>
              <a:rPr lang="en-GB" dirty="0"/>
              <a:t> in HTML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EB4B-A669-5068-A8D1-4DC549F8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796" y="1419605"/>
            <a:ext cx="7141845" cy="4708981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Iframe</a:t>
            </a:r>
            <a:r>
              <a:rPr lang="en-GB" dirty="0">
                <a:solidFill>
                  <a:schemeClr val="tx1"/>
                </a:solidFill>
              </a:rPr>
              <a:t> in HTML </a:t>
            </a:r>
            <a:r>
              <a:rPr lang="en-GB" b="0" dirty="0">
                <a:solidFill>
                  <a:schemeClr val="tx1"/>
                </a:solidFill>
              </a:rPr>
              <a:t>denotes specifying to play the video within the frame allocated by the user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Example of embedding </a:t>
            </a:r>
            <a:r>
              <a:rPr lang="en-GB" dirty="0" err="1">
                <a:solidFill>
                  <a:schemeClr val="tx1"/>
                </a:solidFill>
              </a:rPr>
              <a:t>youtube</a:t>
            </a:r>
            <a:r>
              <a:rPr lang="en-GB" dirty="0">
                <a:solidFill>
                  <a:schemeClr val="tx1"/>
                </a:solidFill>
              </a:rPr>
              <a:t> video: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0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&lt;html&gt;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&lt;body&gt;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&lt;h2&gt;Embedded YouTube Video&lt;/h2&gt;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</a:t>
            </a:r>
            <a:r>
              <a:rPr lang="en-GB" b="0" dirty="0" err="1">
                <a:solidFill>
                  <a:schemeClr val="tx1"/>
                </a:solidFill>
              </a:rPr>
              <a:t>iframe</a:t>
            </a:r>
            <a:r>
              <a:rPr lang="en-GB" b="0" dirty="0">
                <a:solidFill>
                  <a:schemeClr val="tx1"/>
                </a:solidFill>
              </a:rPr>
              <a:t> width="560" height="315" </a:t>
            </a:r>
            <a:r>
              <a:rPr lang="en-GB" b="0" dirty="0" err="1">
                <a:solidFill>
                  <a:schemeClr val="tx1"/>
                </a:solidFill>
              </a:rPr>
              <a:t>src</a:t>
            </a:r>
            <a:r>
              <a:rPr lang="en-GB" b="0" dirty="0">
                <a:solidFill>
                  <a:schemeClr val="tx1"/>
                </a:solidFill>
              </a:rPr>
              <a:t>="https://www.youtube.com/embed/GXXz5EAyggU" title="YouTube video" &gt;&lt;/</a:t>
            </a:r>
            <a:r>
              <a:rPr lang="en-GB" b="0" dirty="0" err="1">
                <a:solidFill>
                  <a:schemeClr val="tx1"/>
                </a:solidFill>
              </a:rPr>
              <a:t>iframe</a:t>
            </a:r>
            <a:r>
              <a:rPr lang="en-GB" b="0" dirty="0">
                <a:solidFill>
                  <a:schemeClr val="tx1"/>
                </a:solidFill>
              </a:rPr>
              <a:t>&gt;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&lt;/body&gt;</a:t>
            </a:r>
          </a:p>
          <a:p>
            <a:r>
              <a:rPr lang="en-GB" b="0" dirty="0">
                <a:solidFill>
                  <a:schemeClr val="tx1"/>
                </a:solidFill>
              </a:rPr>
              <a:t>&lt;/html&gt;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4273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3753" y="1995931"/>
            <a:ext cx="168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919" y="1995931"/>
            <a:ext cx="3883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text&lt;/p&gt;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39052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width="350"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"demo.png“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name="iframe_a"&gt;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href="https://madblocks.tech/website/"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target="iframe_a"&gt;Madblocks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Website&lt;/a&gt;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&lt;/p&gt;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919" y="5410301"/>
            <a:ext cx="75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</a:t>
            </a:r>
            <a:r>
              <a:rPr sz="1600" spc="-25" dirty="0">
                <a:latin typeface="Microsoft Sans Serif"/>
                <a:cs typeface="Microsoft Sans Serif"/>
              </a:rPr>
              <a:t>y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954" y="6385966"/>
            <a:ext cx="90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-10" dirty="0">
                <a:latin typeface="Microsoft Sans Serif"/>
                <a:cs typeface="Microsoft Sans Serif"/>
              </a:rPr>
              <a:t> click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9152" y="2110739"/>
            <a:ext cx="2146300" cy="4648200"/>
            <a:chOff x="6169152" y="2110739"/>
            <a:chExt cx="2146300" cy="4648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152" y="2110739"/>
              <a:ext cx="2020824" cy="2362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605" y="2305938"/>
              <a:ext cx="1433195" cy="1774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4389118"/>
              <a:ext cx="2145792" cy="236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605" y="4584547"/>
              <a:ext cx="1557147" cy="1782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166" y="322579"/>
            <a:ext cx="4854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HTML</a:t>
            </a:r>
            <a:r>
              <a:rPr sz="4000" spc="-235" dirty="0"/>
              <a:t> </a:t>
            </a:r>
            <a:r>
              <a:rPr sz="4000" dirty="0"/>
              <a:t>Break&lt;br&gt;</a:t>
            </a:r>
            <a:r>
              <a:rPr sz="4000" spc="-165" dirty="0"/>
              <a:t> </a:t>
            </a:r>
            <a:r>
              <a:rPr sz="4000" spc="-45" dirty="0"/>
              <a:t>Tag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65072" y="1269949"/>
            <a:ext cx="759015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&lt;br&gt;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document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used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create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line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break 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marR="5657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generally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 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poem 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address where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division 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line </a:t>
            </a:r>
            <a:r>
              <a:rPr sz="1800" spc="-25" dirty="0">
                <a:latin typeface="Microsoft Sans Serif"/>
                <a:cs typeface="Microsoft Sans Serif"/>
              </a:rPr>
              <a:t>is </a:t>
            </a:r>
            <a:r>
              <a:rPr sz="1800" spc="-10" dirty="0">
                <a:latin typeface="Microsoft Sans Serif"/>
                <a:cs typeface="Microsoft Sans Serif"/>
              </a:rPr>
              <a:t>necessary.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an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empty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tag,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which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means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does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company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end </a:t>
            </a:r>
            <a:r>
              <a:rPr sz="1800" spc="-20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sz="1800">
              <a:latin typeface="Microsoft Sans Serif"/>
              <a:cs typeface="Microsoft Sans Serif"/>
            </a:endParaRPr>
          </a:p>
          <a:p>
            <a:pPr marL="299085" marR="2438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you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place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&lt;br&gt;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code,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works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same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as </a:t>
            </a:r>
            <a:r>
              <a:rPr sz="1800" dirty="0">
                <a:latin typeface="Microsoft Sans Serif"/>
                <a:cs typeface="Microsoft Sans Serif"/>
              </a:rPr>
              <a:t>pressing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enter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processor.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Text </a:t>
            </a:r>
            <a:r>
              <a:rPr sz="1800" b="1" dirty="0">
                <a:latin typeface="Arial"/>
                <a:cs typeface="Arial"/>
              </a:rPr>
              <a:t>&lt;br&gt;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Text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Difference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between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&lt;br&gt;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&lt;br/&gt;: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You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two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ways: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&lt;br&gt;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-10" dirty="0">
                <a:latin typeface="Microsoft Sans Serif"/>
                <a:cs typeface="Microsoft Sans Serif"/>
              </a:rPr>
              <a:t> &lt;br/&gt;.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closed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&lt;br/&gt; because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supported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in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XHTML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both.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5659" y="2459520"/>
            <a:ext cx="3695446" cy="36954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0E18C8-4C8D-3808-85B6-8B82951AB2F3}"/>
              </a:ext>
            </a:extLst>
          </p:cNvPr>
          <p:cNvSpPr/>
          <p:nvPr/>
        </p:nvSpPr>
        <p:spPr>
          <a:xfrm>
            <a:off x="9982200" y="152400"/>
            <a:ext cx="2133600" cy="838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/>
              <a:t>`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9277</Words>
  <Application>Microsoft Office PowerPoint</Application>
  <PresentationFormat>Widescreen</PresentationFormat>
  <Paragraphs>1360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Arial MT</vt:lpstr>
      <vt:lpstr>Courier New</vt:lpstr>
      <vt:lpstr>Microsoft Sans Serif</vt:lpstr>
      <vt:lpstr>Times New Roman</vt:lpstr>
      <vt:lpstr>Verdana</vt:lpstr>
      <vt:lpstr>Wingdings</vt:lpstr>
      <vt:lpstr>Office Theme</vt:lpstr>
      <vt:lpstr>PowerPoint Presentation</vt:lpstr>
      <vt:lpstr>Structure Content Through Markup</vt:lpstr>
      <vt:lpstr>HTML Heading&lt;hx&gt; Tag</vt:lpstr>
      <vt:lpstr>HTML Heading&lt;hx&gt; Tag</vt:lpstr>
      <vt:lpstr>HTML Heading&lt;hx&gt; Tag</vt:lpstr>
      <vt:lpstr>HTML Paragraphs&lt;p&gt; Tag</vt:lpstr>
      <vt:lpstr>HTML Paragraphs&lt;p&gt; Tag</vt:lpstr>
      <vt:lpstr>HTML &lt;pre&gt; Tag</vt:lpstr>
      <vt:lpstr>HTML Break&lt;br&gt; Tag</vt:lpstr>
      <vt:lpstr>HTML Break&lt;br&gt; Tag</vt:lpstr>
      <vt:lpstr>HTML &lt;hr&gt; Tag</vt:lpstr>
      <vt:lpstr>HTML &lt;hr&gt; Tag</vt:lpstr>
      <vt:lpstr>HTML &lt;hr&gt; Tag</vt:lpstr>
      <vt:lpstr>HTML Division &lt;div&gt; Tag</vt:lpstr>
      <vt:lpstr>HTML Division &lt;div&gt; Tag</vt:lpstr>
      <vt:lpstr>HTML Division &lt;div&gt; Tag</vt:lpstr>
      <vt:lpstr>HTML Span &lt;span&gt; Tag</vt:lpstr>
      <vt:lpstr>HTML Span &lt;span&gt; Tag</vt:lpstr>
      <vt:lpstr>PowerPoint Presentation</vt:lpstr>
      <vt:lpstr>HTML &lt;table&gt; Tag</vt:lpstr>
      <vt:lpstr>HTML &lt;table&gt; Tag</vt:lpstr>
      <vt:lpstr>HTML &lt;table&gt; Tag</vt:lpstr>
      <vt:lpstr>HTML &lt;table&gt; Tag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HTML &lt;table&gt; Tag Attributes</vt:lpstr>
      <vt:lpstr>PowerPoint Presentation</vt:lpstr>
      <vt:lpstr>HTML List &lt;li&gt; Tag</vt:lpstr>
      <vt:lpstr>HTML Unordered list&lt;ul&gt; Tag</vt:lpstr>
      <vt:lpstr>HTML Unordered list&lt;ul&gt; Tag</vt:lpstr>
      <vt:lpstr>HTML Unordered list&lt;ul&gt; Tag</vt:lpstr>
      <vt:lpstr>HTML ordered list&lt;ol&gt; Tag</vt:lpstr>
      <vt:lpstr>HTML ordered list&lt;ol&gt; Tag</vt:lpstr>
      <vt:lpstr>HTML ordered list&lt;ol&gt; Tag</vt:lpstr>
      <vt:lpstr>HTML ordered list&lt;ol&gt; Tag</vt:lpstr>
      <vt:lpstr>HTML ordered list&lt;ol&gt; Tag</vt:lpstr>
      <vt:lpstr>HTML ordered list&lt;ol&gt; Tag</vt:lpstr>
      <vt:lpstr>HTML Description list&lt;dl&gt; Tag</vt:lpstr>
      <vt:lpstr>HTML Description list&lt;dl&gt; Tag</vt:lpstr>
      <vt:lpstr>Questions?? Every engineer has a tendency to tinker on a problem, lets answer few of them.</vt:lpstr>
      <vt:lpstr>Session:  SUMMARY TAG</vt:lpstr>
      <vt:lpstr>HTML Summary&lt;summary&gt; Tag</vt:lpstr>
      <vt:lpstr>HTML Summary&lt;summary&gt; Tag</vt:lpstr>
      <vt:lpstr>HTML Details&lt;details&gt; Tag</vt:lpstr>
      <vt:lpstr>HTML Details&lt;details&gt; Tag</vt:lpstr>
      <vt:lpstr>HTML Details&lt;details&gt; Tag</vt:lpstr>
      <vt:lpstr>Questions?? Every engineer has a tendency to tinker on a problem, lets answer few of them.</vt:lpstr>
      <vt:lpstr>Session:  SECTIONS</vt:lpstr>
      <vt:lpstr>HTML Section&lt;section&gt; Tag HTML | &lt;section&gt; Tag:Section tag defines the section of documents such as chapters, headers, footers or any other sections.</vt:lpstr>
      <vt:lpstr>HTML Section&lt;section&gt; Tag</vt:lpstr>
      <vt:lpstr>HTML Section&lt;section&gt; Tag</vt:lpstr>
      <vt:lpstr>Questions?? Every engineer has a tendency to tinker on a problem, lets answer few of them.</vt:lpstr>
      <vt:lpstr>PowerPoint Presentation</vt:lpstr>
      <vt:lpstr>HTML Anchor &lt;a&gt; Tag</vt:lpstr>
      <vt:lpstr>HTML Anchor &lt;a&gt; Tag</vt:lpstr>
      <vt:lpstr>HTML Anchor &lt;a&gt; Tag</vt:lpstr>
      <vt:lpstr>HTML Anchor &lt;a&gt; Tag</vt:lpstr>
      <vt:lpstr>HTML Anchor &lt;a&gt; Tag</vt:lpstr>
      <vt:lpstr>HTML Image  &lt;img&gt; Tag</vt:lpstr>
      <vt:lpstr>HTML Image Links &lt;a&gt; Tag</vt:lpstr>
      <vt:lpstr>HTML Downloadable &lt;a&gt; Tag</vt:lpstr>
      <vt:lpstr>HTML Target Attribute</vt:lpstr>
      <vt:lpstr>HTML &lt;a&gt; target Attribute</vt:lpstr>
      <vt:lpstr>HTML &lt;base&gt; target Attribute</vt:lpstr>
      <vt:lpstr>Iframe in HTML</vt:lpstr>
      <vt:lpstr>HTML IFrames&lt;iframe&gt; Tag</vt:lpstr>
      <vt:lpstr>Questions?? Every engineer has a tendency to tinker on a problem, lets answer few of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95</cp:revision>
  <dcterms:created xsi:type="dcterms:W3CDTF">2024-03-23T04:15:33Z</dcterms:created>
  <dcterms:modified xsi:type="dcterms:W3CDTF">2024-06-07T08:00:23Z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  <property fmtid="{D5CDD505-2E9C-101B-9397-08002B2CF9AE}" pid="5" name="Producer">
    <vt:lpwstr>Microsoft® PowerPoint® 2010</vt:lpwstr>
  </property>
</Properties>
</file>