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Sai Vardhan 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E302-92F2-AF8D-F0A9-7F2A23BD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62F2-462A-8044-AE07-2054BD0C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One-to-Many (1:M)</a:t>
            </a:r>
            <a:r>
              <a:rPr lang="en-US" dirty="0"/>
              <a:t> → One entity in A can relate to multiple entities in B. (e.g., Teacher - Students).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FC7A1-D855-DEC2-64F9-D4BF0C0B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15" y="3496351"/>
            <a:ext cx="4943511" cy="11715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48500D-B01B-8325-3A5A-BDB19A5E0927}"/>
              </a:ext>
            </a:extLst>
          </p:cNvPr>
          <p:cNvSpPr/>
          <p:nvPr/>
        </p:nvSpPr>
        <p:spPr>
          <a:xfrm>
            <a:off x="3402875" y="3860075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D1B8C-6352-8BF7-7394-3B37C2B80913}"/>
              </a:ext>
            </a:extLst>
          </p:cNvPr>
          <p:cNvSpPr/>
          <p:nvPr/>
        </p:nvSpPr>
        <p:spPr>
          <a:xfrm>
            <a:off x="6278881" y="3892732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04276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20E4-48CD-6E6F-365E-D8926FB2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A35E-B2F4-3DB6-FD3F-58E496A0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Many-to-Many (M:N)</a:t>
            </a:r>
            <a:r>
              <a:rPr lang="en-US" dirty="0"/>
              <a:t> → Multiple entities in A relate to multiple entities in B. (e.g., Students - Courses).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30CAC-FE9F-D208-70C8-C5DF6844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02" y="3483833"/>
            <a:ext cx="4962561" cy="12096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F101A9-4D06-F5D5-3AFA-EF19BB96A935}"/>
              </a:ext>
            </a:extLst>
          </p:cNvPr>
          <p:cNvSpPr/>
          <p:nvPr/>
        </p:nvSpPr>
        <p:spPr>
          <a:xfrm>
            <a:off x="3709852" y="3853544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4D0DE-532F-7E71-FB2A-73579A03D0AB}"/>
              </a:ext>
            </a:extLst>
          </p:cNvPr>
          <p:cNvSpPr/>
          <p:nvPr/>
        </p:nvSpPr>
        <p:spPr>
          <a:xfrm>
            <a:off x="6668589" y="3860076"/>
            <a:ext cx="1587136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333103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20F0-3258-B712-84A6-E187C60F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9891-7107-F5A7-FDF8-F3E5AADD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Cardinality defines the number of instances of an entity involved in a relationship.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1:1 (One-to-One)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1:M (One-to-Many)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M:N (Many-to-Many)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4A3-79D8-130C-38A6-FBA58976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C934-7EC7-851B-DB06-5B27393E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an ER Diagram based on below scenario</a:t>
            </a:r>
          </a:p>
          <a:p>
            <a:r>
              <a:rPr lang="en-US" dirty="0"/>
              <a:t>Patients details will be provided with values</a:t>
            </a:r>
          </a:p>
          <a:p>
            <a:pPr lvl="1"/>
            <a:r>
              <a:rPr lang="en-US" dirty="0"/>
              <a:t> ID[PK], Name , Age and Visit Date</a:t>
            </a:r>
          </a:p>
          <a:p>
            <a:r>
              <a:rPr lang="en-US" dirty="0"/>
              <a:t>Test Reports will be provided with values </a:t>
            </a:r>
          </a:p>
          <a:p>
            <a:pPr lvl="1"/>
            <a:r>
              <a:rPr lang="en-US" dirty="0"/>
              <a:t>Name[PK], date and Result</a:t>
            </a:r>
          </a:p>
          <a:p>
            <a:r>
              <a:rPr lang="en-US" dirty="0"/>
              <a:t>Patient will Visit doctor where doctor with values</a:t>
            </a:r>
          </a:p>
          <a:p>
            <a:pPr lvl="1"/>
            <a:r>
              <a:rPr lang="en-US" dirty="0"/>
              <a:t> ID[PK], name and Specialization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9981-209A-8C4B-A12D-9074B534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 Ship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BC40-BD52-D21D-9360-7B6AE5C7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Entity-Relationship (ER) Model</a:t>
            </a:r>
            <a:r>
              <a:rPr lang="en-US" dirty="0"/>
              <a:t> is a conceptual framework used to describe data relationships in a structured way.</a:t>
            </a:r>
          </a:p>
          <a:p>
            <a:r>
              <a:rPr lang="en-US" b="1" dirty="0"/>
              <a:t>Components of ER Model:</a:t>
            </a:r>
          </a:p>
          <a:p>
            <a:pPr lvl="1"/>
            <a:r>
              <a:rPr lang="en-US" b="1" dirty="0"/>
              <a:t>Entities</a:t>
            </a:r>
          </a:p>
          <a:p>
            <a:pPr lvl="1"/>
            <a:r>
              <a:rPr lang="en-US" b="1" dirty="0"/>
              <a:t>Attributes</a:t>
            </a:r>
          </a:p>
          <a:p>
            <a:pPr lvl="1"/>
            <a:r>
              <a:rPr lang="en-US" b="1" dirty="0"/>
              <a:t>Relationships</a:t>
            </a:r>
          </a:p>
          <a:p>
            <a:pPr lvl="1"/>
            <a:r>
              <a:rPr lang="en-US" b="1" dirty="0"/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191580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E890-F101-8B38-5B91-2008D5F1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AA65-CB6C-39B5-E782-C1E508FF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represents a real-world object or concept that has a unique existence.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 are classified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Strong Entities</a:t>
            </a:r>
            <a:r>
              <a:rPr lang="en-US" dirty="0"/>
              <a:t>: Exist independently (e.g., Customer, Student, Book).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Weak Entities</a:t>
            </a:r>
            <a:r>
              <a:rPr lang="en-US" dirty="0"/>
              <a:t>: Depend on other entities for existence (e.g., </a:t>
            </a:r>
            <a:r>
              <a:rPr lang="en-US" dirty="0" err="1"/>
              <a:t>Order_Item</a:t>
            </a:r>
            <a:r>
              <a:rPr lang="en-US" dirty="0"/>
              <a:t> depends on Order).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C165C-BDAF-0211-1683-6CB12E91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8" y="4696230"/>
            <a:ext cx="3200423" cy="8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2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438F-933D-FA81-337A-01652D90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285E-0CA6-6C82-E92F-47EA4C88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describe properties or characteristics of an 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Attributes: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Simple (Atomic) Attributes</a:t>
            </a:r>
            <a:r>
              <a:rPr lang="en-US" dirty="0"/>
              <a:t>: Cannot be divided further (e.g., Name, Age).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CEF59-8572-E460-20DE-D0856226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32" y="3933824"/>
            <a:ext cx="2219341" cy="12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5533-B3A0-93D2-941B-FF8E9B9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BDAF-5256-C797-2084-AACC47E8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Attribute: Can be broken down into sub-attributes (e.g., Address → Street, City, Zip).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3B09C-5408-0B16-F5E9-F643F994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37" y="3107583"/>
            <a:ext cx="6248446" cy="23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2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4C14-5766-15D6-F5AA-E83FFC46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FFE0-CF19-82F5-94BE-0D46110F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attribute: Uniquely identifies an entity (Primary Key).</a:t>
            </a:r>
          </a:p>
          <a:p>
            <a:r>
              <a:rPr lang="en-US" b="1" dirty="0"/>
              <a:t>Multivalued Attributes</a:t>
            </a:r>
            <a:r>
              <a:rPr lang="en-US" dirty="0"/>
              <a:t>: Can have multiple values (e.g., Phone Numbers).</a:t>
            </a:r>
          </a:p>
          <a:p>
            <a:r>
              <a:rPr lang="en-US" b="1" dirty="0"/>
              <a:t>Derived Attributes</a:t>
            </a:r>
            <a:r>
              <a:rPr lang="en-US" dirty="0"/>
              <a:t>: Calculated from other attributes (e.g., Age from Date of Birth).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29A3FB-F32D-FB16-9475-1B9B67C9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83" y="4146376"/>
            <a:ext cx="2333642" cy="1228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4ECD6-C258-3E1E-8764-96B4EE5B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74" y="4169514"/>
            <a:ext cx="2605643" cy="1205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F1D4F-164F-285D-BC5C-99E058F2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505" y="4146376"/>
            <a:ext cx="2247916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CF30-2F34-37D7-116E-74B5E94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and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C5E9A-BE0D-53F8-E134-DEE99B77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46" y="2379604"/>
            <a:ext cx="6851218" cy="36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FB6A-D330-391B-E52C-60975458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98" y="466453"/>
            <a:ext cx="10353762" cy="1257300"/>
          </a:xfrm>
        </p:spPr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9C-FB0E-7420-3051-2E645709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80" y="1723753"/>
            <a:ext cx="10353762" cy="371474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relationship</a:t>
            </a:r>
            <a:r>
              <a:rPr lang="en-US" dirty="0"/>
              <a:t> represents an association between two or more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Relationships: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One-to-One (1:1)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One-to-Many (1:M)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Many-to-Many (M:N)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2F62-B85D-E6BC-EF2C-3C1DD93B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37C2-F415-ED0B-E877-A1F64EEB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One-to-One (1:1)</a:t>
            </a:r>
            <a:r>
              <a:rPr lang="en-US" dirty="0"/>
              <a:t> → Each entity in A is related to one entity in B. (e.g., Country - President).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833F9-E6E6-5B6E-8A60-3A797765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11" y="3314694"/>
            <a:ext cx="5229263" cy="1238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003EFA-5096-19A0-EFF9-8FDCFD3254A8}"/>
              </a:ext>
            </a:extLst>
          </p:cNvPr>
          <p:cNvSpPr/>
          <p:nvPr/>
        </p:nvSpPr>
        <p:spPr>
          <a:xfrm>
            <a:off x="3429000" y="3742509"/>
            <a:ext cx="138466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C311F-C9F1-FC21-D101-B6DF6C233625}"/>
              </a:ext>
            </a:extLst>
          </p:cNvPr>
          <p:cNvSpPr/>
          <p:nvPr/>
        </p:nvSpPr>
        <p:spPr>
          <a:xfrm>
            <a:off x="6381207" y="3742509"/>
            <a:ext cx="1508760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PRESIDENT</a:t>
            </a:r>
          </a:p>
        </p:txBody>
      </p:sp>
    </p:spTree>
    <p:extLst>
      <p:ext uri="{BB962C8B-B14F-4D97-AF65-F5344CB8AC3E}">
        <p14:creationId xmlns:p14="http://schemas.microsoft.com/office/powerpoint/2010/main" val="170054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{93468836-452B-45DD-B91A-BDCE29861FAB}tf55705232_win32</Template>
  <TotalTime>50</TotalTime>
  <Words>411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Goudy Old Style</vt:lpstr>
      <vt:lpstr>Wingdings 2</vt:lpstr>
      <vt:lpstr>SlateVTI</vt:lpstr>
      <vt:lpstr>ER MODEL</vt:lpstr>
      <vt:lpstr>Entity Relation Ship Model</vt:lpstr>
      <vt:lpstr>ENTITY</vt:lpstr>
      <vt:lpstr>ATTRIBUTES</vt:lpstr>
      <vt:lpstr>ATTRIBUTES</vt:lpstr>
      <vt:lpstr>ATTRIBUTES</vt:lpstr>
      <vt:lpstr>Entity and Attributes</vt:lpstr>
      <vt:lpstr>RELATIONSHIPS</vt:lpstr>
      <vt:lpstr>RELATIONSHIPS</vt:lpstr>
      <vt:lpstr>RELATIONSHIPS</vt:lpstr>
      <vt:lpstr>RELATIONSHIPS</vt:lpstr>
      <vt:lpstr>CARDINALITY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10</cp:revision>
  <dcterms:created xsi:type="dcterms:W3CDTF">2025-02-24T16:53:56Z</dcterms:created>
  <dcterms:modified xsi:type="dcterms:W3CDTF">2025-04-17T09:07:35Z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