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752" r:id="rId2"/>
  </p:sldMasterIdLst>
  <p:notesMasterIdLst>
    <p:notesMasterId r:id="rId29"/>
  </p:notesMasterIdLst>
  <p:handoutMasterIdLst>
    <p:handoutMasterId r:id="rId30"/>
  </p:handoutMasterIdLst>
  <p:sldIdLst>
    <p:sldId id="488" r:id="rId3"/>
    <p:sldId id="375" r:id="rId4"/>
    <p:sldId id="491" r:id="rId5"/>
    <p:sldId id="475" r:id="rId6"/>
    <p:sldId id="476" r:id="rId7"/>
    <p:sldId id="462" r:id="rId8"/>
    <p:sldId id="497" r:id="rId9"/>
    <p:sldId id="498" r:id="rId10"/>
    <p:sldId id="500" r:id="rId11"/>
    <p:sldId id="501" r:id="rId12"/>
    <p:sldId id="502" r:id="rId13"/>
    <p:sldId id="503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FF00"/>
    <a:srgbClr val="3333CC"/>
    <a:srgbClr val="000000"/>
    <a:srgbClr val="CC00CC"/>
    <a:srgbClr val="66FF33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84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13A9788-B701-0F4A-B08D-856A69CC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30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41531517-99D3-B84B-91FD-1B16B6C42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478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1E30E-3E1E-CD4F-92A1-6FAE36B1D7D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2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A cave consisting of rooms connected by passageways:</a:t>
            </a:r>
          </a:p>
          <a:p>
            <a:pPr lvl="1">
              <a:buFontTx/>
              <a:buChar char="•"/>
              <a:defRPr/>
            </a:pPr>
            <a:r>
              <a:rPr lang="en-US" smtClean="0"/>
              <a:t> lurking somewhere in the cave is the wumpus, a beast that eats anyone who enters its room; </a:t>
            </a:r>
          </a:p>
          <a:p>
            <a:pPr lvl="1">
              <a:buFontTx/>
              <a:buChar char="•"/>
              <a:defRPr/>
            </a:pPr>
            <a:r>
              <a:rPr lang="en-US" smtClean="0"/>
              <a:t>the wumpus can be shot by an agent, but the agent has only one arrow;</a:t>
            </a:r>
          </a:p>
          <a:p>
            <a:pPr lvl="1">
              <a:buFontTx/>
              <a:buChar char="•"/>
              <a:defRPr/>
            </a:pPr>
            <a:r>
              <a:rPr lang="en-US" smtClean="0"/>
              <a:t>Some rooms contain bottomless pits that will trp anyone who wanders into these rooms – except the wumpus which is too big to fall;</a:t>
            </a:r>
          </a:p>
          <a:p>
            <a:pPr lvl="1">
              <a:buFontTx/>
              <a:buChar char="•"/>
              <a:defRPr/>
            </a:pPr>
            <a:r>
              <a:rPr lang="en-US" smtClean="0"/>
              <a:t>Mitigating feature of living in this environment: finding gold (Michael Genesereth);</a:t>
            </a:r>
          </a:p>
          <a:p>
            <a:pPr lvl="1">
              <a:buFontTx/>
              <a:buChar char="•"/>
              <a:defRPr/>
            </a:pPr>
            <a:r>
              <a:rPr lang="en-US" smtClean="0"/>
              <a:t>Agent always starts in square (1,1) facing to the right; locations of gold and the wumpus are chosen randomly, with uniform distribution, from the squares other than the start square; each square other than the start can be a pit with probability 0.2</a:t>
            </a:r>
          </a:p>
          <a:p>
            <a:pPr lvl="1">
              <a:buFontTx/>
              <a:buChar char="•"/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cs typeface="+mn-cs"/>
              </a:rPr>
              <a:t>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307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47237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03065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AA71D-AEE5-4F18-A361-E7C0A1042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7286-03F0-4F54-8A43-4BCEC5233C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200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DF1F9-C70F-4335-8A8E-DB703CDFCD4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A993F-381E-4CBE-8C84-A5419FE914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68D8-FF1C-4835-A7E8-C13C0DDB0E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9BAB8-3D43-4A2D-9844-A10EFFA3277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477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023-4D6C-4C7E-84F2-365D05399DA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F4A7-4EAE-4FA8-B70F-E7C484237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76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AA87-A1A8-4309-BBB5-4CBA7C75BB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7D452-1E11-48A4-870F-7E17833127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831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D02CF-F115-490C-BD3C-4FE75B9B8F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F37C-1432-4334-98BB-367C92DF572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962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22D4F-CDE3-47D5-BD04-C4F450724C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52645-8B56-4852-82E7-C6AA3226A8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812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715FB-EC8F-4E9C-B68B-A4F4D8C96B3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E278-C512-4BF1-B229-E9FA00292E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0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33308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4EAB9-F80C-4578-976C-38E9A5E6A6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37E2D-1382-473A-AF52-90F9DA151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147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B3E4E-EDE7-419D-87F3-9F3C5CD5BB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F4D5D-2B91-4E2D-A3F6-87CFDA8620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87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96A3-94F1-4CBE-B6FC-5C82521CB57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0D777-1934-4AD8-92F6-1A83F42E08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328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3522-9C75-4A20-BE88-4C0B568127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289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0" y="1306513"/>
            <a:ext cx="44958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06513"/>
            <a:ext cx="4495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67500"/>
            <a:ext cx="5791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Daniel S. Weld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64B0DE4-D9AF-4CBE-B405-62B9E184796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0303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06513"/>
            <a:ext cx="4495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06513"/>
            <a:ext cx="44958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67500"/>
            <a:ext cx="5791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Daniel S. Weld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B726B8B6-B4C3-492B-A75C-39BB0C0493D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891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38" y="284163"/>
            <a:ext cx="7304087" cy="842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143000"/>
            <a:ext cx="3540125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9325" y="1143000"/>
            <a:ext cx="35401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9325" y="3667125"/>
            <a:ext cx="35401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1003C-6DF3-4E5D-BA98-C474502AE9A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307726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38" y="284163"/>
            <a:ext cx="7304087" cy="842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43000"/>
            <a:ext cx="3540125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9325" y="1143000"/>
            <a:ext cx="35401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9325" y="3667125"/>
            <a:ext cx="35401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D85-2BD4-4E50-843A-BB2C83D8B2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25211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64413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59506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72806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81985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017564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698427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010681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 userDrawn="1"/>
        </p:nvSpPr>
        <p:spPr bwMode="auto">
          <a:xfrm>
            <a:off x="8524875" y="6181725"/>
            <a:ext cx="482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fld id="{D6DBCA8B-DB34-D340-84E9-1CE2A0D79EF6}" type="slidenum">
              <a:rPr lang="en-US" sz="2000">
                <a:cs typeface="+mn-cs"/>
              </a:rPr>
              <a:pPr algn="ctr">
                <a:defRPr/>
              </a:pPr>
              <a:t>‹#›</a:t>
            </a:fld>
            <a:endParaRPr lang="en-US" sz="20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defRPr/>
            </a:pPr>
            <a:fld id="{164EA966-35E4-46D8-B2A3-866DA46FF4B2}" type="datetimeFigureOut">
              <a:rPr lang="en-US" b="1">
                <a:solidFill>
                  <a:prstClr val="black">
                    <a:tint val="75000"/>
                  </a:prstClr>
                </a:solidFill>
                <a:latin typeface="Comic Sans MS" charset="0"/>
                <a:ea typeface="+mn-ea"/>
                <a:cs typeface="+mn-cs"/>
              </a:rPr>
              <a:pPr eaLnBrk="0" hangingPunct="0">
                <a:defRPr/>
              </a:pPr>
              <a:t>30/11/2018</a:t>
            </a:fld>
            <a:endParaRPr lang="en-US" b="1">
              <a:solidFill>
                <a:prstClr val="black">
                  <a:tint val="75000"/>
                </a:prstClr>
              </a:solidFill>
              <a:latin typeface="Comic Sans MS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Comic Sans MS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defRPr/>
            </a:pPr>
            <a:fld id="{17A72267-4B42-494E-BB38-B723FB6482BD}" type="slidenum">
              <a:rPr lang="en-US" b="1">
                <a:solidFill>
                  <a:prstClr val="black">
                    <a:tint val="75000"/>
                  </a:prstClr>
                </a:solidFill>
                <a:latin typeface="Comic Sans MS" charset="0"/>
                <a:ea typeface="+mn-ea"/>
                <a:cs typeface="+mn-cs"/>
              </a:rPr>
              <a:pPr eaLnBrk="0" hangingPunct="0"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Comic Sans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78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oal-based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7391400" cy="47053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124200" y="304800"/>
            <a:ext cx="3992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0000"/>
                </a:solidFill>
              </a:rPr>
              <a:t>A Model-Based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943600"/>
            <a:ext cx="50038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Requires: Knowledge and Reasoning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12.2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78122"/>
            <a:ext cx="9144000" cy="39978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649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12.22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194"/>
            <a:ext cx="8229600" cy="5439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334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12.2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5334000" cy="5486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933" y="3124200"/>
            <a:ext cx="8898468" cy="25146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6019800"/>
            <a:ext cx="5410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I.e.:   </a:t>
            </a:r>
            <a:r>
              <a:rPr lang="en-US" sz="2800" b="1" dirty="0" smtClean="0">
                <a:solidFill>
                  <a:srgbClr val="3333CC"/>
                </a:solidFill>
              </a:rPr>
              <a:t>Models(KB</a:t>
            </a:r>
            <a:r>
              <a:rPr lang="en-US" sz="2800" b="1" dirty="0">
                <a:solidFill>
                  <a:srgbClr val="3333CC"/>
                </a:solidFill>
              </a:rPr>
              <a:t>)        Models(  </a:t>
            </a:r>
            <a:r>
              <a:rPr lang="en-US" sz="2800" b="1" dirty="0" smtClean="0">
                <a:solidFill>
                  <a:srgbClr val="3333CC"/>
                </a:solidFill>
              </a:rPr>
              <a:t>    )</a:t>
            </a:r>
            <a:endParaRPr lang="en-US" sz="2800" b="1" dirty="0">
              <a:solidFill>
                <a:srgbClr val="3333CC"/>
              </a:solidFill>
            </a:endParaRPr>
          </a:p>
        </p:txBody>
      </p:sp>
      <p:pic>
        <p:nvPicPr>
          <p:cNvPr id="6" name="Picture 5" descr="Screen Shot 2012-10-24 at 1.33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096000"/>
            <a:ext cx="355600" cy="431800"/>
          </a:xfrm>
          <a:prstGeom prst="rect">
            <a:avLst/>
          </a:prstGeom>
        </p:spPr>
      </p:pic>
      <p:pic>
        <p:nvPicPr>
          <p:cNvPr id="7" name="Picture 6" descr="Screen Shot 2012-10-24 at 1.3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39" y="6096000"/>
            <a:ext cx="377032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46482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KB defines exactly the set of worlds we are interested in.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model-inclu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"/>
            <a:ext cx="2815612" cy="257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99631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 to Knowledge-Based Agents…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67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Illustrative example: </a:t>
            </a:r>
            <a:r>
              <a:rPr lang="en-US" sz="2800" dirty="0" err="1" smtClean="0">
                <a:solidFill>
                  <a:schemeClr val="accent2"/>
                </a:solidFill>
                <a:cs typeface="+mj-cs"/>
              </a:rPr>
              <a:t>Wumpus</a:t>
            </a:r>
            <a:r>
              <a:rPr lang="en-US" sz="2800" dirty="0" smtClean="0">
                <a:solidFill>
                  <a:schemeClr val="accent2"/>
                </a:solidFill>
                <a:cs typeface="+mj-cs"/>
              </a:rPr>
              <a:t> World</a:t>
            </a:r>
          </a:p>
        </p:txBody>
      </p:sp>
      <p:sp>
        <p:nvSpPr>
          <p:cNvPr id="1819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9916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FF0000"/>
                </a:solidFill>
                <a:cs typeface="+mn-cs"/>
              </a:rPr>
              <a:t>Performance measure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gold +1000,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death -1000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/>
              <a:t>(falling into a pit or being eaten by the </a:t>
            </a:r>
            <a:r>
              <a:rPr lang="en-US" sz="2000" b="1" dirty="0" err="1" smtClean="0"/>
              <a:t>wumpus</a:t>
            </a:r>
            <a:r>
              <a:rPr lang="en-US" sz="2000" b="1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-1 per step, -10 for using the arrow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FF0000"/>
                </a:solidFill>
                <a:cs typeface="+mn-cs"/>
              </a:rPr>
              <a:t>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</a:rPr>
              <a:t>Rooms / squares connected by doors.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Squares adjacent to </a:t>
            </a:r>
            <a:r>
              <a:rPr lang="en-US" sz="2000" b="1" dirty="0" err="1" smtClean="0"/>
              <a:t>wumpus</a:t>
            </a:r>
            <a:r>
              <a:rPr lang="en-US" sz="2000" b="1" dirty="0" smtClean="0"/>
              <a:t> are smelly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Squares adjacent to pit are breezy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Glitter </a:t>
            </a:r>
            <a:r>
              <a:rPr lang="en-US" sz="2000" b="1" dirty="0" err="1" smtClean="0"/>
              <a:t>iff</a:t>
            </a:r>
            <a:r>
              <a:rPr lang="en-US" sz="2000" b="1" dirty="0" smtClean="0"/>
              <a:t> gold is in the same square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Shooting kills </a:t>
            </a:r>
            <a:r>
              <a:rPr lang="en-US" sz="2000" b="1" dirty="0" err="1" smtClean="0"/>
              <a:t>wumpus</a:t>
            </a:r>
            <a:r>
              <a:rPr lang="en-US" sz="2000" b="1" dirty="0" smtClean="0"/>
              <a:t> if you are facing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Shooting uses up the only arrow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Grabbing picks up gold if in same square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Releasing drops the gold in same square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Randomly generated at start of game. </a:t>
            </a:r>
            <a:r>
              <a:rPr lang="en-US" sz="2000" b="1" dirty="0" err="1" smtClean="0"/>
              <a:t>Wumpus</a:t>
            </a:r>
            <a:r>
              <a:rPr lang="en-US" sz="2000" b="1" dirty="0" smtClean="0"/>
              <a:t> only senses current room.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FF0000"/>
                </a:solidFill>
                <a:cs typeface="+mn-cs"/>
              </a:rPr>
              <a:t>Sensors:</a:t>
            </a:r>
            <a:r>
              <a:rPr lang="en-US" sz="2000" b="1" dirty="0" smtClean="0">
                <a:cs typeface="+mn-cs"/>
              </a:rPr>
              <a:t>     Stench, Breeze, Glitter, Bump, Scream   [perceptual inputs]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FF0000"/>
                </a:solidFill>
                <a:cs typeface="+mn-cs"/>
              </a:rPr>
              <a:t>Actuators:</a:t>
            </a:r>
            <a:r>
              <a:rPr lang="en-US" sz="2000" b="1" dirty="0" smtClean="0">
                <a:cs typeface="+mn-cs"/>
              </a:rPr>
              <a:t> Left turn, Right turn, Forward, Grab, Release, Shoot</a:t>
            </a:r>
          </a:p>
        </p:txBody>
      </p:sp>
      <p:pic>
        <p:nvPicPr>
          <p:cNvPr id="74755" name="Picture 4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857375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5800" y="914400"/>
            <a:ext cx="313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(Somewhat whimsical!)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35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Wumpus world characterization</a:t>
            </a:r>
          </a:p>
        </p:txBody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Fully</a:t>
            </a:r>
            <a:r>
              <a:rPr lang="en-US" b="1" u="sng" dirty="0" smtClean="0">
                <a:cs typeface="+mn-cs"/>
              </a:rPr>
              <a:t> </a:t>
            </a: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Observable    </a:t>
            </a:r>
            <a:r>
              <a:rPr lang="en-US" b="1" dirty="0" smtClean="0">
                <a:cs typeface="+mn-cs"/>
              </a:rPr>
              <a:t> No – only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local</a:t>
            </a:r>
            <a:r>
              <a:rPr lang="en-US" b="1" dirty="0" smtClean="0">
                <a:cs typeface="+mn-cs"/>
              </a:rPr>
              <a:t> perception
</a:t>
            </a: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Deterministic</a:t>
            </a:r>
            <a:r>
              <a:rPr lang="en-US" b="1" dirty="0" smtClean="0">
                <a:cs typeface="+mn-cs"/>
              </a:rPr>
              <a:t>           Yes – outcomes exactly specified
</a:t>
            </a: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Static</a:t>
            </a:r>
            <a:r>
              <a:rPr lang="en-US" b="1" dirty="0" smtClean="0">
                <a:cs typeface="+mn-cs"/>
              </a:rPr>
              <a:t>                        Yes – </a:t>
            </a:r>
            <a:r>
              <a:rPr lang="en-US" b="1" dirty="0" err="1" smtClean="0">
                <a:cs typeface="+mn-cs"/>
              </a:rPr>
              <a:t>Wumpus</a:t>
            </a:r>
            <a:r>
              <a:rPr lang="en-US" b="1" dirty="0" smtClean="0">
                <a:cs typeface="+mn-cs"/>
              </a:rPr>
              <a:t> and Pits do not move
</a:t>
            </a: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Discrete</a:t>
            </a:r>
            <a:r>
              <a:rPr lang="en-US" b="1" dirty="0" smtClean="0">
                <a:cs typeface="+mn-cs"/>
              </a:rPr>
              <a:t>                    Yes
</a:t>
            </a: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Single-agent?</a:t>
            </a:r>
            <a:r>
              <a:rPr lang="en-US" b="1" dirty="0" smtClean="0">
                <a:cs typeface="+mn-cs"/>
              </a:rPr>
              <a:t>           Yes – </a:t>
            </a:r>
            <a:r>
              <a:rPr lang="en-US" b="1" dirty="0" err="1" smtClean="0">
                <a:cs typeface="+mn-cs"/>
              </a:rPr>
              <a:t>Wumpus</a:t>
            </a:r>
            <a:r>
              <a:rPr lang="en-US" b="1" dirty="0" smtClean="0">
                <a:cs typeface="+mn-cs"/>
              </a:rPr>
              <a:t> is essentially a “natural feature.”
</a:t>
            </a:r>
          </a:p>
        </p:txBody>
      </p:sp>
    </p:spTree>
    <p:extLst>
      <p:ext uri="{BB962C8B-B14F-4D97-AF65-F5344CB8AC3E}">
        <p14:creationId xmlns="" xmlns:p14="http://schemas.microsoft.com/office/powerpoint/2010/main" val="27102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3333CC"/>
                </a:solidFill>
                <a:cs typeface="+mj-cs"/>
              </a:rPr>
              <a:t>Exploring a </a:t>
            </a:r>
            <a:r>
              <a:rPr lang="en-US" dirty="0" err="1" smtClean="0">
                <a:solidFill>
                  <a:srgbClr val="3333CC"/>
                </a:solidFill>
                <a:cs typeface="+mj-cs"/>
              </a:rPr>
              <a:t>wumpus</a:t>
            </a:r>
            <a:r>
              <a:rPr lang="en-US" dirty="0" smtClean="0">
                <a:solidFill>
                  <a:srgbClr val="3333CC"/>
                </a:solidFill>
                <a:cs typeface="+mj-cs"/>
              </a:rPr>
              <a:t> world</a:t>
            </a:r>
          </a:p>
        </p:txBody>
      </p:sp>
      <p:pic>
        <p:nvPicPr>
          <p:cNvPr id="79874" name="Picture 3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1700" name="Text Box 4"/>
          <p:cNvSpPr txBox="1">
            <a:spLocks noChangeArrowheads="1"/>
          </p:cNvSpPr>
          <p:nvPr/>
        </p:nvSpPr>
        <p:spPr bwMode="auto">
          <a:xfrm>
            <a:off x="822325" y="5527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1701" name="Rectangle 5"/>
          <p:cNvSpPr>
            <a:spLocks noChangeArrowheads="1"/>
          </p:cNvSpPr>
          <p:nvPr/>
        </p:nvSpPr>
        <p:spPr bwMode="auto">
          <a:xfrm>
            <a:off x="949325" y="5638800"/>
            <a:ext cx="491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Stench, Breeze, Glitter, Bump, Scream</a:t>
            </a:r>
          </a:p>
        </p:txBody>
      </p:sp>
      <p:sp>
        <p:nvSpPr>
          <p:cNvPr id="1821702" name="Rectangle 6"/>
          <p:cNvSpPr>
            <a:spLocks noChangeArrowheads="1"/>
          </p:cNvSpPr>
          <p:nvPr/>
        </p:nvSpPr>
        <p:spPr bwMode="auto">
          <a:xfrm>
            <a:off x="914400" y="5029200"/>
            <a:ext cx="40154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None, none, none, none, none</a:t>
            </a:r>
          </a:p>
        </p:txBody>
      </p:sp>
      <p:sp>
        <p:nvSpPr>
          <p:cNvPr id="1821703" name="Line 7"/>
          <p:cNvSpPr>
            <a:spLocks noChangeShapeType="1"/>
          </p:cNvSpPr>
          <p:nvPr/>
        </p:nvSpPr>
        <p:spPr bwMode="auto">
          <a:xfrm>
            <a:off x="16764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1704" name="Text Box 8"/>
          <p:cNvSpPr txBox="1">
            <a:spLocks noChangeArrowheads="1"/>
          </p:cNvSpPr>
          <p:nvPr/>
        </p:nvSpPr>
        <p:spPr bwMode="auto">
          <a:xfrm>
            <a:off x="4419600" y="1600200"/>
            <a:ext cx="449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The </a:t>
            </a:r>
            <a:r>
              <a:rPr lang="en-US" b="1" u="sng" dirty="0">
                <a:solidFill>
                  <a:srgbClr val="3333CC"/>
                </a:solidFill>
                <a:cs typeface="+mn-cs"/>
              </a:rPr>
              <a:t>knowledge base</a:t>
            </a:r>
            <a:r>
              <a:rPr lang="en-US" b="1" dirty="0">
                <a:solidFill>
                  <a:srgbClr val="3333CC"/>
                </a:solidFill>
                <a:cs typeface="+mn-cs"/>
              </a:rPr>
              <a:t> of the agent </a:t>
            </a:r>
          </a:p>
          <a:p>
            <a:pPr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consists of the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rules of the </a:t>
            </a:r>
          </a:p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cs typeface="+mn-cs"/>
              </a:rPr>
              <a:t>Wumpus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 world </a:t>
            </a:r>
            <a:r>
              <a:rPr lang="en-US" b="1" dirty="0">
                <a:solidFill>
                  <a:srgbClr val="3333CC"/>
                </a:solidFill>
                <a:cs typeface="+mn-cs"/>
              </a:rPr>
              <a:t>plus the percept</a:t>
            </a:r>
          </a:p>
          <a:p>
            <a:pPr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 </a:t>
            </a:r>
            <a:r>
              <a:rPr lang="en-US" b="1" dirty="0" smtClean="0">
                <a:solidFill>
                  <a:srgbClr val="3333CC"/>
                </a:solidFill>
                <a:cs typeface="+mn-cs"/>
              </a:rPr>
              <a:t>“nothing” </a:t>
            </a:r>
            <a:r>
              <a:rPr lang="en-US" b="1" dirty="0">
                <a:solidFill>
                  <a:srgbClr val="3333CC"/>
                </a:solidFill>
                <a:cs typeface="+mn-cs"/>
              </a:rPr>
              <a:t>in [1,1]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4038600"/>
            <a:ext cx="23134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Boolean percept</a:t>
            </a:r>
          </a:p>
          <a:p>
            <a:r>
              <a:rPr lang="en-US" b="1" dirty="0">
                <a:solidFill>
                  <a:srgbClr val="008000"/>
                </a:solidFill>
              </a:rPr>
              <a:t>f</a:t>
            </a:r>
            <a:r>
              <a:rPr lang="en-US" b="1" dirty="0" smtClean="0">
                <a:solidFill>
                  <a:srgbClr val="008000"/>
                </a:solidFill>
              </a:rPr>
              <a:t>eature values: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&lt;0, 0, 0, 0, 0&gt;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19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3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4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25" name="Text Box 5"/>
          <p:cNvSpPr txBox="1">
            <a:spLocks noChangeArrowheads="1"/>
          </p:cNvSpPr>
          <p:nvPr/>
        </p:nvSpPr>
        <p:spPr bwMode="auto">
          <a:xfrm>
            <a:off x="822325" y="5527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2726" name="Rectangle 6"/>
          <p:cNvSpPr>
            <a:spLocks noChangeArrowheads="1"/>
          </p:cNvSpPr>
          <p:nvPr/>
        </p:nvSpPr>
        <p:spPr bwMode="auto">
          <a:xfrm>
            <a:off x="76200" y="4953000"/>
            <a:ext cx="4162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Stench, Breeze, Glitter, Bump, Scream</a:t>
            </a:r>
          </a:p>
        </p:txBody>
      </p:sp>
      <p:sp>
        <p:nvSpPr>
          <p:cNvPr id="1822727" name="Rectangle 7"/>
          <p:cNvSpPr>
            <a:spLocks noChangeArrowheads="1"/>
          </p:cNvSpPr>
          <p:nvPr/>
        </p:nvSpPr>
        <p:spPr bwMode="auto">
          <a:xfrm>
            <a:off x="152400" y="4343400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None, none, none, none, none</a:t>
            </a:r>
          </a:p>
        </p:txBody>
      </p:sp>
      <p:sp>
        <p:nvSpPr>
          <p:cNvPr id="1822728" name="Line 8"/>
          <p:cNvSpPr>
            <a:spLocks noChangeShapeType="1"/>
          </p:cNvSpPr>
          <p:nvPr/>
        </p:nvSpPr>
        <p:spPr bwMode="auto">
          <a:xfrm>
            <a:off x="16764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2729" name="Text Box 9"/>
          <p:cNvSpPr txBox="1">
            <a:spLocks noChangeArrowheads="1"/>
          </p:cNvSpPr>
          <p:nvPr/>
        </p:nvSpPr>
        <p:spPr bwMode="auto">
          <a:xfrm>
            <a:off x="4191000" y="3940076"/>
            <a:ext cx="5486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T=0 The KB of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the agent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consists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of </a:t>
            </a:r>
            <a:endParaRPr lang="en-US" b="1" dirty="0" smtClean="0">
              <a:solidFill>
                <a:schemeClr val="accent2"/>
              </a:solidFill>
              <a:cs typeface="+mn-cs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the rules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of the </a:t>
            </a:r>
            <a:r>
              <a:rPr lang="en-US" b="1" dirty="0" err="1" smtClean="0">
                <a:solidFill>
                  <a:schemeClr val="accent2"/>
                </a:solidFill>
                <a:cs typeface="+mn-cs"/>
              </a:rPr>
              <a:t>Wumpus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world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plus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the percept “nothing”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in [1,1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].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B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y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inference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, the agent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+mn-cs"/>
              </a:rPr>
              <a:t>’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s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knowledge </a:t>
            </a:r>
            <a:endParaRPr lang="en-US" b="1" dirty="0" smtClean="0">
              <a:solidFill>
                <a:srgbClr val="FF0000"/>
              </a:solidFill>
              <a:cs typeface="+mn-cs"/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cs typeface="+mn-cs"/>
              </a:rPr>
              <a:t>base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also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has the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information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that</a:t>
            </a: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cs typeface="+mn-cs"/>
              </a:rPr>
              <a:t>[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2,1] and [1,2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] are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okay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Added as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propositions.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228600"/>
            <a:ext cx="3441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World “known” to agent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at time = 0.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4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3333CC"/>
                </a:solidFill>
                <a:cs typeface="+mj-cs"/>
              </a:rPr>
              <a:t>Further exploration</a:t>
            </a:r>
          </a:p>
        </p:txBody>
      </p:sp>
      <p:pic>
        <p:nvPicPr>
          <p:cNvPr id="81923" name="Picture 4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9175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3750" name="Rectangle 6"/>
          <p:cNvSpPr>
            <a:spLocks noChangeArrowheads="1"/>
          </p:cNvSpPr>
          <p:nvPr/>
        </p:nvSpPr>
        <p:spPr bwMode="auto">
          <a:xfrm>
            <a:off x="152400" y="4800600"/>
            <a:ext cx="491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Stench, Breeze, Glitter, Bump, Scream</a:t>
            </a:r>
          </a:p>
        </p:txBody>
      </p:sp>
      <p:pic>
        <p:nvPicPr>
          <p:cNvPr id="81928" name="Picture 9" descr="wumpus-seq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00125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3761" name="Text Box 17"/>
          <p:cNvSpPr txBox="1">
            <a:spLocks noChangeArrowheads="1"/>
          </p:cNvSpPr>
          <p:nvPr/>
        </p:nvSpPr>
        <p:spPr bwMode="auto">
          <a:xfrm>
            <a:off x="5181600" y="5493603"/>
            <a:ext cx="3186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@ T = 1 What follows?</a:t>
            </a: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Pit(</a:t>
            </a:r>
            <a:r>
              <a:rPr lang="en-US" b="1" dirty="0">
                <a:solidFill>
                  <a:srgbClr val="3333CC"/>
                </a:solidFill>
                <a:cs typeface="+mn-cs"/>
              </a:rPr>
              <a:t>2,2)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or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Pit(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3</a:t>
            </a:r>
            <a:r>
              <a:rPr lang="en-US" b="1" dirty="0">
                <a:solidFill>
                  <a:srgbClr val="3333CC"/>
                </a:solidFill>
                <a:cs typeface="+mn-cs"/>
              </a:rPr>
              <a:t>,1)</a:t>
            </a:r>
          </a:p>
        </p:txBody>
      </p:sp>
      <p:pic>
        <p:nvPicPr>
          <p:cNvPr id="81922" name="Picture 3" descr="wumpus-seq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3749" name="Text Box 5"/>
          <p:cNvSpPr txBox="1">
            <a:spLocks noChangeArrowheads="1"/>
          </p:cNvSpPr>
          <p:nvPr/>
        </p:nvSpPr>
        <p:spPr bwMode="auto">
          <a:xfrm>
            <a:off x="822325" y="438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3751" name="Rectangle 7"/>
          <p:cNvSpPr>
            <a:spLocks noChangeArrowheads="1"/>
          </p:cNvSpPr>
          <p:nvPr/>
        </p:nvSpPr>
        <p:spPr bwMode="auto">
          <a:xfrm>
            <a:off x="228600" y="411162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None, none, none, none, none</a:t>
            </a:r>
          </a:p>
        </p:txBody>
      </p:sp>
      <p:sp>
        <p:nvSpPr>
          <p:cNvPr id="1823752" name="Line 8"/>
          <p:cNvSpPr>
            <a:spLocks noChangeShapeType="1"/>
          </p:cNvSpPr>
          <p:nvPr/>
        </p:nvSpPr>
        <p:spPr bwMode="auto">
          <a:xfrm>
            <a:off x="7620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3754" name="Line 10"/>
          <p:cNvSpPr>
            <a:spLocks noChangeShapeType="1"/>
          </p:cNvSpPr>
          <p:nvPr/>
        </p:nvSpPr>
        <p:spPr bwMode="auto">
          <a:xfrm>
            <a:off x="6629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3755" name="Rectangle 11"/>
          <p:cNvSpPr>
            <a:spLocks noChangeArrowheads="1"/>
          </p:cNvSpPr>
          <p:nvPr/>
        </p:nvSpPr>
        <p:spPr bwMode="auto">
          <a:xfrm>
            <a:off x="6400800" y="3048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1823756" name="Text Box 12"/>
          <p:cNvSpPr txBox="1">
            <a:spLocks noChangeArrowheads="1"/>
          </p:cNvSpPr>
          <p:nvPr/>
        </p:nvSpPr>
        <p:spPr bwMode="auto">
          <a:xfrm>
            <a:off x="6689725" y="4156075"/>
            <a:ext cx="15641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A – </a:t>
            </a:r>
            <a:r>
              <a:rPr lang="en-US" b="1" dirty="0" smtClean="0">
                <a:solidFill>
                  <a:srgbClr val="3333CC"/>
                </a:solidFill>
                <a:cs typeface="+mn-cs"/>
              </a:rPr>
              <a:t>agent</a:t>
            </a:r>
            <a:endParaRPr lang="en-US" b="1" dirty="0">
              <a:solidFill>
                <a:srgbClr val="3333CC"/>
              </a:solidFill>
              <a:cs typeface="+mn-cs"/>
            </a:endParaRPr>
          </a:p>
          <a:p>
            <a:pPr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V – visited</a:t>
            </a:r>
          </a:p>
          <a:p>
            <a:pPr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B - </a:t>
            </a:r>
            <a:r>
              <a:rPr lang="en-US" b="1" dirty="0" smtClean="0">
                <a:solidFill>
                  <a:srgbClr val="3333CC"/>
                </a:solidFill>
                <a:cs typeface="+mn-cs"/>
              </a:rPr>
              <a:t> breeze</a:t>
            </a:r>
            <a:endParaRPr lang="en-US" b="1" dirty="0">
              <a:solidFill>
                <a:srgbClr val="3333CC"/>
              </a:solidFill>
              <a:cs typeface="+mn-cs"/>
            </a:endParaRPr>
          </a:p>
        </p:txBody>
      </p:sp>
      <p:sp>
        <p:nvSpPr>
          <p:cNvPr id="1823757" name="Text Box 13"/>
          <p:cNvSpPr txBox="1">
            <a:spLocks noChangeArrowheads="1"/>
          </p:cNvSpPr>
          <p:nvPr/>
        </p:nvSpPr>
        <p:spPr bwMode="auto">
          <a:xfrm>
            <a:off x="6858000" y="2971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A/B</a:t>
            </a:r>
          </a:p>
        </p:txBody>
      </p:sp>
      <p:sp>
        <p:nvSpPr>
          <p:cNvPr id="1823758" name="Text Box 14"/>
          <p:cNvSpPr txBox="1">
            <a:spLocks noChangeArrowheads="1"/>
          </p:cNvSpPr>
          <p:nvPr/>
        </p:nvSpPr>
        <p:spPr bwMode="auto">
          <a:xfrm>
            <a:off x="7604125" y="2860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P?</a:t>
            </a:r>
          </a:p>
        </p:txBody>
      </p:sp>
      <p:sp>
        <p:nvSpPr>
          <p:cNvPr id="1823759" name="Text Box 15"/>
          <p:cNvSpPr txBox="1">
            <a:spLocks noChangeArrowheads="1"/>
          </p:cNvSpPr>
          <p:nvPr/>
        </p:nvSpPr>
        <p:spPr bwMode="auto">
          <a:xfrm>
            <a:off x="6858000" y="2286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P?</a:t>
            </a:r>
          </a:p>
        </p:txBody>
      </p:sp>
      <p:sp>
        <p:nvSpPr>
          <p:cNvPr id="1823762" name="Rectangle 18"/>
          <p:cNvSpPr>
            <a:spLocks noChangeArrowheads="1"/>
          </p:cNvSpPr>
          <p:nvPr/>
        </p:nvSpPr>
        <p:spPr bwMode="auto">
          <a:xfrm>
            <a:off x="5943600" y="3886200"/>
            <a:ext cx="2747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+mn-cs"/>
              </a:rPr>
              <a:t>None, breeze, none, none, none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5715000"/>
            <a:ext cx="187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Where next?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381000"/>
            <a:ext cx="84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609600"/>
            <a:ext cx="84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1</a:t>
            </a:r>
          </a:p>
        </p:txBody>
      </p:sp>
    </p:spTree>
    <p:extLst>
      <p:ext uri="{BB962C8B-B14F-4D97-AF65-F5344CB8AC3E}">
        <p14:creationId xmlns="" xmlns:p14="http://schemas.microsoft.com/office/powerpoint/2010/main" val="31204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758" grpId="0"/>
      <p:bldP spid="182375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3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6096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4772" name="Rectangle 4"/>
          <p:cNvSpPr>
            <a:spLocks noChangeArrowheads="1"/>
          </p:cNvSpPr>
          <p:nvPr/>
        </p:nvSpPr>
        <p:spPr bwMode="auto">
          <a:xfrm>
            <a:off x="1995487" y="1900237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4773" name="Text Box 5"/>
          <p:cNvSpPr txBox="1">
            <a:spLocks noChangeArrowheads="1"/>
          </p:cNvSpPr>
          <p:nvPr/>
        </p:nvSpPr>
        <p:spPr bwMode="auto">
          <a:xfrm>
            <a:off x="1919287" y="190023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</a:p>
        </p:txBody>
      </p:sp>
      <p:sp>
        <p:nvSpPr>
          <p:cNvPr id="1824774" name="Text Box 6"/>
          <p:cNvSpPr txBox="1">
            <a:spLocks noChangeArrowheads="1"/>
          </p:cNvSpPr>
          <p:nvPr/>
        </p:nvSpPr>
        <p:spPr bwMode="auto">
          <a:xfrm>
            <a:off x="2130421" y="4491335"/>
            <a:ext cx="2780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Where is </a:t>
            </a:r>
            <a:r>
              <a:rPr lang="en-US" b="1" dirty="0" err="1" smtClean="0">
                <a:solidFill>
                  <a:srgbClr val="3333CC"/>
                </a:solidFill>
                <a:cs typeface="+mn-cs"/>
                <a:sym typeface="Wingdings" charset="0"/>
              </a:rPr>
              <a:t>Wumpus</a:t>
            </a:r>
            <a:r>
              <a:rPr lang="en-US" b="1" dirty="0" smtClean="0">
                <a:solidFill>
                  <a:srgbClr val="3333CC"/>
                </a:solidFill>
                <a:cs typeface="+mn-cs"/>
                <a:sym typeface="Wingdings" charset="0"/>
              </a:rPr>
              <a:t>?</a:t>
            </a:r>
            <a:endParaRPr lang="en-US" b="1" dirty="0">
              <a:solidFill>
                <a:srgbClr val="3333CC"/>
              </a:solidFill>
              <a:cs typeface="+mn-cs"/>
            </a:endParaRPr>
          </a:p>
        </p:txBody>
      </p:sp>
      <p:sp>
        <p:nvSpPr>
          <p:cNvPr id="1824775" name="Text Box 7"/>
          <p:cNvSpPr txBox="1">
            <a:spLocks noChangeArrowheads="1"/>
          </p:cNvSpPr>
          <p:nvPr/>
        </p:nvSpPr>
        <p:spPr bwMode="auto">
          <a:xfrm>
            <a:off x="193145" y="5105400"/>
            <a:ext cx="884033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accent1"/>
                </a:solidFill>
                <a:cs typeface="+mn-cs"/>
              </a:rPr>
              <a:t>Wumpus</a:t>
            </a:r>
            <a:r>
              <a:rPr lang="en-US" b="1" dirty="0">
                <a:solidFill>
                  <a:schemeClr val="accent1"/>
                </a:solidFill>
                <a:cs typeface="+mn-cs"/>
              </a:rPr>
              <a:t> cannot be in (1,1) or  in (2,2) (Why?)</a:t>
            </a:r>
            <a:r>
              <a:rPr lang="en-US" b="1" dirty="0">
                <a:solidFill>
                  <a:schemeClr val="accent1"/>
                </a:solidFill>
                <a:cs typeface="+mn-cs"/>
                <a:sym typeface="Wingdings" charset="0"/>
              </a:rPr>
              <a:t> </a:t>
            </a:r>
            <a:r>
              <a:rPr lang="en-US" b="1" dirty="0" err="1">
                <a:solidFill>
                  <a:schemeClr val="accent1"/>
                </a:solidFill>
                <a:cs typeface="+mn-cs"/>
                <a:sym typeface="Wingdings" charset="0"/>
              </a:rPr>
              <a:t>Wumpus</a:t>
            </a:r>
            <a:r>
              <a:rPr lang="en-US" b="1" dirty="0">
                <a:solidFill>
                  <a:schemeClr val="accent1"/>
                </a:solidFill>
                <a:cs typeface="+mn-cs"/>
                <a:sym typeface="Wingdings" charset="0"/>
              </a:rPr>
              <a:t> in (1,3)</a:t>
            </a:r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  <a:cs typeface="+mn-cs"/>
                <a:sym typeface="Wingdings" charset="0"/>
              </a:rPr>
              <a:t>Not breeze in (1,2)  no pit in (2,2)</a:t>
            </a:r>
            <a:r>
              <a:rPr lang="en-US" b="1" dirty="0" smtClean="0">
                <a:solidFill>
                  <a:schemeClr val="accent1"/>
                </a:solidFill>
                <a:cs typeface="+mn-cs"/>
                <a:sym typeface="Wingdings" charset="0"/>
              </a:rPr>
              <a:t>; but </a:t>
            </a:r>
            <a:r>
              <a:rPr lang="en-US" b="1" dirty="0">
                <a:solidFill>
                  <a:schemeClr val="accent1"/>
                </a:solidFill>
                <a:cs typeface="+mn-cs"/>
                <a:sym typeface="Wingdings" charset="0"/>
              </a:rPr>
              <a:t>we know there is </a:t>
            </a:r>
            <a:endParaRPr lang="en-US" b="1" dirty="0" smtClean="0">
              <a:solidFill>
                <a:schemeClr val="accent1"/>
              </a:solidFill>
              <a:cs typeface="+mn-cs"/>
              <a:sym typeface="Wingdings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cs typeface="+mn-cs"/>
                <a:sym typeface="Wingdings" charset="0"/>
              </a:rPr>
              <a:t>pit </a:t>
            </a:r>
            <a:r>
              <a:rPr lang="en-US" b="1" dirty="0">
                <a:solidFill>
                  <a:schemeClr val="accent1"/>
                </a:solidFill>
                <a:cs typeface="+mn-cs"/>
                <a:sym typeface="Wingdings" charset="0"/>
              </a:rPr>
              <a:t>in (2,2</a:t>
            </a:r>
            <a:r>
              <a:rPr lang="en-US" b="1" dirty="0" smtClean="0">
                <a:solidFill>
                  <a:schemeClr val="accent1"/>
                </a:solidFill>
                <a:cs typeface="+mn-cs"/>
                <a:sym typeface="Wingdings" charset="0"/>
              </a:rPr>
              <a:t>) or </a:t>
            </a:r>
            <a:r>
              <a:rPr lang="en-US" b="1" dirty="0">
                <a:solidFill>
                  <a:schemeClr val="accent1"/>
                </a:solidFill>
                <a:cs typeface="+mn-cs"/>
                <a:sym typeface="Wingdings" charset="0"/>
              </a:rPr>
              <a:t>(3,1)  pit in (3,1)</a:t>
            </a:r>
            <a:endParaRPr lang="en-US" b="1" dirty="0">
              <a:solidFill>
                <a:schemeClr val="accent1"/>
              </a:solidFill>
              <a:cs typeface="+mn-cs"/>
            </a:endParaRPr>
          </a:p>
        </p:txBody>
      </p:sp>
      <p:sp>
        <p:nvSpPr>
          <p:cNvPr id="1824776" name="Text Box 8"/>
          <p:cNvSpPr txBox="1">
            <a:spLocks noChangeArrowheads="1"/>
          </p:cNvSpPr>
          <p:nvPr/>
        </p:nvSpPr>
        <p:spPr bwMode="auto">
          <a:xfrm>
            <a:off x="2681287" y="197643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P?</a:t>
            </a:r>
          </a:p>
        </p:txBody>
      </p:sp>
      <p:sp>
        <p:nvSpPr>
          <p:cNvPr id="1824777" name="Text Box 9"/>
          <p:cNvSpPr txBox="1">
            <a:spLocks noChangeArrowheads="1"/>
          </p:cNvSpPr>
          <p:nvPr/>
        </p:nvSpPr>
        <p:spPr bwMode="auto">
          <a:xfrm>
            <a:off x="3367087" y="266223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P?</a:t>
            </a:r>
          </a:p>
        </p:txBody>
      </p:sp>
      <p:sp>
        <p:nvSpPr>
          <p:cNvPr id="1824778" name="Text Box 10"/>
          <p:cNvSpPr txBox="1">
            <a:spLocks noChangeArrowheads="1"/>
          </p:cNvSpPr>
          <p:nvPr/>
        </p:nvSpPr>
        <p:spPr bwMode="auto">
          <a:xfrm>
            <a:off x="2132012" y="3160712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1       2      3       4</a:t>
            </a:r>
          </a:p>
        </p:txBody>
      </p:sp>
      <p:sp>
        <p:nvSpPr>
          <p:cNvPr id="1824779" name="Text Box 11"/>
          <p:cNvSpPr txBox="1">
            <a:spLocks noChangeArrowheads="1"/>
          </p:cNvSpPr>
          <p:nvPr/>
        </p:nvSpPr>
        <p:spPr bwMode="auto">
          <a:xfrm>
            <a:off x="1370012" y="26273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1824780" name="Text Box 12"/>
          <p:cNvSpPr txBox="1">
            <a:spLocks noChangeArrowheads="1"/>
          </p:cNvSpPr>
          <p:nvPr/>
        </p:nvSpPr>
        <p:spPr bwMode="auto">
          <a:xfrm>
            <a:off x="1370012" y="20177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1824781" name="Text Box 13"/>
          <p:cNvSpPr txBox="1">
            <a:spLocks noChangeArrowheads="1"/>
          </p:cNvSpPr>
          <p:nvPr/>
        </p:nvSpPr>
        <p:spPr bwMode="auto">
          <a:xfrm>
            <a:off x="1370012" y="13319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1824782" name="Text Box 14"/>
          <p:cNvSpPr txBox="1">
            <a:spLocks noChangeArrowheads="1"/>
          </p:cNvSpPr>
          <p:nvPr/>
        </p:nvSpPr>
        <p:spPr bwMode="auto">
          <a:xfrm>
            <a:off x="1370012" y="7223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4</a:t>
            </a:r>
          </a:p>
        </p:txBody>
      </p:sp>
      <p:sp>
        <p:nvSpPr>
          <p:cNvPr id="1824783" name="Rectangle 15"/>
          <p:cNvSpPr>
            <a:spLocks noChangeArrowheads="1"/>
          </p:cNvSpPr>
          <p:nvPr/>
        </p:nvSpPr>
        <p:spPr bwMode="auto">
          <a:xfrm>
            <a:off x="1981200" y="3657600"/>
            <a:ext cx="3288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cs typeface="+mn-cs"/>
              </a:rPr>
              <a:t>Stench</a:t>
            </a:r>
            <a:r>
              <a:rPr lang="en-US" sz="1800" b="1" dirty="0">
                <a:cs typeface="+mn-cs"/>
              </a:rPr>
              <a:t>, none, none, none, </a:t>
            </a:r>
            <a:r>
              <a:rPr lang="en-US" sz="1800" b="1" dirty="0" smtClean="0">
                <a:cs typeface="+mn-cs"/>
              </a:rPr>
              <a:t>none</a:t>
            </a:r>
            <a:endParaRPr lang="en-US" sz="1800" b="1" dirty="0">
              <a:cs typeface="+mn-cs"/>
            </a:endParaRPr>
          </a:p>
        </p:txBody>
      </p:sp>
      <p:pic>
        <p:nvPicPr>
          <p:cNvPr id="82963" name="Picture 16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646112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4785" name="Text Box 17"/>
          <p:cNvSpPr txBox="1">
            <a:spLocks noChangeArrowheads="1"/>
          </p:cNvSpPr>
          <p:nvPr/>
        </p:nvSpPr>
        <p:spPr bwMode="auto">
          <a:xfrm>
            <a:off x="7847012" y="262731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</a:t>
            </a:r>
          </a:p>
        </p:txBody>
      </p:sp>
      <p:sp>
        <p:nvSpPr>
          <p:cNvPr id="1824786" name="Text Box 18"/>
          <p:cNvSpPr txBox="1">
            <a:spLocks noChangeArrowheads="1"/>
          </p:cNvSpPr>
          <p:nvPr/>
        </p:nvSpPr>
        <p:spPr bwMode="auto">
          <a:xfrm>
            <a:off x="6535737" y="1373187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W</a:t>
            </a:r>
          </a:p>
        </p:txBody>
      </p:sp>
      <p:sp>
        <p:nvSpPr>
          <p:cNvPr id="1824787" name="Text Box 19"/>
          <p:cNvSpPr txBox="1">
            <a:spLocks noChangeArrowheads="1"/>
          </p:cNvSpPr>
          <p:nvPr/>
        </p:nvSpPr>
        <p:spPr bwMode="auto">
          <a:xfrm>
            <a:off x="7237412" y="201771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</a:t>
            </a:r>
          </a:p>
        </p:txBody>
      </p:sp>
      <p:sp>
        <p:nvSpPr>
          <p:cNvPr id="1824788" name="Line 20"/>
          <p:cNvSpPr>
            <a:spLocks noChangeShapeType="1"/>
          </p:cNvSpPr>
          <p:nvPr/>
        </p:nvSpPr>
        <p:spPr bwMode="auto">
          <a:xfrm>
            <a:off x="7237412" y="209391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4789" name="Line 21"/>
          <p:cNvSpPr>
            <a:spLocks noChangeShapeType="1"/>
          </p:cNvSpPr>
          <p:nvPr/>
        </p:nvSpPr>
        <p:spPr bwMode="auto">
          <a:xfrm flipH="1">
            <a:off x="7237412" y="209391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4791" name="Text Box 23"/>
          <p:cNvSpPr txBox="1">
            <a:spLocks noChangeArrowheads="1"/>
          </p:cNvSpPr>
          <p:nvPr/>
        </p:nvSpPr>
        <p:spPr bwMode="auto">
          <a:xfrm>
            <a:off x="6551612" y="186531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304800"/>
            <a:ext cx="7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T=3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704532" y="4019490"/>
            <a:ext cx="4162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Stench, Breeze, Glitter, Bump, Scream</a:t>
            </a:r>
          </a:p>
        </p:txBody>
      </p:sp>
    </p:spTree>
    <p:extLst>
      <p:ext uri="{BB962C8B-B14F-4D97-AF65-F5344CB8AC3E}">
        <p14:creationId xmlns="" xmlns:p14="http://schemas.microsoft.com/office/powerpoint/2010/main" val="22381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4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4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24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24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785" grpId="0"/>
      <p:bldP spid="1824786" grpId="0"/>
      <p:bldP spid="1824788" grpId="0" animBg="1"/>
      <p:bldP spid="18247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3333CC"/>
                </a:solidFill>
                <a:cs typeface="+mj-cs"/>
              </a:rPr>
              <a:t>Knowledge and Reasoning </a:t>
            </a:r>
            <a:br>
              <a:rPr lang="en-US" dirty="0" smtClean="0">
                <a:solidFill>
                  <a:srgbClr val="3333CC"/>
                </a:solidFill>
                <a:cs typeface="+mj-cs"/>
              </a:rPr>
            </a:br>
            <a:endParaRPr lang="en-US" dirty="0" smtClean="0">
              <a:solidFill>
                <a:srgbClr val="3333CC"/>
              </a:solidFill>
              <a:cs typeface="+mj-cs"/>
            </a:endParaRPr>
          </a:p>
        </p:txBody>
      </p:sp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2964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Knowledge and Reasoning: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ym typeface="Wingdings" charset="0"/>
              </a:rPr>
              <a:t>     humans are very good at acquiring new  information by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ym typeface="Wingdings" charset="0"/>
              </a:rPr>
              <a:t> </a:t>
            </a:r>
            <a:r>
              <a:rPr lang="en-US" sz="2400" b="1" dirty="0" smtClean="0">
                <a:sym typeface="Wingdings" charset="0"/>
              </a:rPr>
              <a:t>    combining </a:t>
            </a:r>
            <a:r>
              <a:rPr lang="en-US" sz="2400" b="1" dirty="0" smtClean="0">
                <a:solidFill>
                  <a:srgbClr val="FF0000"/>
                </a:solidFill>
                <a:sym typeface="Wingdings" charset="0"/>
              </a:rPr>
              <a:t>raw knowledge, experience with  reasoning.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charset="0"/>
              </a:rPr>
              <a:t>  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AI-slogan:  “Knowledge is power” (or “Data is power”?)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>
              <a:solidFill>
                <a:srgbClr val="FF0000"/>
              </a:solidFill>
              <a:sym typeface="Wingdings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Examples: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sym typeface="Wingdings" charset="0"/>
              </a:rPr>
              <a:t> </a:t>
            </a:r>
            <a:r>
              <a:rPr lang="en-US" sz="2400" dirty="0" smtClean="0">
                <a:sym typeface="Wingdings" charset="0"/>
              </a:rPr>
              <a:t>   </a:t>
            </a:r>
            <a:r>
              <a:rPr lang="en-US" sz="2400" dirty="0"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Medical </a:t>
            </a:r>
            <a:r>
              <a:rPr lang="en-US" sz="2400" b="1" dirty="0" smtClean="0">
                <a:solidFill>
                  <a:schemeClr val="accent2"/>
                </a:solidFill>
                <a:sym typeface="Wingdings" charset="0"/>
              </a:rPr>
              <a:t>diagnosis --- physician diagnosing a patient</a:t>
            </a:r>
            <a:endParaRPr lang="en-US" sz="2400" b="1" dirty="0">
              <a:solidFill>
                <a:schemeClr val="accent2"/>
              </a:solidFill>
              <a:sym typeface="Wingdings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solidFill>
                  <a:schemeClr val="accent2"/>
                </a:solidFill>
                <a:sym typeface="Wingdings" charset="0"/>
              </a:rPr>
              <a:t>          infers what disease, based on the knowledge he/she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Wingdings" charset="0"/>
              </a:rPr>
              <a:t>         acquired as a student, textbooks, prior cases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Wingdings" charset="0"/>
              </a:rPr>
              <a:t>   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Common sense knowledge / reasoning ---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         common everyday assumptions / inferences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         e.g., “lecture starts at four” infer pm not am;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         when traveling, I assume there is some way to get from the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         airport to the hotel.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     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  <a:sym typeface="Wingdings" charset="0"/>
              </a:rPr>
              <a:t>         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1800" dirty="0" smtClean="0">
              <a:sym typeface="Wingdings" charset="0"/>
            </a:endParaRPr>
          </a:p>
          <a:p>
            <a:pPr lvl="1" algn="ctr" eaLnBrk="1" hangingPunct="1">
              <a:lnSpc>
                <a:spcPct val="90000"/>
              </a:lnSpc>
              <a:buFont typeface="Wingdings" charset="0"/>
              <a:buChar char="à"/>
              <a:defRPr/>
            </a:pPr>
            <a:endParaRPr lang="en-US" sz="1800" dirty="0" smtClean="0">
              <a:sym typeface="Wingdings" charset="0"/>
            </a:endParaRPr>
          </a:p>
          <a:p>
            <a:pPr lvl="1" algn="ctr" eaLnBrk="1" hangingPunct="1">
              <a:lnSpc>
                <a:spcPct val="90000"/>
              </a:lnSpc>
              <a:defRPr/>
            </a:pPr>
            <a:endParaRPr lang="en-US" sz="1800" dirty="0" smtClean="0"/>
          </a:p>
        </p:txBody>
      </p:sp>
    </p:spTree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4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4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4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4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4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4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4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4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4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4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4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4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2" name="Group 9"/>
          <p:cNvGrpSpPr>
            <a:grpSpLocks/>
          </p:cNvGrpSpPr>
          <p:nvPr/>
        </p:nvGrpSpPr>
        <p:grpSpPr bwMode="auto">
          <a:xfrm>
            <a:off x="6572250" y="25400"/>
            <a:ext cx="2571750" cy="2581275"/>
            <a:chOff x="3984" y="1152"/>
            <a:chExt cx="1620" cy="1626"/>
          </a:xfrm>
        </p:grpSpPr>
        <p:pic>
          <p:nvPicPr>
            <p:cNvPr id="83974" name="Picture 10" descr="wumpus-seq1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2"/>
              <a:ext cx="1620" cy="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4283" name="Text Box 11"/>
            <p:cNvSpPr txBox="1">
              <a:spLocks noChangeArrowheads="1"/>
            </p:cNvSpPr>
            <p:nvPr/>
          </p:nvSpPr>
          <p:spPr bwMode="auto">
            <a:xfrm>
              <a:off x="4896" y="240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P</a:t>
              </a:r>
            </a:p>
          </p:txBody>
        </p:sp>
        <p:sp>
          <p:nvSpPr>
            <p:cNvPr id="1974284" name="Text Box 12"/>
            <p:cNvSpPr txBox="1">
              <a:spLocks noChangeArrowheads="1"/>
            </p:cNvSpPr>
            <p:nvPr/>
          </p:nvSpPr>
          <p:spPr bwMode="auto">
            <a:xfrm>
              <a:off x="4070" y="1610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1974285" name="Text Box 13"/>
            <p:cNvSpPr txBox="1">
              <a:spLocks noChangeArrowheads="1"/>
            </p:cNvSpPr>
            <p:nvPr/>
          </p:nvSpPr>
          <p:spPr bwMode="auto">
            <a:xfrm>
              <a:off x="4512" y="20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P</a:t>
              </a:r>
            </a:p>
          </p:txBody>
        </p:sp>
        <p:sp>
          <p:nvSpPr>
            <p:cNvPr id="1974286" name="Line 14"/>
            <p:cNvSpPr>
              <a:spLocks noChangeShapeType="1"/>
            </p:cNvSpPr>
            <p:nvPr/>
          </p:nvSpPr>
          <p:spPr bwMode="auto">
            <a:xfrm>
              <a:off x="451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974277" name="Text Box 5"/>
          <p:cNvSpPr txBox="1">
            <a:spLocks noChangeArrowheads="1"/>
          </p:cNvSpPr>
          <p:nvPr/>
        </p:nvSpPr>
        <p:spPr bwMode="auto">
          <a:xfrm>
            <a:off x="16933" y="381000"/>
            <a:ext cx="632129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chemeClr val="accent1"/>
                </a:solidFill>
                <a:cs typeface="+mn-cs"/>
              </a:rPr>
              <a:t>We reasoned about the </a:t>
            </a:r>
            <a:r>
              <a:rPr lang="en-US" sz="2800" b="1" dirty="0" smtClean="0">
                <a:solidFill>
                  <a:srgbClr val="FF0000"/>
                </a:solidFill>
                <a:cs typeface="+mn-cs"/>
              </a:rPr>
              <a:t>possible states </a:t>
            </a:r>
            <a:r>
              <a:rPr lang="en-US" sz="2800" b="1" dirty="0" smtClean="0">
                <a:solidFill>
                  <a:schemeClr val="accent1"/>
                </a:solidFill>
                <a:cs typeface="+mn-cs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cs typeface="+mn-cs"/>
              </a:rPr>
              <a:t>Wumpus</a:t>
            </a:r>
            <a:r>
              <a:rPr lang="en-US" sz="2800" b="1" dirty="0" smtClean="0">
                <a:solidFill>
                  <a:schemeClr val="accent1"/>
                </a:solidFill>
                <a:cs typeface="+mn-cs"/>
              </a:rPr>
              <a:t> world can be in, given our percepts and our knowledge of the rules of the </a:t>
            </a:r>
            <a:r>
              <a:rPr lang="en-US" sz="2800" b="1" dirty="0" err="1" smtClean="0">
                <a:solidFill>
                  <a:schemeClr val="accent1"/>
                </a:solidFill>
                <a:cs typeface="+mn-cs"/>
              </a:rPr>
              <a:t>Wumpus</a:t>
            </a:r>
            <a:r>
              <a:rPr lang="en-US" sz="2800" b="1" dirty="0" smtClean="0">
                <a:solidFill>
                  <a:schemeClr val="accent1"/>
                </a:solidFill>
                <a:cs typeface="+mn-cs"/>
              </a:rPr>
              <a:t> world. 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FF0000"/>
                </a:solidFill>
                <a:cs typeface="+mn-cs"/>
              </a:rPr>
              <a:t>I.e., the content of KB at T=3.</a:t>
            </a:r>
          </a:p>
        </p:txBody>
      </p:sp>
      <p:sp>
        <p:nvSpPr>
          <p:cNvPr id="1974278" name="Text Box 6"/>
          <p:cNvSpPr txBox="1">
            <a:spLocks noChangeArrowheads="1"/>
          </p:cNvSpPr>
          <p:nvPr/>
        </p:nvSpPr>
        <p:spPr bwMode="auto">
          <a:xfrm>
            <a:off x="457200" y="5334000"/>
            <a:ext cx="80010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cs typeface="+mn-cs"/>
              </a:rPr>
              <a:t>Essence of logical reasoning: </a:t>
            </a:r>
          </a:p>
          <a:p>
            <a:pPr algn="ctr">
              <a:defRPr/>
            </a:pPr>
            <a:r>
              <a:rPr lang="en-US" b="1" dirty="0" smtClean="0">
                <a:cs typeface="+mn-cs"/>
              </a:rPr>
              <a:t>Given </a:t>
            </a:r>
            <a:r>
              <a:rPr lang="en-US" b="1" i="1" dirty="0" smtClean="0">
                <a:cs typeface="+mn-cs"/>
              </a:rPr>
              <a:t>all we know</a:t>
            </a:r>
            <a:r>
              <a:rPr lang="en-US" b="1" dirty="0" smtClean="0">
                <a:cs typeface="+mn-cs"/>
              </a:rPr>
              <a:t>, </a:t>
            </a:r>
            <a:r>
              <a:rPr lang="en-US" b="1" dirty="0" err="1" smtClean="0">
                <a:cs typeface="+mn-cs"/>
              </a:rPr>
              <a:t>Pit_in</a:t>
            </a:r>
            <a:r>
              <a:rPr lang="en-US" b="1" dirty="0" smtClean="0">
                <a:cs typeface="+mn-cs"/>
              </a:rPr>
              <a:t>_(3,1) holds.</a:t>
            </a:r>
          </a:p>
          <a:p>
            <a:pPr algn="ctr">
              <a:defRPr/>
            </a:pPr>
            <a:r>
              <a:rPr lang="en-US" b="1" dirty="0" smtClean="0">
                <a:cs typeface="+mn-cs"/>
              </a:rPr>
              <a:t>(“The world cannot be different.”)</a:t>
            </a:r>
          </a:p>
        </p:txBody>
      </p:sp>
      <p:sp>
        <p:nvSpPr>
          <p:cNvPr id="1974287" name="Line 15"/>
          <p:cNvSpPr>
            <a:spLocks noChangeShapeType="1"/>
          </p:cNvSpPr>
          <p:nvPr/>
        </p:nvSpPr>
        <p:spPr bwMode="auto">
          <a:xfrm flipH="1">
            <a:off x="7391400" y="1524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895600"/>
            <a:ext cx="777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What follows is what holds </a:t>
            </a:r>
            <a:r>
              <a:rPr lang="en-US" b="1" dirty="0" smtClean="0">
                <a:solidFill>
                  <a:srgbClr val="FF0000"/>
                </a:solidFill>
              </a:rPr>
              <a:t>true </a:t>
            </a:r>
            <a:r>
              <a:rPr lang="en-US" b="1" dirty="0">
                <a:solidFill>
                  <a:srgbClr val="FF0000"/>
                </a:solidFill>
              </a:rPr>
              <a:t>in all those worlds that satisfy what is known </a:t>
            </a:r>
            <a:r>
              <a:rPr lang="en-US" b="1" dirty="0" smtClean="0">
                <a:solidFill>
                  <a:srgbClr val="FF0000"/>
                </a:solidFill>
              </a:rPr>
              <a:t>at that time T=3 about </a:t>
            </a:r>
            <a:r>
              <a:rPr lang="en-US" b="1" dirty="0">
                <a:solidFill>
                  <a:srgbClr val="FF0000"/>
                </a:solidFill>
              </a:rPr>
              <a:t>the particular </a:t>
            </a:r>
            <a:r>
              <a:rPr lang="en-US" b="1" dirty="0" err="1">
                <a:solidFill>
                  <a:srgbClr val="FF0000"/>
                </a:solidFill>
              </a:rPr>
              <a:t>Wumpus</a:t>
            </a:r>
            <a:r>
              <a:rPr lang="en-US" b="1" dirty="0">
                <a:solidFill>
                  <a:srgbClr val="FF0000"/>
                </a:solidFill>
              </a:rPr>
              <a:t> world we are in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6289" y="4643735"/>
            <a:ext cx="4911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Models(KB)        Models</a:t>
            </a:r>
            <a:r>
              <a:rPr lang="en-US" b="1" dirty="0" smtClean="0">
                <a:solidFill>
                  <a:srgbClr val="3333CC"/>
                </a:solidFill>
              </a:rPr>
              <a:t>(</a:t>
            </a:r>
            <a:r>
              <a:rPr lang="en-US" b="1" dirty="0" err="1" smtClean="0">
                <a:solidFill>
                  <a:srgbClr val="3333CC"/>
                </a:solidFill>
              </a:rPr>
              <a:t>P_in</a:t>
            </a:r>
            <a:r>
              <a:rPr lang="en-US" b="1" dirty="0" smtClean="0">
                <a:solidFill>
                  <a:srgbClr val="3333CC"/>
                </a:solidFill>
              </a:rPr>
              <a:t>_(3,1))</a:t>
            </a:r>
            <a:endParaRPr lang="en-US" b="1" dirty="0">
              <a:solidFill>
                <a:srgbClr val="3333CC"/>
              </a:solidFill>
            </a:endParaRPr>
          </a:p>
        </p:txBody>
      </p:sp>
      <p:pic>
        <p:nvPicPr>
          <p:cNvPr id="14" name="Picture 13" descr="Screen Shot 2012-10-24 at 1.33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673600"/>
            <a:ext cx="355600" cy="43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114800"/>
            <a:ext cx="386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property: </a:t>
            </a:r>
            <a:r>
              <a:rPr lang="en-US" dirty="0" err="1" smtClean="0"/>
              <a:t>P_in</a:t>
            </a:r>
            <a:r>
              <a:rPr lang="en-US" dirty="0" smtClean="0"/>
              <a:t>_(3,1)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06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4278" grpId="0"/>
      <p:bldP spid="2" grpId="0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6822" name="Picture 6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57599"/>
            <a:ext cx="3429000" cy="25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Formally: Entailment</a:t>
            </a:r>
          </a:p>
        </p:txBody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7" y="1447800"/>
            <a:ext cx="6443133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chemeClr val="accent2"/>
                </a:solidFill>
                <a:cs typeface="+mn-cs"/>
              </a:rPr>
              <a:t>Situation after detecting nothing in [1,1], moving right, breeze in [2,1]. I.e. T=1.</a:t>
            </a: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400" b="1" dirty="0" smtClean="0">
                <a:cs typeface="+mn-cs"/>
              </a:rPr>
              <a:t>Consider possible models for </a:t>
            </a:r>
            <a:r>
              <a:rPr lang="en-US" sz="2400" b="1" i="1" dirty="0" smtClean="0">
                <a:cs typeface="+mn-cs"/>
              </a:rPr>
              <a:t>KB</a:t>
            </a:r>
            <a:r>
              <a:rPr lang="en-US" sz="2400" b="1" dirty="0" smtClean="0">
                <a:cs typeface="+mn-cs"/>
              </a:rPr>
              <a:t> with respect to the cells (1,2),  (2,2) and (3,1), with </a:t>
            </a: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respect to the existence or non existence of  pits </a:t>
            </a:r>
          </a:p>
          <a:p>
            <a:pPr eaLnBrk="1" hangingPunct="1">
              <a:defRPr/>
            </a:pPr>
            <a:endParaRPr lang="en-US" sz="1800" u="sng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2400" b="1" dirty="0" smtClean="0">
                <a:cs typeface="+mn-cs"/>
              </a:rPr>
              <a:t>    3 Boolean choices </a:t>
            </a:r>
            <a:r>
              <a:rPr lang="en-US" sz="2400" b="1" dirty="0" smtClean="0">
                <a:cs typeface="+mn-cs"/>
                <a:sym typeface="Symbol" charset="0"/>
              </a:rPr>
              <a:t> </a:t>
            </a:r>
          </a:p>
          <a:p>
            <a:pPr eaLnBrk="1" hangingPunct="1">
              <a:defRPr/>
            </a:pPr>
            <a:r>
              <a:rPr lang="en-US" sz="2400" b="1" dirty="0" smtClean="0">
                <a:cs typeface="+mn-cs"/>
                <a:sym typeface="Symbol" charset="0"/>
              </a:rPr>
              <a:t>	</a:t>
            </a:r>
            <a:r>
              <a:rPr lang="en-US" sz="2400" b="1" dirty="0" smtClean="0">
                <a:cs typeface="+mn-cs"/>
              </a:rPr>
              <a:t>8 possible interpretations </a:t>
            </a:r>
          </a:p>
          <a:p>
            <a:pPr eaLnBrk="1" hangingPunct="1">
              <a:defRPr/>
            </a:pPr>
            <a:r>
              <a:rPr lang="en-US" sz="2400" b="1" dirty="0">
                <a:cs typeface="+mn-cs"/>
              </a:rPr>
              <a:t> </a:t>
            </a:r>
            <a:r>
              <a:rPr lang="en-US" sz="2400" b="1" dirty="0" smtClean="0">
                <a:cs typeface="+mn-cs"/>
              </a:rPr>
              <a:t>    (enumerate all the models or</a:t>
            </a:r>
          </a:p>
          <a:p>
            <a:pPr eaLnBrk="1" hangingPunct="1">
              <a:defRPr/>
            </a:pPr>
            <a:r>
              <a:rPr lang="en-US" sz="2400" b="1" dirty="0">
                <a:cs typeface="+mn-cs"/>
              </a:rPr>
              <a:t> </a:t>
            </a:r>
            <a:r>
              <a:rPr lang="en-US" sz="2400" b="1" dirty="0" smtClean="0">
                <a:cs typeface="+mn-cs"/>
              </a:rPr>
              <a:t>    “possible worlds” </a:t>
            </a:r>
            <a:r>
              <a:rPr lang="en-US" sz="2400" b="1" dirty="0" err="1" smtClean="0">
                <a:cs typeface="+mn-cs"/>
              </a:rPr>
              <a:t>wrt</a:t>
            </a:r>
            <a:r>
              <a:rPr lang="en-US" sz="2400" b="1" dirty="0" smtClean="0">
                <a:cs typeface="+mn-cs"/>
              </a:rPr>
              <a:t> Pitt location)</a:t>
            </a:r>
          </a:p>
        </p:txBody>
      </p:sp>
      <p:pic>
        <p:nvPicPr>
          <p:cNvPr id="84995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762000"/>
            <a:ext cx="1822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6821" name="Text Box 5"/>
          <p:cNvSpPr txBox="1">
            <a:spLocks noChangeArrowheads="1"/>
          </p:cNvSpPr>
          <p:nvPr/>
        </p:nvSpPr>
        <p:spPr bwMode="auto">
          <a:xfrm>
            <a:off x="259454" y="609600"/>
            <a:ext cx="644614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cs typeface="+mn-cs"/>
              </a:rPr>
              <a:t>Knowledge Base </a:t>
            </a:r>
            <a:r>
              <a:rPr lang="en-US" b="1" dirty="0" smtClean="0">
                <a:cs typeface="+mn-cs"/>
              </a:rPr>
              <a:t>(KB) in </a:t>
            </a:r>
            <a:r>
              <a:rPr lang="en-US" b="1" dirty="0">
                <a:cs typeface="+mn-cs"/>
              </a:rPr>
              <a:t>the </a:t>
            </a:r>
            <a:r>
              <a:rPr lang="en-US" b="1" dirty="0" err="1">
                <a:cs typeface="+mn-cs"/>
              </a:rPr>
              <a:t>Wumpus</a:t>
            </a:r>
            <a:r>
              <a:rPr lang="en-US" b="1" dirty="0">
                <a:cs typeface="+mn-cs"/>
              </a:rPr>
              <a:t> World </a:t>
            </a:r>
            <a:r>
              <a:rPr lang="en-US" b="1" dirty="0">
                <a:cs typeface="+mn-cs"/>
                <a:sym typeface="Wingdings" charset="0"/>
              </a:rPr>
              <a:t></a:t>
            </a:r>
            <a:endParaRPr lang="en-US" b="1" dirty="0">
              <a:cs typeface="+mn-cs"/>
            </a:endParaRPr>
          </a:p>
          <a:p>
            <a:pPr>
              <a:defRPr/>
            </a:pPr>
            <a:r>
              <a:rPr lang="en-US" b="1" dirty="0">
                <a:cs typeface="+mn-cs"/>
              </a:rPr>
              <a:t>Rules of the </a:t>
            </a:r>
            <a:r>
              <a:rPr lang="en-US" b="1" dirty="0" err="1">
                <a:cs typeface="+mn-cs"/>
              </a:rPr>
              <a:t>wumpus</a:t>
            </a:r>
            <a:r>
              <a:rPr lang="en-US" b="1" dirty="0">
                <a:cs typeface="+mn-cs"/>
              </a:rPr>
              <a:t> world + new percepts</a:t>
            </a:r>
          </a:p>
          <a:p>
            <a:pPr>
              <a:defRPr/>
            </a:pPr>
            <a:endParaRPr lang="en-US" sz="2000" dirty="0" smtClean="0">
              <a:cs typeface="+mn-cs"/>
            </a:endParaRP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2400" y="2743200"/>
            <a:ext cx="84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 =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820623"/>
      </p:ext>
    </p:extLst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9969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i="1" dirty="0" smtClean="0">
                <a:solidFill>
                  <a:srgbClr val="3333CC"/>
                </a:solidFill>
                <a:cs typeface="+mn-cs"/>
              </a:rPr>
              <a:t>KB </a:t>
            </a:r>
            <a:r>
              <a:rPr lang="en-US" sz="2400" b="1" dirty="0" smtClean="0">
                <a:solidFill>
                  <a:srgbClr val="3333CC"/>
                </a:solidFill>
                <a:cs typeface="+mn-cs"/>
              </a:rPr>
              <a:t>= </a:t>
            </a:r>
            <a:r>
              <a:rPr lang="en-US" sz="2400" b="1" dirty="0" err="1">
                <a:solidFill>
                  <a:srgbClr val="3333CC"/>
                </a:solidFill>
                <a:cs typeface="+mn-cs"/>
              </a:rPr>
              <a:t>W</a:t>
            </a:r>
            <a:r>
              <a:rPr lang="en-US" sz="2400" b="1" dirty="0" err="1" smtClean="0">
                <a:solidFill>
                  <a:srgbClr val="3333CC"/>
                </a:solidFill>
                <a:cs typeface="+mn-cs"/>
              </a:rPr>
              <a:t>umpus</a:t>
            </a:r>
            <a:r>
              <a:rPr lang="en-US" sz="2400" b="1" dirty="0" smtClean="0">
                <a:solidFill>
                  <a:srgbClr val="3333CC"/>
                </a:solidFill>
                <a:cs typeface="+mn-cs"/>
              </a:rPr>
              <a:t>-world rules + observations  (T=1)
</a:t>
            </a:r>
          </a:p>
        </p:txBody>
      </p:sp>
      <p:sp>
        <p:nvSpPr>
          <p:cNvPr id="1827846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Is KB consistent with all</a:t>
            </a: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8 possible worlds?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62200" y="1447800"/>
            <a:ext cx="4800606" cy="3124200"/>
            <a:chOff x="2514600" y="1364397"/>
            <a:chExt cx="4800606" cy="3124200"/>
          </a:xfrm>
        </p:grpSpPr>
        <p:pic>
          <p:nvPicPr>
            <p:cNvPr id="86019" name="Picture 4" descr="wumpus-model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371600"/>
              <a:ext cx="4191000" cy="311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7845" name="Freeform 5"/>
            <p:cNvSpPr>
              <a:spLocks/>
            </p:cNvSpPr>
            <p:nvPr/>
          </p:nvSpPr>
          <p:spPr bwMode="auto">
            <a:xfrm>
              <a:off x="4191000" y="1364397"/>
              <a:ext cx="2743200" cy="3124200"/>
            </a:xfrm>
            <a:custGeom>
              <a:avLst/>
              <a:gdLst>
                <a:gd name="T0" fmla="*/ 401 w 1945"/>
                <a:gd name="T1" fmla="*/ 229 h 2149"/>
                <a:gd name="T2" fmla="*/ 409 w 1945"/>
                <a:gd name="T3" fmla="*/ 253 h 2149"/>
                <a:gd name="T4" fmla="*/ 305 w 1945"/>
                <a:gd name="T5" fmla="*/ 757 h 2149"/>
                <a:gd name="T6" fmla="*/ 169 w 1945"/>
                <a:gd name="T7" fmla="*/ 901 h 2149"/>
                <a:gd name="T8" fmla="*/ 105 w 1945"/>
                <a:gd name="T9" fmla="*/ 933 h 2149"/>
                <a:gd name="T10" fmla="*/ 41 w 1945"/>
                <a:gd name="T11" fmla="*/ 949 h 2149"/>
                <a:gd name="T12" fmla="*/ 25 w 1945"/>
                <a:gd name="T13" fmla="*/ 1133 h 2149"/>
                <a:gd name="T14" fmla="*/ 41 w 1945"/>
                <a:gd name="T15" fmla="*/ 1333 h 2149"/>
                <a:gd name="T16" fmla="*/ 57 w 1945"/>
                <a:gd name="T17" fmla="*/ 1357 h 2149"/>
                <a:gd name="T18" fmla="*/ 105 w 1945"/>
                <a:gd name="T19" fmla="*/ 1365 h 2149"/>
                <a:gd name="T20" fmla="*/ 177 w 1945"/>
                <a:gd name="T21" fmla="*/ 1493 h 2149"/>
                <a:gd name="T22" fmla="*/ 185 w 1945"/>
                <a:gd name="T23" fmla="*/ 1733 h 2149"/>
                <a:gd name="T24" fmla="*/ 129 w 1945"/>
                <a:gd name="T25" fmla="*/ 1973 h 2149"/>
                <a:gd name="T26" fmla="*/ 137 w 1945"/>
                <a:gd name="T27" fmla="*/ 2061 h 2149"/>
                <a:gd name="T28" fmla="*/ 185 w 1945"/>
                <a:gd name="T29" fmla="*/ 2093 h 2149"/>
                <a:gd name="T30" fmla="*/ 345 w 1945"/>
                <a:gd name="T31" fmla="*/ 2149 h 2149"/>
                <a:gd name="T32" fmla="*/ 457 w 1945"/>
                <a:gd name="T33" fmla="*/ 2117 h 2149"/>
                <a:gd name="T34" fmla="*/ 889 w 1945"/>
                <a:gd name="T35" fmla="*/ 2125 h 2149"/>
                <a:gd name="T36" fmla="*/ 969 w 1945"/>
                <a:gd name="T37" fmla="*/ 1973 h 2149"/>
                <a:gd name="T38" fmla="*/ 985 w 1945"/>
                <a:gd name="T39" fmla="*/ 1941 h 2149"/>
                <a:gd name="T40" fmla="*/ 993 w 1945"/>
                <a:gd name="T41" fmla="*/ 1909 h 2149"/>
                <a:gd name="T42" fmla="*/ 1049 w 1945"/>
                <a:gd name="T43" fmla="*/ 1893 h 2149"/>
                <a:gd name="T44" fmla="*/ 1465 w 1945"/>
                <a:gd name="T45" fmla="*/ 1925 h 2149"/>
                <a:gd name="T46" fmla="*/ 1737 w 1945"/>
                <a:gd name="T47" fmla="*/ 1861 h 2149"/>
                <a:gd name="T48" fmla="*/ 1793 w 1945"/>
                <a:gd name="T49" fmla="*/ 1757 h 2149"/>
                <a:gd name="T50" fmla="*/ 1921 w 1945"/>
                <a:gd name="T51" fmla="*/ 1501 h 2149"/>
                <a:gd name="T52" fmla="*/ 1889 w 1945"/>
                <a:gd name="T53" fmla="*/ 813 h 2149"/>
                <a:gd name="T54" fmla="*/ 1849 w 1945"/>
                <a:gd name="T55" fmla="*/ 469 h 2149"/>
                <a:gd name="T56" fmla="*/ 1793 w 1945"/>
                <a:gd name="T57" fmla="*/ 373 h 2149"/>
                <a:gd name="T58" fmla="*/ 1737 w 1945"/>
                <a:gd name="T59" fmla="*/ 245 h 2149"/>
                <a:gd name="T60" fmla="*/ 1665 w 1945"/>
                <a:gd name="T61" fmla="*/ 205 h 2149"/>
                <a:gd name="T62" fmla="*/ 1601 w 1945"/>
                <a:gd name="T63" fmla="*/ 149 h 2149"/>
                <a:gd name="T64" fmla="*/ 1577 w 1945"/>
                <a:gd name="T65" fmla="*/ 117 h 2149"/>
                <a:gd name="T66" fmla="*/ 1537 w 1945"/>
                <a:gd name="T67" fmla="*/ 101 h 2149"/>
                <a:gd name="T68" fmla="*/ 1489 w 1945"/>
                <a:gd name="T69" fmla="*/ 69 h 2149"/>
                <a:gd name="T70" fmla="*/ 1457 w 1945"/>
                <a:gd name="T71" fmla="*/ 53 h 2149"/>
                <a:gd name="T72" fmla="*/ 1441 w 1945"/>
                <a:gd name="T73" fmla="*/ 21 h 2149"/>
                <a:gd name="T74" fmla="*/ 1217 w 1945"/>
                <a:gd name="T75" fmla="*/ 29 h 2149"/>
                <a:gd name="T76" fmla="*/ 937 w 1945"/>
                <a:gd name="T77" fmla="*/ 85 h 2149"/>
                <a:gd name="T78" fmla="*/ 801 w 1945"/>
                <a:gd name="T79" fmla="*/ 133 h 2149"/>
                <a:gd name="T80" fmla="*/ 489 w 1945"/>
                <a:gd name="T81" fmla="*/ 165 h 2149"/>
                <a:gd name="T82" fmla="*/ 449 w 1945"/>
                <a:gd name="T83" fmla="*/ 173 h 2149"/>
                <a:gd name="T84" fmla="*/ 425 w 1945"/>
                <a:gd name="T85" fmla="*/ 229 h 2149"/>
                <a:gd name="T86" fmla="*/ 401 w 1945"/>
                <a:gd name="T87" fmla="*/ 22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5" h="2149">
                  <a:moveTo>
                    <a:pt x="401" y="229"/>
                  </a:moveTo>
                  <a:cubicBezTo>
                    <a:pt x="404" y="237"/>
                    <a:pt x="409" y="245"/>
                    <a:pt x="409" y="253"/>
                  </a:cubicBezTo>
                  <a:cubicBezTo>
                    <a:pt x="408" y="316"/>
                    <a:pt x="451" y="684"/>
                    <a:pt x="305" y="757"/>
                  </a:cubicBezTo>
                  <a:cubicBezTo>
                    <a:pt x="279" y="863"/>
                    <a:pt x="257" y="861"/>
                    <a:pt x="169" y="901"/>
                  </a:cubicBezTo>
                  <a:cubicBezTo>
                    <a:pt x="147" y="911"/>
                    <a:pt x="126" y="922"/>
                    <a:pt x="105" y="933"/>
                  </a:cubicBezTo>
                  <a:cubicBezTo>
                    <a:pt x="85" y="943"/>
                    <a:pt x="41" y="949"/>
                    <a:pt x="41" y="949"/>
                  </a:cubicBezTo>
                  <a:cubicBezTo>
                    <a:pt x="0" y="1031"/>
                    <a:pt x="0" y="1034"/>
                    <a:pt x="25" y="1133"/>
                  </a:cubicBezTo>
                  <a:cubicBezTo>
                    <a:pt x="29" y="1200"/>
                    <a:pt x="23" y="1268"/>
                    <a:pt x="41" y="1333"/>
                  </a:cubicBezTo>
                  <a:cubicBezTo>
                    <a:pt x="44" y="1342"/>
                    <a:pt x="48" y="1353"/>
                    <a:pt x="57" y="1357"/>
                  </a:cubicBezTo>
                  <a:cubicBezTo>
                    <a:pt x="72" y="1364"/>
                    <a:pt x="89" y="1362"/>
                    <a:pt x="105" y="1365"/>
                  </a:cubicBezTo>
                  <a:cubicBezTo>
                    <a:pt x="145" y="1391"/>
                    <a:pt x="162" y="1449"/>
                    <a:pt x="177" y="1493"/>
                  </a:cubicBezTo>
                  <a:cubicBezTo>
                    <a:pt x="188" y="1579"/>
                    <a:pt x="197" y="1643"/>
                    <a:pt x="185" y="1733"/>
                  </a:cubicBezTo>
                  <a:cubicBezTo>
                    <a:pt x="174" y="1814"/>
                    <a:pt x="142" y="1892"/>
                    <a:pt x="129" y="1973"/>
                  </a:cubicBezTo>
                  <a:cubicBezTo>
                    <a:pt x="132" y="2002"/>
                    <a:pt x="131" y="2032"/>
                    <a:pt x="137" y="2061"/>
                  </a:cubicBezTo>
                  <a:cubicBezTo>
                    <a:pt x="144" y="2093"/>
                    <a:pt x="161" y="2084"/>
                    <a:pt x="185" y="2093"/>
                  </a:cubicBezTo>
                  <a:cubicBezTo>
                    <a:pt x="237" y="2112"/>
                    <a:pt x="291" y="2136"/>
                    <a:pt x="345" y="2149"/>
                  </a:cubicBezTo>
                  <a:cubicBezTo>
                    <a:pt x="382" y="2131"/>
                    <a:pt x="418" y="2127"/>
                    <a:pt x="457" y="2117"/>
                  </a:cubicBezTo>
                  <a:cubicBezTo>
                    <a:pt x="603" y="2122"/>
                    <a:pt x="745" y="2136"/>
                    <a:pt x="889" y="2125"/>
                  </a:cubicBezTo>
                  <a:cubicBezTo>
                    <a:pt x="915" y="2073"/>
                    <a:pt x="943" y="2025"/>
                    <a:pt x="969" y="1973"/>
                  </a:cubicBezTo>
                  <a:cubicBezTo>
                    <a:pt x="974" y="1962"/>
                    <a:pt x="982" y="1953"/>
                    <a:pt x="985" y="1941"/>
                  </a:cubicBezTo>
                  <a:cubicBezTo>
                    <a:pt x="988" y="1930"/>
                    <a:pt x="986" y="1918"/>
                    <a:pt x="993" y="1909"/>
                  </a:cubicBezTo>
                  <a:cubicBezTo>
                    <a:pt x="1005" y="1894"/>
                    <a:pt x="1030" y="1898"/>
                    <a:pt x="1049" y="1893"/>
                  </a:cubicBezTo>
                  <a:cubicBezTo>
                    <a:pt x="1190" y="1898"/>
                    <a:pt x="1325" y="1913"/>
                    <a:pt x="1465" y="1925"/>
                  </a:cubicBezTo>
                  <a:cubicBezTo>
                    <a:pt x="1618" y="1913"/>
                    <a:pt x="1653" y="1945"/>
                    <a:pt x="1737" y="1861"/>
                  </a:cubicBezTo>
                  <a:cubicBezTo>
                    <a:pt x="1747" y="1820"/>
                    <a:pt x="1770" y="1792"/>
                    <a:pt x="1793" y="1757"/>
                  </a:cubicBezTo>
                  <a:cubicBezTo>
                    <a:pt x="1845" y="1679"/>
                    <a:pt x="1891" y="1590"/>
                    <a:pt x="1921" y="1501"/>
                  </a:cubicBezTo>
                  <a:cubicBezTo>
                    <a:pt x="1939" y="1272"/>
                    <a:pt x="1945" y="1037"/>
                    <a:pt x="1889" y="813"/>
                  </a:cubicBezTo>
                  <a:cubicBezTo>
                    <a:pt x="1877" y="698"/>
                    <a:pt x="1875" y="581"/>
                    <a:pt x="1849" y="469"/>
                  </a:cubicBezTo>
                  <a:cubicBezTo>
                    <a:pt x="1841" y="436"/>
                    <a:pt x="1807" y="404"/>
                    <a:pt x="1793" y="373"/>
                  </a:cubicBezTo>
                  <a:cubicBezTo>
                    <a:pt x="1685" y="136"/>
                    <a:pt x="1858" y="488"/>
                    <a:pt x="1737" y="245"/>
                  </a:cubicBezTo>
                  <a:cubicBezTo>
                    <a:pt x="1725" y="220"/>
                    <a:pt x="1689" y="219"/>
                    <a:pt x="1665" y="205"/>
                  </a:cubicBezTo>
                  <a:cubicBezTo>
                    <a:pt x="1628" y="150"/>
                    <a:pt x="1677" y="217"/>
                    <a:pt x="1601" y="149"/>
                  </a:cubicBezTo>
                  <a:cubicBezTo>
                    <a:pt x="1591" y="140"/>
                    <a:pt x="1588" y="125"/>
                    <a:pt x="1577" y="117"/>
                  </a:cubicBezTo>
                  <a:cubicBezTo>
                    <a:pt x="1566" y="108"/>
                    <a:pt x="1550" y="108"/>
                    <a:pt x="1537" y="101"/>
                  </a:cubicBezTo>
                  <a:cubicBezTo>
                    <a:pt x="1520" y="92"/>
                    <a:pt x="1506" y="78"/>
                    <a:pt x="1489" y="69"/>
                  </a:cubicBezTo>
                  <a:cubicBezTo>
                    <a:pt x="1478" y="64"/>
                    <a:pt x="1468" y="58"/>
                    <a:pt x="1457" y="53"/>
                  </a:cubicBezTo>
                  <a:cubicBezTo>
                    <a:pt x="1452" y="42"/>
                    <a:pt x="1452" y="25"/>
                    <a:pt x="1441" y="21"/>
                  </a:cubicBezTo>
                  <a:cubicBezTo>
                    <a:pt x="1377" y="0"/>
                    <a:pt x="1278" y="20"/>
                    <a:pt x="1217" y="29"/>
                  </a:cubicBezTo>
                  <a:cubicBezTo>
                    <a:pt x="1125" y="42"/>
                    <a:pt x="1025" y="52"/>
                    <a:pt x="937" y="85"/>
                  </a:cubicBezTo>
                  <a:cubicBezTo>
                    <a:pt x="895" y="101"/>
                    <a:pt x="846" y="126"/>
                    <a:pt x="801" y="133"/>
                  </a:cubicBezTo>
                  <a:cubicBezTo>
                    <a:pt x="699" y="150"/>
                    <a:pt x="592" y="156"/>
                    <a:pt x="489" y="165"/>
                  </a:cubicBezTo>
                  <a:cubicBezTo>
                    <a:pt x="476" y="168"/>
                    <a:pt x="460" y="165"/>
                    <a:pt x="449" y="173"/>
                  </a:cubicBezTo>
                  <a:cubicBezTo>
                    <a:pt x="432" y="184"/>
                    <a:pt x="439" y="215"/>
                    <a:pt x="425" y="229"/>
                  </a:cubicBezTo>
                  <a:cubicBezTo>
                    <a:pt x="398" y="256"/>
                    <a:pt x="401" y="240"/>
                    <a:pt x="401" y="22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86023" name="Group 10"/>
            <p:cNvGrpSpPr>
              <a:grpSpLocks/>
            </p:cNvGrpSpPr>
            <p:nvPr/>
          </p:nvGrpSpPr>
          <p:grpSpPr bwMode="auto">
            <a:xfrm>
              <a:off x="4495803" y="1440598"/>
              <a:ext cx="2819403" cy="2895600"/>
              <a:chOff x="2688" y="1248"/>
              <a:chExt cx="1776" cy="1824"/>
            </a:xfrm>
          </p:grpSpPr>
          <p:sp>
            <p:nvSpPr>
              <p:cNvPr id="1827848" name="Line 8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1776" cy="177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27849" name="Line 9"/>
              <p:cNvSpPr>
                <a:spLocks noChangeShapeType="1"/>
              </p:cNvSpPr>
              <p:nvPr/>
            </p:nvSpPr>
            <p:spPr bwMode="auto">
              <a:xfrm flipH="1">
                <a:off x="2832" y="1296"/>
                <a:ext cx="1392" cy="17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827851" name="Text Box 11"/>
          <p:cNvSpPr txBox="1">
            <a:spLocks noChangeArrowheads="1"/>
          </p:cNvSpPr>
          <p:nvPr/>
        </p:nvSpPr>
        <p:spPr bwMode="auto">
          <a:xfrm>
            <a:off x="6865935" y="534135"/>
            <a:ext cx="235426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Worlds</a:t>
            </a: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that violate KB</a:t>
            </a: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(are inconsistent</a:t>
            </a: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with what we</a:t>
            </a: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know)</a:t>
            </a:r>
            <a:endParaRPr lang="en-US" b="1" dirty="0">
              <a:solidFill>
                <a:srgbClr val="3333CC"/>
              </a:solidFill>
              <a:cs typeface="+mn-cs"/>
            </a:endParaRPr>
          </a:p>
        </p:txBody>
      </p:sp>
      <p:pic>
        <p:nvPicPr>
          <p:cNvPr id="13" name="Picture 6" descr="wumpus-model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1447800" cy="25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2-10-28 at 11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6096000"/>
            <a:ext cx="1016000" cy="64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172200"/>
            <a:ext cx="507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Why does world             violate KB?   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1911700"/>
      </p:ext>
    </p:extLst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3" grpId="0" build="p"/>
      <p:bldP spid="1827851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2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34290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8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Entailment in </a:t>
            </a:r>
            <a:r>
              <a:rPr lang="en-US" dirty="0" err="1" smtClean="0">
                <a:cs typeface="+mj-cs"/>
              </a:rPr>
              <a:t>Wumpus</a:t>
            </a:r>
            <a:r>
              <a:rPr lang="en-US" dirty="0" smtClean="0">
                <a:cs typeface="+mj-cs"/>
              </a:rPr>
              <a:t> World</a:t>
            </a:r>
          </a:p>
        </p:txBody>
      </p:sp>
      <p:sp>
        <p:nvSpPr>
          <p:cNvPr id="1828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458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i="1" dirty="0" smtClean="0">
                <a:cs typeface="+mn-cs"/>
              </a:rPr>
              <a:t>KB </a:t>
            </a:r>
            <a:r>
              <a:rPr lang="en-US" sz="2400" b="1" dirty="0" smtClean="0">
                <a:cs typeface="+mn-cs"/>
              </a:rPr>
              <a:t>= </a:t>
            </a:r>
            <a:r>
              <a:rPr lang="en-US" sz="2400" b="1" dirty="0" err="1">
                <a:cs typeface="+mn-cs"/>
              </a:rPr>
              <a:t>W</a:t>
            </a:r>
            <a:r>
              <a:rPr lang="en-US" sz="2400" b="1" dirty="0" err="1" smtClean="0">
                <a:cs typeface="+mn-cs"/>
              </a:rPr>
              <a:t>umpus</a:t>
            </a:r>
            <a:r>
              <a:rPr lang="en-US" sz="2400" b="1" dirty="0" smtClean="0">
                <a:cs typeface="+mn-cs"/>
              </a:rPr>
              <a:t>-world rules + observations</a:t>
            </a:r>
          </a:p>
          <a:p>
            <a:pPr eaLnBrk="1" hangingPunct="1">
              <a:defRPr/>
            </a:pPr>
            <a:r>
              <a:rPr lang="en-US" sz="2400" b="1" dirty="0" smtClean="0">
                <a:cs typeface="+mn-cs"/>
              </a:rPr>
              <a:t>α</a:t>
            </a:r>
            <a:r>
              <a:rPr lang="en-US" sz="2400" b="1" baseline="-25000" dirty="0" smtClean="0">
                <a:cs typeface="+mn-cs"/>
              </a:rPr>
              <a:t>1</a:t>
            </a:r>
            <a:r>
              <a:rPr lang="en-US" sz="2400" b="1" dirty="0" smtClean="0">
                <a:cs typeface="+mn-cs"/>
              </a:rPr>
              <a:t>  = "[1,2] has no pit", </a:t>
            </a:r>
            <a:r>
              <a:rPr lang="en-US" sz="2400" b="1" i="1" dirty="0" smtClean="0">
                <a:cs typeface="+mn-cs"/>
              </a:rPr>
              <a:t>KB</a:t>
            </a:r>
            <a:r>
              <a:rPr lang="en-US" sz="2400" b="1" dirty="0" smtClean="0">
                <a:cs typeface="+mn-cs"/>
              </a:rPr>
              <a:t> ╞ α</a:t>
            </a:r>
            <a:r>
              <a:rPr lang="en-US" sz="2400" b="1" baseline="-25000" dirty="0" smtClean="0">
                <a:cs typeface="+mn-cs"/>
              </a:rPr>
              <a:t>1</a:t>
            </a:r>
            <a:r>
              <a:rPr lang="en-US" sz="2400" b="1" dirty="0" smtClean="0"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2400" b="1" dirty="0" smtClean="0"/>
              <a:t>In every model in which KB is true, α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is True (proved by “</a:t>
            </a:r>
            <a:r>
              <a:rPr lang="en-US" sz="2400" b="1" dirty="0" smtClean="0">
                <a:solidFill>
                  <a:srgbClr val="FF0000"/>
                </a:solidFill>
              </a:rPr>
              <a:t>model checking”</a:t>
            </a:r>
            <a:r>
              <a:rPr lang="en-US" sz="2400" b="1" dirty="0" smtClean="0">
                <a:solidFill>
                  <a:schemeClr val="accent2"/>
                </a:solidFill>
              </a:rPr>
              <a:t>)</a:t>
            </a:r>
            <a:endParaRPr lang="en-US" sz="2400" b="1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828869" name="Text Box 5"/>
          <p:cNvSpPr txBox="1">
            <a:spLocks noChangeArrowheads="1"/>
          </p:cNvSpPr>
          <p:nvPr/>
        </p:nvSpPr>
        <p:spPr bwMode="auto">
          <a:xfrm>
            <a:off x="228600" y="2438400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Models of the KB and α1 </a:t>
            </a:r>
          </a:p>
        </p:txBody>
      </p:sp>
      <p:sp>
        <p:nvSpPr>
          <p:cNvPr id="1828870" name="Line 6"/>
          <p:cNvSpPr>
            <a:spLocks noChangeShapeType="1"/>
          </p:cNvSpPr>
          <p:nvPr/>
        </p:nvSpPr>
        <p:spPr bwMode="auto">
          <a:xfrm>
            <a:off x="2286000" y="3048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"/>
            <a:ext cx="7650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</a:rPr>
              <a:t>So, KB defines</a:t>
            </a:r>
          </a:p>
          <a:p>
            <a:r>
              <a:rPr lang="en-US" b="1" dirty="0" smtClean="0">
                <a:solidFill>
                  <a:srgbClr val="3333CC"/>
                </a:solidFill>
              </a:rPr>
              <a:t>all worlds that</a:t>
            </a:r>
          </a:p>
          <a:p>
            <a:r>
              <a:rPr lang="en-US" b="1" dirty="0" smtClean="0">
                <a:solidFill>
                  <a:srgbClr val="3333CC"/>
                </a:solidFill>
              </a:rPr>
              <a:t>we hold possible.</a:t>
            </a:r>
          </a:p>
          <a:p>
            <a:r>
              <a:rPr lang="en-US" b="1" dirty="0" smtClean="0">
                <a:solidFill>
                  <a:srgbClr val="3333CC"/>
                </a:solidFill>
              </a:rPr>
              <a:t>Queries: we want to know the properties of those worlds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3333CC"/>
                </a:solidFill>
              </a:rPr>
              <a:t>That’s how the semantics of logical entailment is defined.</a:t>
            </a:r>
            <a:endParaRPr lang="en-US" b="1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2819400"/>
            <a:ext cx="24712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\alpha_1</a:t>
            </a:r>
          </a:p>
          <a:p>
            <a:r>
              <a:rPr lang="en-US" dirty="0" smtClean="0"/>
              <a:t>holds in more </a:t>
            </a:r>
          </a:p>
          <a:p>
            <a:r>
              <a:rPr lang="en-US" dirty="0" smtClean="0"/>
              <a:t>models than KB.</a:t>
            </a:r>
          </a:p>
          <a:p>
            <a:r>
              <a:rPr lang="en-US" dirty="0" smtClean="0"/>
              <a:t>That’s OK, but we </a:t>
            </a:r>
          </a:p>
          <a:p>
            <a:r>
              <a:rPr lang="en-US" dirty="0" smtClean="0"/>
              <a:t>don’t care about</a:t>
            </a:r>
          </a:p>
          <a:p>
            <a:r>
              <a:rPr lang="en-US" dirty="0" smtClean="0"/>
              <a:t>those worlds.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5564042"/>
      </p:ext>
    </p:extLst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8" name="Picture 5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7432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Wumpus</a:t>
            </a:r>
            <a:r>
              <a:rPr lang="en-US" dirty="0" smtClean="0">
                <a:cs typeface="+mj-cs"/>
              </a:rPr>
              <a:t> models</a:t>
            </a:r>
          </a:p>
        </p:txBody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7772400" cy="99695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KB = </a:t>
            </a:r>
            <a:r>
              <a:rPr lang="en-US" b="1" dirty="0" err="1" smtClean="0">
                <a:cs typeface="+mn-cs"/>
              </a:rPr>
              <a:t>wumpus</a:t>
            </a:r>
            <a:r>
              <a:rPr lang="en-US" b="1" dirty="0" smtClean="0">
                <a:cs typeface="+mn-cs"/>
              </a:rPr>
              <a:t>-world rules + observations</a:t>
            </a: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α2 = "[2,2] has no pit", this is only True in some </a:t>
            </a: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of the models for which KB is True, therefore  KB ╞ α2
</a:t>
            </a:r>
          </a:p>
          <a:p>
            <a:pPr eaLnBrk="1" hangingPunct="1">
              <a:defRPr/>
            </a:pPr>
            <a:r>
              <a:rPr lang="en-US" sz="1800" dirty="0" smtClean="0">
                <a:cs typeface="+mn-cs"/>
                <a:sym typeface="Wingdings" charset="0"/>
              </a:rPr>
              <a:t>			</a:t>
            </a:r>
            <a:r>
              <a:rPr lang="en-US" sz="1800" dirty="0" smtClean="0">
                <a:solidFill>
                  <a:srgbClr val="FF0000"/>
                </a:solidFill>
                <a:cs typeface="+mn-cs"/>
                <a:sym typeface="Wingdings" charset="0"/>
              </a:rPr>
              <a:t>Model Checking</a:t>
            </a:r>
          </a:p>
        </p:txBody>
      </p:sp>
      <p:sp>
        <p:nvSpPr>
          <p:cNvPr id="1829892" name="Line 4"/>
          <p:cNvSpPr>
            <a:spLocks noChangeShapeType="1"/>
          </p:cNvSpPr>
          <p:nvPr/>
        </p:nvSpPr>
        <p:spPr bwMode="auto">
          <a:xfrm flipV="1">
            <a:off x="6096000" y="11430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9894" name="Text Box 6"/>
          <p:cNvSpPr txBox="1">
            <a:spLocks noChangeArrowheads="1"/>
          </p:cNvSpPr>
          <p:nvPr/>
        </p:nvSpPr>
        <p:spPr bwMode="auto">
          <a:xfrm>
            <a:off x="3962400" y="2133600"/>
            <a:ext cx="18334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Models of </a:t>
            </a:r>
            <a:r>
              <a:rPr lang="en-US" dirty="0" smtClean="0">
                <a:cs typeface="+mn-cs"/>
              </a:rPr>
              <a:t>α2 </a:t>
            </a:r>
            <a:endParaRPr lang="en-US" dirty="0">
              <a:cs typeface="+mn-cs"/>
            </a:endParaRPr>
          </a:p>
        </p:txBody>
      </p:sp>
      <p:sp>
        <p:nvSpPr>
          <p:cNvPr id="1829895" name="Line 7"/>
          <p:cNvSpPr>
            <a:spLocks noChangeShapeType="1"/>
          </p:cNvSpPr>
          <p:nvPr/>
        </p:nvSpPr>
        <p:spPr bwMode="auto">
          <a:xfrm flipH="1">
            <a:off x="2743200" y="2514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1143000" y="3733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105400"/>
            <a:ext cx="6653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 model of KB where   </a:t>
            </a:r>
            <a:r>
              <a:rPr lang="en-US" sz="3200" b="1" dirty="0" smtClean="0"/>
              <a:t>   </a:t>
            </a:r>
            <a:r>
              <a:rPr lang="en-US" sz="2800" b="1" dirty="0" smtClean="0"/>
              <a:t>  does NOT hold!  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191000" y="5177135"/>
            <a:ext cx="576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α2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8571362"/>
      </p:ext>
    </p:extLst>
  </p:cSld>
  <p:clrMapOvr>
    <a:masterClrMapping/>
  </p:clrMapOvr>
  <p:transition advTm="1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  <a:sym typeface="Wingdings" charset="0"/>
              </a:rPr>
              <a:t>Entailment via</a:t>
            </a:r>
            <a:br>
              <a:rPr lang="en-US" dirty="0" smtClean="0">
                <a:cs typeface="+mj-cs"/>
                <a:sym typeface="Wingdings" charset="0"/>
              </a:rPr>
            </a:br>
            <a:r>
              <a:rPr lang="en-US" dirty="0" smtClean="0">
                <a:cs typeface="+mj-cs"/>
                <a:sym typeface="Wingdings" charset="0"/>
              </a:rPr>
              <a:t>“Model Checking”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FF0000"/>
                </a:solidFill>
                <a:cs typeface="+mn-cs"/>
                <a:sym typeface="Wingdings" charset="0"/>
              </a:rPr>
              <a:t>Inference by Model checking – </a:t>
            </a:r>
          </a:p>
          <a:p>
            <a:pPr eaLnBrk="1" hangingPunct="1">
              <a:defRPr/>
            </a:pPr>
            <a:r>
              <a:rPr lang="en-US" sz="2400" b="1" dirty="0" smtClean="0">
                <a:sym typeface="Wingdings" charset="0"/>
              </a:rPr>
              <a:t>We enumerate all the KB models and check if </a:t>
            </a:r>
            <a:r>
              <a:rPr lang="en-US" sz="2400" b="1" dirty="0" smtClean="0"/>
              <a:t>α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and α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are </a:t>
            </a:r>
          </a:p>
          <a:p>
            <a:pPr eaLnBrk="1" hangingPunct="1">
              <a:defRPr/>
            </a:pPr>
            <a:r>
              <a:rPr lang="en-US" sz="2600" b="1" dirty="0" smtClean="0"/>
              <a:t>True </a:t>
            </a:r>
            <a:r>
              <a:rPr lang="en-US" sz="2400" b="1" dirty="0" smtClean="0"/>
              <a:t>in all the models (which implies that we can only use it </a:t>
            </a:r>
          </a:p>
          <a:p>
            <a:pPr eaLnBrk="1" hangingPunct="1">
              <a:defRPr/>
            </a:pPr>
            <a:r>
              <a:rPr lang="en-US" sz="2400" b="1" dirty="0" smtClean="0"/>
              <a:t>when we have a finite number of models).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I.e. using semantics directly.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endParaRPr lang="en-US" sz="2400" b="1" dirty="0" smtClean="0"/>
          </a:p>
          <a:p>
            <a:pPr eaLnBrk="1" hangingPunct="1">
              <a:defRPr/>
            </a:pPr>
            <a:endParaRPr lang="en-US" sz="2400" b="1" dirty="0" smtClean="0"/>
          </a:p>
          <a:p>
            <a:pPr lvl="2" eaLnBrk="1" hangingPunct="1">
              <a:buFontTx/>
              <a:buNone/>
              <a:defRPr/>
            </a:pP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0" y="4876800"/>
            <a:ext cx="5410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800" b="1" dirty="0" smtClean="0">
                <a:solidFill>
                  <a:srgbClr val="3333CC"/>
                </a:solidFill>
              </a:rPr>
              <a:t>Models(KB</a:t>
            </a:r>
            <a:r>
              <a:rPr lang="en-US" sz="2800" b="1" dirty="0">
                <a:solidFill>
                  <a:srgbClr val="3333CC"/>
                </a:solidFill>
              </a:rPr>
              <a:t>)        Models(  </a:t>
            </a:r>
            <a:r>
              <a:rPr lang="en-US" sz="2800" b="1" dirty="0" smtClean="0">
                <a:solidFill>
                  <a:srgbClr val="3333CC"/>
                </a:solidFill>
              </a:rPr>
              <a:t>    )</a:t>
            </a:r>
            <a:endParaRPr lang="en-US" sz="2800" b="1" dirty="0">
              <a:solidFill>
                <a:srgbClr val="3333CC"/>
              </a:solidFill>
            </a:endParaRPr>
          </a:p>
        </p:txBody>
      </p:sp>
      <p:pic>
        <p:nvPicPr>
          <p:cNvPr id="6" name="Picture 5" descr="Screen Shot 2012-10-24 at 1.33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53000"/>
            <a:ext cx="355600" cy="431800"/>
          </a:xfrm>
          <a:prstGeom prst="rect">
            <a:avLst/>
          </a:prstGeom>
        </p:spPr>
      </p:pic>
      <p:pic>
        <p:nvPicPr>
          <p:cNvPr id="7" name="Picture 6" descr="Screen Shot 2012-10-24 at 1.3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39" y="4953000"/>
            <a:ext cx="377032" cy="457200"/>
          </a:xfrm>
          <a:prstGeom prst="rect">
            <a:avLst/>
          </a:prstGeom>
        </p:spPr>
      </p:pic>
      <p:pic>
        <p:nvPicPr>
          <p:cNvPr id="8" name="Picture 7" descr="Screen Shot 2012-10-26 at 2.42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2" y="5867400"/>
            <a:ext cx="1736271" cy="55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5149156"/>
      </p:ext>
    </p:extLst>
  </p:cSld>
  <p:clrMapOvr>
    <a:masterClrMapping/>
  </p:clrMapOvr>
  <p:transition advTm="1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810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Wumpus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World KB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839200" cy="655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Define propositions: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Let </a:t>
            </a:r>
            <a:r>
              <a:rPr lang="en-US" sz="2400" b="1" dirty="0" err="1">
                <a:solidFill>
                  <a:schemeClr val="accent2"/>
                </a:solidFill>
              </a:rPr>
              <a:t>P</a:t>
            </a:r>
            <a:r>
              <a:rPr lang="en-US" sz="2400" b="1" baseline="-25000" dirty="0" err="1">
                <a:solidFill>
                  <a:schemeClr val="accent2"/>
                </a:solidFill>
              </a:rPr>
              <a:t>i,j</a:t>
            </a:r>
            <a:r>
              <a:rPr lang="en-US" sz="2400" b="1" dirty="0">
                <a:solidFill>
                  <a:schemeClr val="accent2"/>
                </a:solidFill>
              </a:rPr>
              <a:t> be true if there is a pit in [</a:t>
            </a:r>
            <a:r>
              <a:rPr lang="en-US" sz="2400" b="1" dirty="0" err="1">
                <a:solidFill>
                  <a:schemeClr val="accent2"/>
                </a:solidFill>
              </a:rPr>
              <a:t>i</a:t>
            </a:r>
            <a:r>
              <a:rPr lang="en-US" sz="2400" b="1" dirty="0">
                <a:solidFill>
                  <a:schemeClr val="accent2"/>
                </a:solidFill>
              </a:rPr>
              <a:t>, j].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Let </a:t>
            </a:r>
            <a:r>
              <a:rPr lang="en-US" sz="2400" b="1" dirty="0" err="1">
                <a:solidFill>
                  <a:schemeClr val="accent2"/>
                </a:solidFill>
              </a:rPr>
              <a:t>B</a:t>
            </a:r>
            <a:r>
              <a:rPr lang="en-US" sz="2400" b="1" baseline="-25000" dirty="0" err="1">
                <a:solidFill>
                  <a:schemeClr val="accent2"/>
                </a:solidFill>
              </a:rPr>
              <a:t>i,j</a:t>
            </a:r>
            <a:r>
              <a:rPr lang="en-US" sz="2400" b="1" dirty="0">
                <a:solidFill>
                  <a:schemeClr val="accent2"/>
                </a:solidFill>
              </a:rPr>
              <a:t> be true if there is a breeze in [</a:t>
            </a:r>
            <a:r>
              <a:rPr lang="en-US" sz="2400" b="1" dirty="0" err="1">
                <a:solidFill>
                  <a:schemeClr val="accent2"/>
                </a:solidFill>
              </a:rPr>
              <a:t>i</a:t>
            </a:r>
            <a:r>
              <a:rPr lang="en-US" sz="2400" b="1" dirty="0">
                <a:solidFill>
                  <a:schemeClr val="accent2"/>
                </a:solidFill>
              </a:rPr>
              <a:t>, j]</a:t>
            </a:r>
            <a:r>
              <a:rPr lang="en-US" sz="2400" b="1" dirty="0" smtClean="0">
                <a:solidFill>
                  <a:schemeClr val="accent2"/>
                </a:solidFill>
              </a:rPr>
              <a:t>.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chemeClr val="accent2"/>
              </a:solidFill>
              <a:sym typeface="Symbo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sym typeface="Symbol" charset="0"/>
              </a:rPr>
              <a:t>Sentence </a:t>
            </a:r>
            <a:r>
              <a:rPr lang="en-US" sz="2400" b="1" dirty="0">
                <a:solidFill>
                  <a:schemeClr val="accent2"/>
                </a:solidFill>
                <a:sym typeface="Symbol" charset="0"/>
              </a:rPr>
              <a:t>1 (R1): </a:t>
            </a:r>
            <a:r>
              <a:rPr lang="en-US" sz="2400" b="1" dirty="0" smtClean="0">
                <a:solidFill>
                  <a:schemeClr val="accent2"/>
                </a:solidFill>
                <a:sym typeface="Symbol" charset="0"/>
              </a:rPr>
              <a:t>   </a:t>
            </a:r>
            <a:r>
              <a:rPr lang="en-US" sz="2400" b="1" dirty="0" smtClean="0">
                <a:solidFill>
                  <a:schemeClr val="accent2"/>
                </a:solidFill>
              </a:rPr>
              <a:t> P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1,1        </a:t>
            </a:r>
            <a:endParaRPr lang="en-US" sz="2400" b="1" baseline="-25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sym typeface="Symbol" charset="0"/>
              </a:rPr>
              <a:t>Sentence 2 (R2)</a:t>
            </a:r>
            <a:r>
              <a:rPr lang="en-US" sz="2400" b="1" dirty="0" smtClean="0">
                <a:solidFill>
                  <a:schemeClr val="accent2"/>
                </a:solidFill>
                <a:sym typeface="Symbol" charset="0"/>
              </a:rPr>
              <a:t>:     </a:t>
            </a:r>
            <a:r>
              <a:rPr lang="en-US" sz="2400" b="1" dirty="0" smtClean="0">
                <a:solidFill>
                  <a:schemeClr val="accent2"/>
                </a:solidFill>
              </a:rPr>
              <a:t>B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1,1</a:t>
            </a:r>
            <a:endParaRPr lang="en-US" sz="2400" b="1" baseline="-25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</a:rPr>
              <a:t>Sentence 3 (R3): </a:t>
            </a:r>
            <a:r>
              <a:rPr lang="en-US" sz="2400" b="1" dirty="0" smtClean="0">
                <a:solidFill>
                  <a:schemeClr val="accent2"/>
                </a:solidFill>
              </a:rPr>
              <a:t>       B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2,1</a:t>
            </a:r>
            <a:endParaRPr lang="en-US" sz="2400" b="1" dirty="0">
              <a:solidFill>
                <a:schemeClr val="accent2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endParaRPr lang="en-US" sz="18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"Pits cause breezes in adjacent </a:t>
            </a:r>
            <a:r>
              <a:rPr lang="en-US" sz="2400" b="1" dirty="0" smtClean="0">
                <a:solidFill>
                  <a:schemeClr val="accent2"/>
                </a:solidFill>
              </a:rPr>
              <a:t>squares”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</a:rPr>
              <a:t>Sentence 4 (R4): </a:t>
            </a:r>
            <a:r>
              <a:rPr lang="en-US" sz="2400" b="1" dirty="0" smtClean="0">
                <a:solidFill>
                  <a:schemeClr val="accent2"/>
                </a:solidFill>
              </a:rPr>
              <a:t>   B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1,1  </a:t>
            </a:r>
            <a:r>
              <a:rPr lang="en-US" sz="2400" b="1" dirty="0">
                <a:solidFill>
                  <a:schemeClr val="accent2"/>
                </a:solidFill>
                <a:sym typeface="Symbol" charset="0"/>
              </a:rPr>
              <a:t></a:t>
            </a:r>
            <a:r>
              <a:rPr lang="en-US" sz="2400" b="1" baseline="-25000" dirty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 (</a:t>
            </a:r>
            <a:r>
              <a:rPr lang="en-US" sz="2400" b="1" dirty="0">
                <a:solidFill>
                  <a:schemeClr val="accent2"/>
                </a:solidFill>
              </a:rPr>
              <a:t>P</a:t>
            </a:r>
            <a:r>
              <a:rPr lang="en-US" sz="2400" b="1" baseline="-25000" dirty="0">
                <a:solidFill>
                  <a:schemeClr val="accent2"/>
                </a:solidFill>
              </a:rPr>
              <a:t>1,2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sz="2400" b="1" dirty="0">
                <a:solidFill>
                  <a:schemeClr val="accent2"/>
                </a:solidFill>
              </a:rPr>
              <a:t> P</a:t>
            </a:r>
            <a:r>
              <a:rPr lang="en-US" sz="2400" b="1" baseline="-25000" dirty="0">
                <a:solidFill>
                  <a:schemeClr val="accent2"/>
                </a:solidFill>
              </a:rPr>
              <a:t>2,1</a:t>
            </a:r>
            <a:r>
              <a:rPr lang="en-US" sz="2400" b="1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</a:rPr>
              <a:t>Sentence 5 (R5): </a:t>
            </a:r>
            <a:r>
              <a:rPr lang="en-US" sz="2400" b="1" dirty="0" smtClean="0">
                <a:solidFill>
                  <a:schemeClr val="accent2"/>
                </a:solidFill>
              </a:rPr>
              <a:t>   B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2,1  </a:t>
            </a:r>
            <a:r>
              <a:rPr lang="en-US" sz="2400" b="1" dirty="0" smtClean="0">
                <a:solidFill>
                  <a:schemeClr val="accent2"/>
                </a:solidFill>
                <a:sym typeface="Symbol" charset="0"/>
              </a:rPr>
              <a:t>  </a:t>
            </a:r>
            <a:r>
              <a:rPr lang="en-US" sz="2400" b="1" dirty="0" smtClean="0">
                <a:solidFill>
                  <a:schemeClr val="accent2"/>
                </a:solidFill>
              </a:rPr>
              <a:t>(</a:t>
            </a:r>
            <a:r>
              <a:rPr lang="en-US" sz="2400" b="1" dirty="0">
                <a:solidFill>
                  <a:schemeClr val="accent2"/>
                </a:solidFill>
              </a:rPr>
              <a:t>P</a:t>
            </a:r>
            <a:r>
              <a:rPr lang="en-US" sz="2400" b="1" baseline="-25000" dirty="0">
                <a:solidFill>
                  <a:schemeClr val="accent2"/>
                </a:solidFill>
              </a:rPr>
              <a:t>1,1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sz="2400" b="1" dirty="0">
                <a:solidFill>
                  <a:schemeClr val="accent2"/>
                </a:solidFill>
              </a:rPr>
              <a:t> P</a:t>
            </a:r>
            <a:r>
              <a:rPr lang="en-US" sz="2400" b="1" baseline="-25000" dirty="0">
                <a:solidFill>
                  <a:schemeClr val="accent2"/>
                </a:solidFill>
              </a:rPr>
              <a:t>2,2 </a:t>
            </a:r>
            <a:r>
              <a:rPr lang="en-US" sz="2400" b="1" dirty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sz="2400" b="1" dirty="0">
                <a:solidFill>
                  <a:schemeClr val="accent2"/>
                </a:solidFill>
              </a:rPr>
              <a:t> P</a:t>
            </a:r>
            <a:r>
              <a:rPr lang="en-US" sz="2400" b="1" baseline="-25000" dirty="0">
                <a:solidFill>
                  <a:schemeClr val="accent2"/>
                </a:solidFill>
              </a:rPr>
              <a:t>3,1</a:t>
            </a:r>
            <a:r>
              <a:rPr lang="en-US" sz="2400" b="1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</a:rPr>
              <a:t>e</a:t>
            </a:r>
            <a:r>
              <a:rPr lang="en-US" sz="2400" b="1" dirty="0" smtClean="0">
                <a:solidFill>
                  <a:schemeClr val="accent2"/>
                </a:solidFill>
              </a:rPr>
              <a:t>tc.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Notes: (1) one such statement about Breeze for each square.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</a:rPr>
              <a:t>           (2) similar statements about </a:t>
            </a:r>
            <a:r>
              <a:rPr lang="en-US" sz="2400" b="1" dirty="0" err="1" smtClean="0">
                <a:solidFill>
                  <a:srgbClr val="008000"/>
                </a:solidFill>
              </a:rPr>
              <a:t>Wumpus</a:t>
            </a:r>
            <a:r>
              <a:rPr lang="en-US" sz="2400" b="1" dirty="0" smtClean="0">
                <a:solidFill>
                  <a:srgbClr val="008000"/>
                </a:solidFill>
              </a:rPr>
              <a:t>, and stench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</a:rPr>
              <a:t>                and Gold and glitter. </a:t>
            </a:r>
            <a:r>
              <a:rPr lang="en-US" sz="2400" b="1" dirty="0" smtClean="0">
                <a:solidFill>
                  <a:srgbClr val="FF0000"/>
                </a:solidFill>
              </a:rPr>
              <a:t>(Need more propositional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letters.)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</a:rPr>
              <a:t>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1923872"/>
            <a:ext cx="270608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[Given.]</a:t>
            </a:r>
          </a:p>
          <a:p>
            <a:r>
              <a:rPr lang="en-US" dirty="0" smtClean="0"/>
              <a:t>[Observation T = 0.]</a:t>
            </a:r>
          </a:p>
          <a:p>
            <a:r>
              <a:rPr lang="en-US" dirty="0" smtClean="0"/>
              <a:t>[Observation T = 1.]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518731"/>
      </p:ext>
    </p:extLst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5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5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5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5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5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5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5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5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5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5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590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Logical agents: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smtClean="0">
                <a:solidFill>
                  <a:srgbClr val="3333CC"/>
                </a:solidFill>
              </a:rPr>
              <a:t>Agents with some representation of the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3333CC"/>
                </a:solidFill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</a:rPr>
              <a:t>    complex knowledge about the world</a:t>
            </a:r>
            <a:r>
              <a:rPr lang="en-US" sz="2400" b="1" dirty="0">
                <a:solidFill>
                  <a:srgbClr val="3333CC"/>
                </a:solidFill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</a:rPr>
              <a:t>/ its environment,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3333CC"/>
                </a:solidFill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</a:rPr>
              <a:t>    and uses inference to derive new information from that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3333CC"/>
                </a:solidFill>
              </a:rPr>
              <a:t> </a:t>
            </a:r>
            <a:r>
              <a:rPr lang="en-US" sz="2400" b="1" dirty="0" smtClean="0">
                <a:solidFill>
                  <a:srgbClr val="3333CC"/>
                </a:solidFill>
              </a:rPr>
              <a:t>    knowledge combined with new inputs (e.g. via perception).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>
              <a:solidFill>
                <a:srgbClr val="FF0000"/>
              </a:solidFill>
              <a:sym typeface="Wingdings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  <a:defRPr/>
            </a:pPr>
            <a:endParaRPr lang="en-US" sz="1800" dirty="0" smtClean="0">
              <a:sym typeface="Wingdings" charset="0"/>
            </a:endParaRPr>
          </a:p>
          <a:p>
            <a:pPr lvl="1" algn="ctr" eaLnBrk="1" hangingPunct="1">
              <a:lnSpc>
                <a:spcPct val="90000"/>
              </a:lnSpc>
              <a:buFont typeface="Wingdings" charset="0"/>
              <a:buChar char="à"/>
              <a:defRPr/>
            </a:pPr>
            <a:endParaRPr lang="en-US" sz="1800" dirty="0" smtClean="0">
              <a:sym typeface="Wingdings" charset="0"/>
            </a:endParaRPr>
          </a:p>
          <a:p>
            <a:pPr lvl="1" algn="ctr" eaLnBrk="1" hangingPunct="1">
              <a:lnSpc>
                <a:spcPct val="90000"/>
              </a:lnSpc>
              <a:defRPr/>
            </a:pPr>
            <a:endParaRPr lang="en-US" sz="1800" dirty="0" smtClean="0"/>
          </a:p>
        </p:txBody>
      </p:sp>
      <p:sp>
        <p:nvSpPr>
          <p:cNvPr id="1794052" name="Rectangle 4"/>
          <p:cNvSpPr>
            <a:spLocks noChangeArrowheads="1"/>
          </p:cNvSpPr>
          <p:nvPr/>
        </p:nvSpPr>
        <p:spPr bwMode="auto">
          <a:xfrm>
            <a:off x="1600200" y="3352800"/>
            <a:ext cx="6324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Key issues: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	1- Representation of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knowledge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            What form? Meaning / semantics?</a:t>
            </a:r>
            <a:endParaRPr lang="en-US" b="1" dirty="0">
              <a:solidFill>
                <a:srgbClr val="FF0000"/>
              </a:solidFill>
              <a:cs typeface="+mn-cs"/>
            </a:endParaRP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	2- Reasoning and inference 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processes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             Efficiency.</a:t>
            </a:r>
            <a:endParaRPr lang="en-US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794053" name="Rectangle 5"/>
          <p:cNvSpPr>
            <a:spLocks noChangeArrowheads="1"/>
          </p:cNvSpPr>
          <p:nvPr/>
        </p:nvSpPr>
        <p:spPr bwMode="auto">
          <a:xfrm>
            <a:off x="1295400" y="3352800"/>
            <a:ext cx="7162800" cy="2133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550167"/>
      </p:ext>
    </p:extLst>
  </p:cSld>
  <p:clrMapOvr>
    <a:masterClrMapping/>
  </p:clrMapOvr>
  <p:transition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2" grpId="0"/>
      <p:bldP spid="1794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Knowledge-base Agents</a:t>
            </a:r>
          </a:p>
        </p:txBody>
      </p:sp>
      <p:sp>
        <p:nvSpPr>
          <p:cNvPr id="196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41148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Key issues:</a:t>
            </a:r>
          </a:p>
          <a:p>
            <a:pPr lvl="1" eaLnBrk="1" hangingPunct="1">
              <a:defRPr/>
            </a:pPr>
            <a:r>
              <a:rPr lang="en-US" sz="2400" dirty="0" smtClean="0"/>
              <a:t>Representation of knowledge </a:t>
            </a:r>
            <a:r>
              <a:rPr lang="en-US" sz="2400" dirty="0" smtClean="0">
                <a:sym typeface="Wingdings" charset="0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charset="0"/>
              </a:rPr>
              <a:t>knowledge base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/>
              <a:t>Reasoning processes </a:t>
            </a:r>
            <a:r>
              <a:rPr lang="en-US" sz="2400" dirty="0" smtClean="0">
                <a:sym typeface="Wingdings" charset="0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charset="0"/>
              </a:rPr>
              <a:t>inference/reasoning 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	</a:t>
            </a:r>
          </a:p>
        </p:txBody>
      </p:sp>
      <p:sp>
        <p:nvSpPr>
          <p:cNvPr id="1960964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5878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3333CC"/>
                </a:solidFill>
                <a:cs typeface="+mn-cs"/>
              </a:rPr>
              <a:t>(*) called </a:t>
            </a:r>
            <a:r>
              <a:rPr lang="en-US" sz="2000" b="1" dirty="0" smtClean="0">
                <a:solidFill>
                  <a:srgbClr val="3333CC"/>
                </a:solidFill>
                <a:cs typeface="+mn-cs"/>
              </a:rPr>
              <a:t>Knowledge </a:t>
            </a:r>
            <a:r>
              <a:rPr lang="en-US" sz="2000" b="1" dirty="0">
                <a:solidFill>
                  <a:srgbClr val="3333CC"/>
                </a:solidFill>
                <a:cs typeface="+mn-cs"/>
              </a:rPr>
              <a:t>R</a:t>
            </a:r>
            <a:r>
              <a:rPr lang="en-US" sz="2000" b="1" dirty="0" smtClean="0">
                <a:solidFill>
                  <a:srgbClr val="3333CC"/>
                </a:solidFill>
                <a:cs typeface="+mn-cs"/>
              </a:rPr>
              <a:t>epresentation (KR) language</a:t>
            </a:r>
            <a:endParaRPr lang="en-US" sz="2000" b="1" dirty="0">
              <a:solidFill>
                <a:srgbClr val="3333CC"/>
              </a:solidFill>
              <a:cs typeface="+mn-cs"/>
            </a:endParaRP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990600" y="3200400"/>
            <a:ext cx="7239000" cy="1265238"/>
            <a:chOff x="624" y="2592"/>
            <a:chExt cx="4560" cy="797"/>
          </a:xfrm>
        </p:grpSpPr>
        <p:sp>
          <p:nvSpPr>
            <p:cNvPr id="1960966" name="Rectangle 6"/>
            <p:cNvSpPr>
              <a:spLocks noChangeArrowheads="1"/>
            </p:cNvSpPr>
            <p:nvPr/>
          </p:nvSpPr>
          <p:spPr bwMode="auto">
            <a:xfrm>
              <a:off x="624" y="2592"/>
              <a:ext cx="4416" cy="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60967" name="Rectangle 7"/>
            <p:cNvSpPr>
              <a:spLocks noChangeArrowheads="1"/>
            </p:cNvSpPr>
            <p:nvPr/>
          </p:nvSpPr>
          <p:spPr bwMode="auto">
            <a:xfrm>
              <a:off x="624" y="2640"/>
              <a:ext cx="4560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cs typeface="+mn-cs"/>
                </a:rPr>
                <a:t>Knowledge base = set of </a:t>
              </a:r>
              <a:r>
                <a:rPr lang="en-US" dirty="0">
                  <a:solidFill>
                    <a:srgbClr val="FF0000"/>
                  </a:solidFill>
                  <a:cs typeface="+mn-cs"/>
                </a:rPr>
                <a:t>sentences</a:t>
              </a:r>
              <a:r>
                <a:rPr lang="en-US" dirty="0">
                  <a:cs typeface="+mn-cs"/>
                </a:rPr>
                <a:t> in a </a:t>
              </a:r>
              <a:r>
                <a:rPr lang="en-US" dirty="0">
                  <a:solidFill>
                    <a:srgbClr val="FF0000"/>
                  </a:solidFill>
                  <a:cs typeface="+mn-cs"/>
                </a:rPr>
                <a:t>formal </a:t>
              </a:r>
              <a:r>
                <a:rPr lang="en-US" dirty="0">
                  <a:cs typeface="+mn-cs"/>
                </a:rPr>
                <a:t>language  representing facts about the world(*)</a:t>
              </a:r>
            </a:p>
            <a:p>
              <a:pPr lvl="1" algn="ctr">
                <a:spcBef>
                  <a:spcPct val="50000"/>
                </a:spcBef>
                <a:buFontTx/>
                <a:buChar char="–"/>
                <a:defRPr/>
              </a:pPr>
              <a:endParaRPr lang="en-US" sz="1600" dirty="0">
                <a:cs typeface="+mn-cs"/>
              </a:endParaRPr>
            </a:p>
          </p:txBody>
        </p:sp>
      </p:grpSp>
    </p:spTree>
  </p:cSld>
  <p:clrMapOvr>
    <a:masterClrMapping/>
  </p:clrMapOvr>
  <p:transition advTm="1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Knowledge bases</a:t>
            </a:r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2936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+mn-cs"/>
              </a:rPr>
              <a:t>Key aspects: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How to add sentences to the knowledge base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How to query the knowledge base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Both tasks may involve </a:t>
            </a:r>
            <a:r>
              <a:rPr lang="en-US" b="1" dirty="0" smtClean="0">
                <a:solidFill>
                  <a:srgbClr val="FF0000"/>
                </a:solidFill>
              </a:rPr>
              <a:t>inference</a:t>
            </a:r>
            <a:r>
              <a:rPr lang="en-US" b="1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i.e. how to derive new sentences from old sentences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Logical agents – </a:t>
            </a:r>
            <a:r>
              <a:rPr lang="en-US" b="1" dirty="0" smtClean="0">
                <a:solidFill>
                  <a:srgbClr val="FF0000"/>
                </a:solidFill>
              </a:rPr>
              <a:t>inference</a:t>
            </a:r>
            <a:r>
              <a:rPr lang="en-US" b="1" dirty="0" smtClean="0"/>
              <a:t> must obey the fundamental requirement that when one asks a question to the knowledge base, the </a:t>
            </a:r>
            <a:r>
              <a:rPr lang="en-US" b="1" dirty="0" smtClean="0">
                <a:solidFill>
                  <a:srgbClr val="FF0000"/>
                </a:solidFill>
              </a:rPr>
              <a:t>answer should </a:t>
            </a:r>
            <a:r>
              <a:rPr lang="en-US" b="1" i="1" dirty="0" smtClean="0">
                <a:solidFill>
                  <a:srgbClr val="FF0000"/>
                </a:solidFill>
              </a:rPr>
              <a:t>follow</a:t>
            </a:r>
            <a:r>
              <a:rPr lang="en-US" b="1" dirty="0" smtClean="0">
                <a:solidFill>
                  <a:srgbClr val="FF0000"/>
                </a:solidFill>
              </a:rPr>
              <a:t> from what has been told to the knowledge base previously</a:t>
            </a:r>
            <a:r>
              <a:rPr lang="en-US" b="1" dirty="0" smtClean="0"/>
              <a:t>. (In other words the inference process should not </a:t>
            </a:r>
            <a:r>
              <a:rPr lang="ja-JP" altLang="en-US" b="1" dirty="0" smtClean="0">
                <a:latin typeface="Arial"/>
              </a:rPr>
              <a:t>“</a:t>
            </a:r>
            <a:r>
              <a:rPr lang="en-US" b="1" dirty="0" smtClean="0"/>
              <a:t>make things</a:t>
            </a:r>
            <a:r>
              <a:rPr lang="ja-JP" altLang="en-US" b="1" dirty="0" smtClean="0">
                <a:latin typeface="Arial"/>
              </a:rPr>
              <a:t>”</a:t>
            </a:r>
            <a:r>
              <a:rPr lang="en-US" b="1" dirty="0" smtClean="0"/>
              <a:t> up…)</a:t>
            </a:r>
          </a:p>
        </p:txBody>
      </p:sp>
      <p:pic>
        <p:nvPicPr>
          <p:cNvPr id="9219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54625"/>
            <a:ext cx="65532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25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 simple knowledge-based agent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962400"/>
            <a:ext cx="7772400" cy="1758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2D2DB9"/>
                </a:solidFill>
                <a:cs typeface="+mn-cs"/>
              </a:rPr>
              <a:t>The agent must be able to: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2D2DB9"/>
                </a:solidFill>
              </a:rPr>
              <a:t>Represent states, actions,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2D2DB9"/>
                </a:solidFill>
              </a:rPr>
              <a:t>Incorporate new percepts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2D2DB9"/>
                </a:solidFill>
              </a:rPr>
              <a:t>Update internal representations of the world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2D2DB9"/>
                </a:solidFill>
              </a:rPr>
              <a:t>Deduce hidden properties of the world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2D2DB9"/>
                </a:solidFill>
              </a:rPr>
              <a:t>Deduce appropriate actions
</a:t>
            </a:r>
          </a:p>
        </p:txBody>
      </p:sp>
      <p:pic>
        <p:nvPicPr>
          <p:cNvPr id="193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533400" y="1066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12.2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0371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0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12.2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533400"/>
            <a:ext cx="9144000" cy="5273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0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24 at 12.2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9144000" cy="4043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116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86040</TotalTime>
  <Words>1518</Words>
  <Application>Microsoft Macintosh PowerPoint</Application>
  <PresentationFormat>On-screen Show (4:3)</PresentationFormat>
  <Paragraphs>235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Office Theme</vt:lpstr>
      <vt:lpstr>Slide 1</vt:lpstr>
      <vt:lpstr>Knowledge and Reasoning  </vt:lpstr>
      <vt:lpstr>Slide 3</vt:lpstr>
      <vt:lpstr>Knowledge-base Agents</vt:lpstr>
      <vt:lpstr>Knowledge bases</vt:lpstr>
      <vt:lpstr>A simple knowledge-based agent</vt:lpstr>
      <vt:lpstr>Slide 7</vt:lpstr>
      <vt:lpstr>Slide 8</vt:lpstr>
      <vt:lpstr>Slide 9</vt:lpstr>
      <vt:lpstr>Slide 10</vt:lpstr>
      <vt:lpstr>Slide 11</vt:lpstr>
      <vt:lpstr>Slide 12</vt:lpstr>
      <vt:lpstr>Back to Knowledge-Based Agents…</vt:lpstr>
      <vt:lpstr>Illustrative example: Wumpus World</vt:lpstr>
      <vt:lpstr>Wumpus world characterization</vt:lpstr>
      <vt:lpstr>Exploring a wumpus world</vt:lpstr>
      <vt:lpstr>Slide 17</vt:lpstr>
      <vt:lpstr>Further exploration</vt:lpstr>
      <vt:lpstr>Slide 19</vt:lpstr>
      <vt:lpstr>Slide 20</vt:lpstr>
      <vt:lpstr>Formally: Entailment</vt:lpstr>
      <vt:lpstr>Slide 22</vt:lpstr>
      <vt:lpstr>Entailment in Wumpus World</vt:lpstr>
      <vt:lpstr>Wumpus models</vt:lpstr>
      <vt:lpstr>Entailment via “Model Checking”</vt:lpstr>
      <vt:lpstr>Wumpus World KB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1525</cp:revision>
  <dcterms:created xsi:type="dcterms:W3CDTF">1601-01-01T00:00:00Z</dcterms:created>
  <dcterms:modified xsi:type="dcterms:W3CDTF">2018-11-30T07:12:25Z</dcterms:modified>
</cp:coreProperties>
</file>