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pdf" ContentType="application/pdf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8" r:id="rId2"/>
    <p:sldId id="259" r:id="rId3"/>
    <p:sldId id="260" r:id="rId4"/>
    <p:sldId id="261" r:id="rId5"/>
    <p:sldId id="262" r:id="rId6"/>
    <p:sldId id="286" r:id="rId7"/>
    <p:sldId id="264" r:id="rId8"/>
    <p:sldId id="265" r:id="rId9"/>
    <p:sldId id="266" r:id="rId10"/>
    <p:sldId id="287" r:id="rId11"/>
    <p:sldId id="288" r:id="rId12"/>
    <p:sldId id="289" r:id="rId13"/>
    <p:sldId id="29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57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3CD1F-ED8A-D948-A969-CDE409144399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9E586-93DA-A848-BED9-D19AAB77AE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22043-A8FF-A144-B93C-7207FD9ED7A1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5A442-4B65-8D4A-B84E-EDD0DD7A9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f(x,\vec{\theta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})&amp;=&amp;\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sum_{i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=0}^D\theta_{1,i}\sum_{n=0}^{N-1}\theta_{0,i,n} 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x_n}\\f(x,\vec{\theta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})&amp;=&amp;\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sum_{i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=0}^D\theta_{1,i}[\theta_{0,i}^T\vec{x}]\\f(x,\vec{\theta})&amp;=&amp;\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sum_{i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=0}^D[\hat\theta_{i}^T\vec{x}]\\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5A442-4B65-8D4A-B84E-EDD0DD7A919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413E-FDA4-9342-A102-6A8274BECF17}" type="datetime1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2D33-4280-084A-95CA-F611CFB15E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BD4C-81FD-B149-8D97-C47BA1E69A63}" type="datetime1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2D33-4280-084A-95CA-F611CFB15E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6E15-FA32-E944-9CFC-C1CDA58B92DC}" type="datetime1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2D33-4280-084A-95CA-F611CFB15E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9D0E1-2A4F-4844-8DA5-2367D2DA69B8}" type="datetime1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2D33-4280-084A-95CA-F611CFB15E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DDA6-4845-F14A-8B21-18D27D940410}" type="datetime1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2D33-4280-084A-95CA-F611CFB15E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8220-DD69-3B45-BBFF-5A9A6314C18B}" type="datetime1">
              <a:rPr lang="en-US" smtClean="0"/>
              <a:pPr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2D33-4280-084A-95CA-F611CFB15E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D7C9-1B4E-164F-AEEE-515E7B6A30F0}" type="datetime1">
              <a:rPr lang="en-US" smtClean="0"/>
              <a:pPr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2D33-4280-084A-95CA-F611CFB15E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ECC7-5341-C84B-AB0E-72F647D8441E}" type="datetime1">
              <a:rPr lang="en-US" smtClean="0"/>
              <a:pPr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2D33-4280-084A-95CA-F611CFB15E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9118-9F32-1343-A884-501CE09A5761}" type="datetime1">
              <a:rPr lang="en-US" smtClean="0"/>
              <a:pPr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2D33-4280-084A-95CA-F611CFB15E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2990-5FE1-3141-B65A-88A0A6D01DCC}" type="datetime1">
              <a:rPr lang="en-US" smtClean="0"/>
              <a:pPr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2D33-4280-084A-95CA-F611CFB15E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A25B-61E4-6C41-BD56-123C785F0A4F}" type="datetime1">
              <a:rPr lang="en-US" smtClean="0"/>
              <a:pPr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2D33-4280-084A-95CA-F611CFB15E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16635-FCAF-064E-8EA6-12567B0A563B}" type="datetime1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32D33-4280-084A-95CA-F611CFB15E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df"/><Relationship Id="rId13" Type="http://schemas.openxmlformats.org/officeDocument/2006/relationships/image" Target="../media/image14.png"/><Relationship Id="rId18" Type="http://schemas.openxmlformats.org/officeDocument/2006/relationships/image" Target="../media/image32.pdf"/><Relationship Id="rId26" Type="http://schemas.openxmlformats.org/officeDocument/2006/relationships/image" Target="../media/image40.pdf"/><Relationship Id="rId3" Type="http://schemas.openxmlformats.org/officeDocument/2006/relationships/image" Target="../media/image8.png"/><Relationship Id="rId21" Type="http://schemas.openxmlformats.org/officeDocument/2006/relationships/image" Target="../media/image18.png"/><Relationship Id="rId7" Type="http://schemas.openxmlformats.org/officeDocument/2006/relationships/image" Target="../media/image10.png"/><Relationship Id="rId12" Type="http://schemas.openxmlformats.org/officeDocument/2006/relationships/image" Target="../media/image26.pdf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2" Type="http://schemas.openxmlformats.org/officeDocument/2006/relationships/image" Target="../media/image14.pdf"/><Relationship Id="rId16" Type="http://schemas.openxmlformats.org/officeDocument/2006/relationships/image" Target="../media/image30.pdf"/><Relationship Id="rId20" Type="http://schemas.openxmlformats.org/officeDocument/2006/relationships/image" Target="../media/image34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df"/><Relationship Id="rId11" Type="http://schemas.openxmlformats.org/officeDocument/2006/relationships/image" Target="../media/image13.png"/><Relationship Id="rId24" Type="http://schemas.openxmlformats.org/officeDocument/2006/relationships/image" Target="../media/image38.pdf"/><Relationship Id="rId5" Type="http://schemas.openxmlformats.org/officeDocument/2006/relationships/image" Target="../media/image9.png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10" Type="http://schemas.openxmlformats.org/officeDocument/2006/relationships/image" Target="../media/image24.pdf"/><Relationship Id="rId19" Type="http://schemas.openxmlformats.org/officeDocument/2006/relationships/image" Target="../media/image17.png"/><Relationship Id="rId4" Type="http://schemas.openxmlformats.org/officeDocument/2006/relationships/image" Target="../media/image16.pdf"/><Relationship Id="rId9" Type="http://schemas.openxmlformats.org/officeDocument/2006/relationships/image" Target="../media/image11.png"/><Relationship Id="rId14" Type="http://schemas.openxmlformats.org/officeDocument/2006/relationships/image" Target="../media/image28.pdf"/><Relationship Id="rId22" Type="http://schemas.openxmlformats.org/officeDocument/2006/relationships/image" Target="../media/image36.pdf"/><Relationship Id="rId27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df"/><Relationship Id="rId13" Type="http://schemas.openxmlformats.org/officeDocument/2006/relationships/image" Target="../media/image14.png"/><Relationship Id="rId18" Type="http://schemas.openxmlformats.org/officeDocument/2006/relationships/image" Target="../media/image32.pdf"/><Relationship Id="rId26" Type="http://schemas.openxmlformats.org/officeDocument/2006/relationships/image" Target="../media/image40.pdf"/><Relationship Id="rId3" Type="http://schemas.openxmlformats.org/officeDocument/2006/relationships/image" Target="../media/image8.png"/><Relationship Id="rId21" Type="http://schemas.openxmlformats.org/officeDocument/2006/relationships/image" Target="../media/image18.png"/><Relationship Id="rId7" Type="http://schemas.openxmlformats.org/officeDocument/2006/relationships/image" Target="../media/image10.png"/><Relationship Id="rId12" Type="http://schemas.openxmlformats.org/officeDocument/2006/relationships/image" Target="../media/image26.pdf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2" Type="http://schemas.openxmlformats.org/officeDocument/2006/relationships/image" Target="../media/image14.pdf"/><Relationship Id="rId16" Type="http://schemas.openxmlformats.org/officeDocument/2006/relationships/image" Target="../media/image30.pdf"/><Relationship Id="rId20" Type="http://schemas.openxmlformats.org/officeDocument/2006/relationships/image" Target="../media/image34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df"/><Relationship Id="rId11" Type="http://schemas.openxmlformats.org/officeDocument/2006/relationships/image" Target="../media/image13.png"/><Relationship Id="rId24" Type="http://schemas.openxmlformats.org/officeDocument/2006/relationships/image" Target="../media/image38.pdf"/><Relationship Id="rId5" Type="http://schemas.openxmlformats.org/officeDocument/2006/relationships/image" Target="../media/image9.png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10" Type="http://schemas.openxmlformats.org/officeDocument/2006/relationships/image" Target="../media/image24.pdf"/><Relationship Id="rId19" Type="http://schemas.openxmlformats.org/officeDocument/2006/relationships/image" Target="../media/image17.png"/><Relationship Id="rId4" Type="http://schemas.openxmlformats.org/officeDocument/2006/relationships/image" Target="../media/image16.pdf"/><Relationship Id="rId9" Type="http://schemas.openxmlformats.org/officeDocument/2006/relationships/image" Target="../media/image11.png"/><Relationship Id="rId14" Type="http://schemas.openxmlformats.org/officeDocument/2006/relationships/image" Target="../media/image28.pdf"/><Relationship Id="rId22" Type="http://schemas.openxmlformats.org/officeDocument/2006/relationships/image" Target="../media/image36.pdf"/><Relationship Id="rId27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df"/><Relationship Id="rId13" Type="http://schemas.openxmlformats.org/officeDocument/2006/relationships/image" Target="../media/image14.png"/><Relationship Id="rId18" Type="http://schemas.openxmlformats.org/officeDocument/2006/relationships/image" Target="../media/image32.pdf"/><Relationship Id="rId26" Type="http://schemas.openxmlformats.org/officeDocument/2006/relationships/image" Target="../media/image40.pdf"/><Relationship Id="rId3" Type="http://schemas.openxmlformats.org/officeDocument/2006/relationships/image" Target="../media/image8.png"/><Relationship Id="rId21" Type="http://schemas.openxmlformats.org/officeDocument/2006/relationships/image" Target="../media/image18.png"/><Relationship Id="rId7" Type="http://schemas.openxmlformats.org/officeDocument/2006/relationships/image" Target="../media/image10.png"/><Relationship Id="rId12" Type="http://schemas.openxmlformats.org/officeDocument/2006/relationships/image" Target="../media/image26.pdf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2" Type="http://schemas.openxmlformats.org/officeDocument/2006/relationships/image" Target="../media/image14.pdf"/><Relationship Id="rId16" Type="http://schemas.openxmlformats.org/officeDocument/2006/relationships/image" Target="../media/image30.pdf"/><Relationship Id="rId20" Type="http://schemas.openxmlformats.org/officeDocument/2006/relationships/image" Target="../media/image34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df"/><Relationship Id="rId11" Type="http://schemas.openxmlformats.org/officeDocument/2006/relationships/image" Target="../media/image13.png"/><Relationship Id="rId24" Type="http://schemas.openxmlformats.org/officeDocument/2006/relationships/image" Target="../media/image38.pdf"/><Relationship Id="rId5" Type="http://schemas.openxmlformats.org/officeDocument/2006/relationships/image" Target="../media/image9.png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10" Type="http://schemas.openxmlformats.org/officeDocument/2006/relationships/image" Target="../media/image24.pdf"/><Relationship Id="rId19" Type="http://schemas.openxmlformats.org/officeDocument/2006/relationships/image" Target="../media/image17.png"/><Relationship Id="rId4" Type="http://schemas.openxmlformats.org/officeDocument/2006/relationships/image" Target="../media/image16.pdf"/><Relationship Id="rId9" Type="http://schemas.openxmlformats.org/officeDocument/2006/relationships/image" Target="../media/image11.png"/><Relationship Id="rId14" Type="http://schemas.openxmlformats.org/officeDocument/2006/relationships/image" Target="../media/image28.pdf"/><Relationship Id="rId22" Type="http://schemas.openxmlformats.org/officeDocument/2006/relationships/image" Target="../media/image36.pdf"/><Relationship Id="rId27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df"/><Relationship Id="rId13" Type="http://schemas.openxmlformats.org/officeDocument/2006/relationships/image" Target="../media/image14.png"/><Relationship Id="rId18" Type="http://schemas.openxmlformats.org/officeDocument/2006/relationships/image" Target="../media/image32.pdf"/><Relationship Id="rId26" Type="http://schemas.openxmlformats.org/officeDocument/2006/relationships/image" Target="../media/image40.pdf"/><Relationship Id="rId3" Type="http://schemas.openxmlformats.org/officeDocument/2006/relationships/image" Target="../media/image8.png"/><Relationship Id="rId21" Type="http://schemas.openxmlformats.org/officeDocument/2006/relationships/image" Target="../media/image18.png"/><Relationship Id="rId7" Type="http://schemas.openxmlformats.org/officeDocument/2006/relationships/image" Target="../media/image10.png"/><Relationship Id="rId12" Type="http://schemas.openxmlformats.org/officeDocument/2006/relationships/image" Target="../media/image26.pdf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2" Type="http://schemas.openxmlformats.org/officeDocument/2006/relationships/image" Target="../media/image14.pdf"/><Relationship Id="rId16" Type="http://schemas.openxmlformats.org/officeDocument/2006/relationships/image" Target="../media/image30.pdf"/><Relationship Id="rId20" Type="http://schemas.openxmlformats.org/officeDocument/2006/relationships/image" Target="../media/image34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df"/><Relationship Id="rId11" Type="http://schemas.openxmlformats.org/officeDocument/2006/relationships/image" Target="../media/image13.png"/><Relationship Id="rId24" Type="http://schemas.openxmlformats.org/officeDocument/2006/relationships/image" Target="../media/image38.pdf"/><Relationship Id="rId5" Type="http://schemas.openxmlformats.org/officeDocument/2006/relationships/image" Target="../media/image9.png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10" Type="http://schemas.openxmlformats.org/officeDocument/2006/relationships/image" Target="../media/image24.pdf"/><Relationship Id="rId19" Type="http://schemas.openxmlformats.org/officeDocument/2006/relationships/image" Target="../media/image17.png"/><Relationship Id="rId4" Type="http://schemas.openxmlformats.org/officeDocument/2006/relationships/image" Target="../media/image16.pdf"/><Relationship Id="rId9" Type="http://schemas.openxmlformats.org/officeDocument/2006/relationships/image" Target="../media/image11.png"/><Relationship Id="rId14" Type="http://schemas.openxmlformats.org/officeDocument/2006/relationships/image" Target="../media/image28.pdf"/><Relationship Id="rId22" Type="http://schemas.openxmlformats.org/officeDocument/2006/relationships/image" Target="../media/image36.pdf"/><Relationship Id="rId27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df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2.pdf"/><Relationship Id="rId2" Type="http://schemas.openxmlformats.org/officeDocument/2006/relationships/image" Target="../media/image2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df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10.pdf"/><Relationship Id="rId4" Type="http://schemas.openxmlformats.org/officeDocument/2006/relationships/image" Target="../media/image4.pdf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df"/><Relationship Id="rId13" Type="http://schemas.openxmlformats.org/officeDocument/2006/relationships/image" Target="../media/image13.png"/><Relationship Id="rId18" Type="http://schemas.openxmlformats.org/officeDocument/2006/relationships/image" Target="../media/image30.pdf"/><Relationship Id="rId26" Type="http://schemas.openxmlformats.org/officeDocument/2006/relationships/image" Target="../media/image38.pdf"/><Relationship Id="rId3" Type="http://schemas.openxmlformats.org/officeDocument/2006/relationships/image" Target="../media/image8.png"/><Relationship Id="rId21" Type="http://schemas.openxmlformats.org/officeDocument/2006/relationships/image" Target="../media/image17.png"/><Relationship Id="rId7" Type="http://schemas.openxmlformats.org/officeDocument/2006/relationships/image" Target="../media/image10.png"/><Relationship Id="rId12" Type="http://schemas.openxmlformats.org/officeDocument/2006/relationships/image" Target="../media/image24.pdf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2" Type="http://schemas.openxmlformats.org/officeDocument/2006/relationships/image" Target="../media/image14.pdf"/><Relationship Id="rId16" Type="http://schemas.openxmlformats.org/officeDocument/2006/relationships/image" Target="../media/image28.pdf"/><Relationship Id="rId20" Type="http://schemas.openxmlformats.org/officeDocument/2006/relationships/image" Target="../media/image32.pdf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df"/><Relationship Id="rId11" Type="http://schemas.openxmlformats.org/officeDocument/2006/relationships/image" Target="../media/image12.png"/><Relationship Id="rId24" Type="http://schemas.openxmlformats.org/officeDocument/2006/relationships/image" Target="../media/image36.pdf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image" Target="../media/image40.pdf"/><Relationship Id="rId10" Type="http://schemas.openxmlformats.org/officeDocument/2006/relationships/image" Target="../media/image22.pdf"/><Relationship Id="rId19" Type="http://schemas.openxmlformats.org/officeDocument/2006/relationships/image" Target="../media/image16.png"/><Relationship Id="rId4" Type="http://schemas.openxmlformats.org/officeDocument/2006/relationships/image" Target="../media/image16.pdf"/><Relationship Id="rId9" Type="http://schemas.openxmlformats.org/officeDocument/2006/relationships/image" Target="../media/image11.png"/><Relationship Id="rId14" Type="http://schemas.openxmlformats.org/officeDocument/2006/relationships/image" Target="../media/image26.pdf"/><Relationship Id="rId22" Type="http://schemas.openxmlformats.org/officeDocument/2006/relationships/image" Target="../media/image34.pdf"/><Relationship Id="rId27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df"/><Relationship Id="rId13" Type="http://schemas.openxmlformats.org/officeDocument/2006/relationships/image" Target="../media/image23.png"/><Relationship Id="rId18" Type="http://schemas.openxmlformats.org/officeDocument/2006/relationships/image" Target="../media/image50.pdf"/><Relationship Id="rId3" Type="http://schemas.openxmlformats.org/officeDocument/2006/relationships/image" Target="../media/image8.png"/><Relationship Id="rId21" Type="http://schemas.openxmlformats.org/officeDocument/2006/relationships/image" Target="../media/image27.png"/><Relationship Id="rId7" Type="http://schemas.openxmlformats.org/officeDocument/2006/relationships/image" Target="../media/image10.png"/><Relationship Id="rId12" Type="http://schemas.openxmlformats.org/officeDocument/2006/relationships/image" Target="../media/image44.pdf"/><Relationship Id="rId17" Type="http://schemas.openxmlformats.org/officeDocument/2006/relationships/image" Target="../media/image25.png"/><Relationship Id="rId25" Type="http://schemas.openxmlformats.org/officeDocument/2006/relationships/image" Target="../media/image29.png"/><Relationship Id="rId2" Type="http://schemas.openxmlformats.org/officeDocument/2006/relationships/image" Target="../media/image14.pdf"/><Relationship Id="rId16" Type="http://schemas.openxmlformats.org/officeDocument/2006/relationships/image" Target="../media/image48.pdf"/><Relationship Id="rId20" Type="http://schemas.openxmlformats.org/officeDocument/2006/relationships/image" Target="../media/image52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df"/><Relationship Id="rId11" Type="http://schemas.openxmlformats.org/officeDocument/2006/relationships/image" Target="../media/image22.png"/><Relationship Id="rId24" Type="http://schemas.openxmlformats.org/officeDocument/2006/relationships/image" Target="../media/image56.pdf"/><Relationship Id="rId5" Type="http://schemas.openxmlformats.org/officeDocument/2006/relationships/image" Target="../media/image9.png"/><Relationship Id="rId15" Type="http://schemas.openxmlformats.org/officeDocument/2006/relationships/image" Target="../media/image24.png"/><Relationship Id="rId23" Type="http://schemas.openxmlformats.org/officeDocument/2006/relationships/image" Target="../media/image28.png"/><Relationship Id="rId10" Type="http://schemas.openxmlformats.org/officeDocument/2006/relationships/image" Target="../media/image42.pdf"/><Relationship Id="rId19" Type="http://schemas.openxmlformats.org/officeDocument/2006/relationships/image" Target="../media/image26.png"/><Relationship Id="rId4" Type="http://schemas.openxmlformats.org/officeDocument/2006/relationships/image" Target="../media/image16.pdf"/><Relationship Id="rId9" Type="http://schemas.openxmlformats.org/officeDocument/2006/relationships/image" Target="../media/image12.png"/><Relationship Id="rId14" Type="http://schemas.openxmlformats.org/officeDocument/2006/relationships/image" Target="../media/image46.pdf"/><Relationship Id="rId22" Type="http://schemas.openxmlformats.org/officeDocument/2006/relationships/image" Target="../media/image54.pd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6.pdf"/><Relationship Id="rId18" Type="http://schemas.openxmlformats.org/officeDocument/2006/relationships/image" Target="../media/image26.png"/><Relationship Id="rId26" Type="http://schemas.openxmlformats.org/officeDocument/2006/relationships/image" Target="../media/image30.png"/><Relationship Id="rId3" Type="http://schemas.openxmlformats.org/officeDocument/2006/relationships/image" Target="../media/image14.pdf"/><Relationship Id="rId21" Type="http://schemas.openxmlformats.org/officeDocument/2006/relationships/image" Target="../media/image54.pdf"/><Relationship Id="rId7" Type="http://schemas.openxmlformats.org/officeDocument/2006/relationships/image" Target="../media/image18.pdf"/><Relationship Id="rId12" Type="http://schemas.openxmlformats.org/officeDocument/2006/relationships/image" Target="../media/image23.png"/><Relationship Id="rId17" Type="http://schemas.openxmlformats.org/officeDocument/2006/relationships/image" Target="../media/image50.pdf"/><Relationship Id="rId25" Type="http://schemas.openxmlformats.org/officeDocument/2006/relationships/image" Target="../media/image58.pd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5.png"/><Relationship Id="rId20" Type="http://schemas.openxmlformats.org/officeDocument/2006/relationships/image" Target="../media/image27.png"/><Relationship Id="rId29" Type="http://schemas.openxmlformats.org/officeDocument/2006/relationships/image" Target="../media/image62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44.pdf"/><Relationship Id="rId24" Type="http://schemas.openxmlformats.org/officeDocument/2006/relationships/image" Target="../media/image29.png"/><Relationship Id="rId5" Type="http://schemas.openxmlformats.org/officeDocument/2006/relationships/image" Target="../media/image16.pdf"/><Relationship Id="rId15" Type="http://schemas.openxmlformats.org/officeDocument/2006/relationships/image" Target="../media/image48.pdf"/><Relationship Id="rId23" Type="http://schemas.openxmlformats.org/officeDocument/2006/relationships/image" Target="../media/image56.pdf"/><Relationship Id="rId28" Type="http://schemas.openxmlformats.org/officeDocument/2006/relationships/image" Target="../media/image31.png"/><Relationship Id="rId10" Type="http://schemas.openxmlformats.org/officeDocument/2006/relationships/image" Target="../media/image22.png"/><Relationship Id="rId19" Type="http://schemas.openxmlformats.org/officeDocument/2006/relationships/image" Target="../media/image52.pdf"/><Relationship Id="rId4" Type="http://schemas.openxmlformats.org/officeDocument/2006/relationships/image" Target="../media/image8.png"/><Relationship Id="rId9" Type="http://schemas.openxmlformats.org/officeDocument/2006/relationships/image" Target="../media/image42.pdf"/><Relationship Id="rId14" Type="http://schemas.openxmlformats.org/officeDocument/2006/relationships/image" Target="../media/image24.png"/><Relationship Id="rId22" Type="http://schemas.openxmlformats.org/officeDocument/2006/relationships/image" Target="../media/image28.png"/><Relationship Id="rId27" Type="http://schemas.openxmlformats.org/officeDocument/2006/relationships/image" Target="../media/image60.pdf"/><Relationship Id="rId30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df"/><Relationship Id="rId13" Type="http://schemas.openxmlformats.org/officeDocument/2006/relationships/image" Target="../media/image23.png"/><Relationship Id="rId18" Type="http://schemas.openxmlformats.org/officeDocument/2006/relationships/image" Target="../media/image50.pdf"/><Relationship Id="rId3" Type="http://schemas.openxmlformats.org/officeDocument/2006/relationships/image" Target="../media/image8.png"/><Relationship Id="rId21" Type="http://schemas.openxmlformats.org/officeDocument/2006/relationships/image" Target="../media/image27.png"/><Relationship Id="rId7" Type="http://schemas.openxmlformats.org/officeDocument/2006/relationships/image" Target="../media/image10.png"/><Relationship Id="rId12" Type="http://schemas.openxmlformats.org/officeDocument/2006/relationships/image" Target="../media/image44.pdf"/><Relationship Id="rId17" Type="http://schemas.openxmlformats.org/officeDocument/2006/relationships/image" Target="../media/image25.png"/><Relationship Id="rId25" Type="http://schemas.openxmlformats.org/officeDocument/2006/relationships/image" Target="../media/image29.png"/><Relationship Id="rId2" Type="http://schemas.openxmlformats.org/officeDocument/2006/relationships/image" Target="../media/image14.pdf"/><Relationship Id="rId16" Type="http://schemas.openxmlformats.org/officeDocument/2006/relationships/image" Target="../media/image48.pdf"/><Relationship Id="rId20" Type="http://schemas.openxmlformats.org/officeDocument/2006/relationships/image" Target="../media/image52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df"/><Relationship Id="rId11" Type="http://schemas.openxmlformats.org/officeDocument/2006/relationships/image" Target="../media/image22.png"/><Relationship Id="rId24" Type="http://schemas.openxmlformats.org/officeDocument/2006/relationships/image" Target="../media/image56.pdf"/><Relationship Id="rId5" Type="http://schemas.openxmlformats.org/officeDocument/2006/relationships/image" Target="../media/image9.png"/><Relationship Id="rId15" Type="http://schemas.openxmlformats.org/officeDocument/2006/relationships/image" Target="../media/image24.png"/><Relationship Id="rId23" Type="http://schemas.openxmlformats.org/officeDocument/2006/relationships/image" Target="../media/image28.png"/><Relationship Id="rId10" Type="http://schemas.openxmlformats.org/officeDocument/2006/relationships/image" Target="../media/image42.pdf"/><Relationship Id="rId19" Type="http://schemas.openxmlformats.org/officeDocument/2006/relationships/image" Target="../media/image26.png"/><Relationship Id="rId4" Type="http://schemas.openxmlformats.org/officeDocument/2006/relationships/image" Target="../media/image16.pdf"/><Relationship Id="rId9" Type="http://schemas.openxmlformats.org/officeDocument/2006/relationships/image" Target="../media/image12.png"/><Relationship Id="rId14" Type="http://schemas.openxmlformats.org/officeDocument/2006/relationships/image" Target="../media/image46.pdf"/><Relationship Id="rId22" Type="http://schemas.openxmlformats.org/officeDocument/2006/relationships/image" Target="../media/image54.pd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df"/><Relationship Id="rId13" Type="http://schemas.openxmlformats.org/officeDocument/2006/relationships/image" Target="../media/image14.png"/><Relationship Id="rId18" Type="http://schemas.openxmlformats.org/officeDocument/2006/relationships/image" Target="../media/image32.pdf"/><Relationship Id="rId26" Type="http://schemas.openxmlformats.org/officeDocument/2006/relationships/image" Target="../media/image40.pdf"/><Relationship Id="rId3" Type="http://schemas.openxmlformats.org/officeDocument/2006/relationships/image" Target="../media/image8.png"/><Relationship Id="rId21" Type="http://schemas.openxmlformats.org/officeDocument/2006/relationships/image" Target="../media/image18.png"/><Relationship Id="rId7" Type="http://schemas.openxmlformats.org/officeDocument/2006/relationships/image" Target="../media/image10.png"/><Relationship Id="rId12" Type="http://schemas.openxmlformats.org/officeDocument/2006/relationships/image" Target="../media/image26.pdf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2" Type="http://schemas.openxmlformats.org/officeDocument/2006/relationships/image" Target="../media/image14.pdf"/><Relationship Id="rId16" Type="http://schemas.openxmlformats.org/officeDocument/2006/relationships/image" Target="../media/image30.pdf"/><Relationship Id="rId20" Type="http://schemas.openxmlformats.org/officeDocument/2006/relationships/image" Target="../media/image34.pd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df"/><Relationship Id="rId11" Type="http://schemas.openxmlformats.org/officeDocument/2006/relationships/image" Target="../media/image13.png"/><Relationship Id="rId24" Type="http://schemas.openxmlformats.org/officeDocument/2006/relationships/image" Target="../media/image38.pdf"/><Relationship Id="rId5" Type="http://schemas.openxmlformats.org/officeDocument/2006/relationships/image" Target="../media/image9.png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10" Type="http://schemas.openxmlformats.org/officeDocument/2006/relationships/image" Target="../media/image24.pdf"/><Relationship Id="rId19" Type="http://schemas.openxmlformats.org/officeDocument/2006/relationships/image" Target="../media/image17.png"/><Relationship Id="rId4" Type="http://schemas.openxmlformats.org/officeDocument/2006/relationships/image" Target="../media/image16.pdf"/><Relationship Id="rId9" Type="http://schemas.openxmlformats.org/officeDocument/2006/relationships/image" Target="../media/image11.png"/><Relationship Id="rId14" Type="http://schemas.openxmlformats.org/officeDocument/2006/relationships/image" Target="../media/image28.pdf"/><Relationship Id="rId22" Type="http://schemas.openxmlformats.org/officeDocument/2006/relationships/image" Target="../media/image36.pdf"/><Relationship Id="rId27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5484"/>
            <a:ext cx="8229600" cy="556068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marL="342900" lvl="1" indent="-342900" algn="ctr">
              <a:buNone/>
            </a:pPr>
            <a:r>
              <a:rPr lang="en-US" sz="3200" dirty="0" smtClean="0"/>
              <a:t>            </a:t>
            </a:r>
            <a:endParaRPr lang="en-US" sz="3200" dirty="0" smtClean="0"/>
          </a:p>
          <a:p>
            <a:pPr marL="342900" lvl="1" indent="-342900" algn="ctr">
              <a:buNone/>
            </a:pPr>
            <a:endParaRPr lang="en-US" sz="3200" dirty="0" smtClean="0"/>
          </a:p>
          <a:p>
            <a:pPr marL="342900" lvl="1" indent="-342900" algn="ctr">
              <a:buNone/>
            </a:pPr>
            <a:r>
              <a:rPr lang="en-US" sz="3200" dirty="0" smtClean="0"/>
              <a:t>Multilayer </a:t>
            </a:r>
            <a:r>
              <a:rPr lang="en-US" sz="3200" dirty="0" smtClean="0"/>
              <a:t>Feed Forward</a:t>
            </a:r>
          </a:p>
          <a:p>
            <a:pPr algn="ctr">
              <a:buNone/>
            </a:pPr>
            <a:r>
              <a:rPr lang="en-US" dirty="0" smtClean="0"/>
              <a:t>Neural Networks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2D33-4280-084A-95CA-F611CFB15E6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Feed-Forward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99849"/>
          </a:xfrm>
        </p:spPr>
        <p:txBody>
          <a:bodyPr/>
          <a:lstStyle/>
          <a:p>
            <a:r>
              <a:rPr lang="en-US" dirty="0" smtClean="0"/>
              <a:t>Predictions are fed forward through the network to classify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2D33-4280-084A-95CA-F611CFB15E6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02558" y="3041601"/>
            <a:ext cx="587424" cy="58742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urved Connector 6"/>
          <p:cNvCxnSpPr/>
          <p:nvPr/>
        </p:nvCxnSpPr>
        <p:spPr>
          <a:xfrm flipV="1">
            <a:off x="2591458" y="3194001"/>
            <a:ext cx="411480" cy="30175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502558" y="4067097"/>
            <a:ext cx="587424" cy="58742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9"/>
          <p:cNvCxnSpPr/>
          <p:nvPr/>
        </p:nvCxnSpPr>
        <p:spPr>
          <a:xfrm flipV="1">
            <a:off x="2591458" y="4219497"/>
            <a:ext cx="411480" cy="30175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502558" y="5100453"/>
            <a:ext cx="587424" cy="58742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/>
          <p:nvPr/>
        </p:nvCxnSpPr>
        <p:spPr>
          <a:xfrm flipV="1">
            <a:off x="2591458" y="5252853"/>
            <a:ext cx="411480" cy="30175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003197" y="3041601"/>
            <a:ext cx="587424" cy="587424"/>
            <a:chOff x="5401994" y="3071949"/>
            <a:chExt cx="587424" cy="587424"/>
          </a:xfrm>
        </p:grpSpPr>
        <p:sp>
          <p:nvSpPr>
            <p:cNvPr id="15" name="Oval 14"/>
            <p:cNvSpPr/>
            <p:nvPr/>
          </p:nvSpPr>
          <p:spPr>
            <a:xfrm>
              <a:off x="5401994" y="3071949"/>
              <a:ext cx="587424" cy="5874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Curved Connector 15"/>
            <p:cNvCxnSpPr/>
            <p:nvPr/>
          </p:nvCxnSpPr>
          <p:spPr>
            <a:xfrm flipV="1">
              <a:off x="5490894" y="3224349"/>
              <a:ext cx="411480" cy="301752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5003197" y="4067097"/>
            <a:ext cx="587424" cy="587424"/>
            <a:chOff x="5401994" y="3071949"/>
            <a:chExt cx="587424" cy="587424"/>
          </a:xfrm>
        </p:grpSpPr>
        <p:sp>
          <p:nvSpPr>
            <p:cNvPr id="18" name="Oval 17"/>
            <p:cNvSpPr/>
            <p:nvPr/>
          </p:nvSpPr>
          <p:spPr>
            <a:xfrm>
              <a:off x="5401994" y="3071949"/>
              <a:ext cx="587424" cy="5874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Curved Connector 18"/>
            <p:cNvCxnSpPr/>
            <p:nvPr/>
          </p:nvCxnSpPr>
          <p:spPr>
            <a:xfrm flipV="1">
              <a:off x="5490894" y="3224349"/>
              <a:ext cx="411480" cy="301752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003197" y="5100453"/>
            <a:ext cx="587424" cy="587424"/>
            <a:chOff x="5401994" y="3071949"/>
            <a:chExt cx="587424" cy="587424"/>
          </a:xfrm>
        </p:grpSpPr>
        <p:sp>
          <p:nvSpPr>
            <p:cNvPr id="21" name="Oval 20"/>
            <p:cNvSpPr/>
            <p:nvPr/>
          </p:nvSpPr>
          <p:spPr>
            <a:xfrm>
              <a:off x="5401994" y="3071949"/>
              <a:ext cx="587424" cy="5874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Curved Connector 21"/>
            <p:cNvCxnSpPr/>
            <p:nvPr/>
          </p:nvCxnSpPr>
          <p:spPr>
            <a:xfrm flipV="1">
              <a:off x="5490894" y="3224349"/>
              <a:ext cx="411480" cy="301752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279051" y="4067097"/>
            <a:ext cx="587424" cy="587424"/>
            <a:chOff x="5401994" y="3071949"/>
            <a:chExt cx="587424" cy="587424"/>
          </a:xfrm>
        </p:grpSpPr>
        <p:sp>
          <p:nvSpPr>
            <p:cNvPr id="24" name="Oval 23"/>
            <p:cNvSpPr/>
            <p:nvPr/>
          </p:nvSpPr>
          <p:spPr>
            <a:xfrm>
              <a:off x="5401994" y="3071949"/>
              <a:ext cx="587424" cy="5874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Curved Connector 24"/>
            <p:cNvCxnSpPr/>
            <p:nvPr/>
          </p:nvCxnSpPr>
          <p:spPr>
            <a:xfrm flipV="1">
              <a:off x="5490894" y="3224349"/>
              <a:ext cx="411480" cy="301752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968375" y="3161959"/>
            <a:ext cx="279400" cy="190500"/>
          </a:xfrm>
          <a:prstGeom prst="rect">
            <a:avLst/>
          </a:prstGeom>
        </p:spPr>
      </p:pic>
      <p:pic>
        <p:nvPicPr>
          <p:cNvPr id="27" name="Picture 2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974725" y="3865221"/>
            <a:ext cx="266700" cy="190500"/>
          </a:xfrm>
          <a:prstGeom prst="rect">
            <a:avLst/>
          </a:prstGeom>
        </p:spPr>
      </p:pic>
      <p:pic>
        <p:nvPicPr>
          <p:cNvPr id="28" name="Picture 27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943345" y="4596258"/>
            <a:ext cx="279400" cy="190500"/>
          </a:xfrm>
          <a:prstGeom prst="rect">
            <a:avLst/>
          </a:prstGeom>
        </p:spPr>
      </p:pic>
      <p:pic>
        <p:nvPicPr>
          <p:cNvPr id="29" name="Picture 28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864555" y="5395753"/>
            <a:ext cx="355600" cy="190500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stCxn id="6" idx="6"/>
            <a:endCxn id="15" idx="2"/>
          </p:cNvCxnSpPr>
          <p:nvPr/>
        </p:nvCxnSpPr>
        <p:spPr>
          <a:xfrm>
            <a:off x="3089982" y="3335313"/>
            <a:ext cx="191321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6"/>
            <a:endCxn id="18" idx="1"/>
          </p:cNvCxnSpPr>
          <p:nvPr/>
        </p:nvCxnSpPr>
        <p:spPr>
          <a:xfrm>
            <a:off x="3089982" y="3335313"/>
            <a:ext cx="1999241" cy="817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6"/>
            <a:endCxn id="21" idx="1"/>
          </p:cNvCxnSpPr>
          <p:nvPr/>
        </p:nvCxnSpPr>
        <p:spPr>
          <a:xfrm>
            <a:off x="3089982" y="3335313"/>
            <a:ext cx="1999241" cy="1851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6"/>
            <a:endCxn id="15" idx="2"/>
          </p:cNvCxnSpPr>
          <p:nvPr/>
        </p:nvCxnSpPr>
        <p:spPr>
          <a:xfrm flipV="1">
            <a:off x="3089982" y="3335313"/>
            <a:ext cx="1913215" cy="10254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6"/>
            <a:endCxn id="18" idx="2"/>
          </p:cNvCxnSpPr>
          <p:nvPr/>
        </p:nvCxnSpPr>
        <p:spPr>
          <a:xfrm>
            <a:off x="3089982" y="4360809"/>
            <a:ext cx="191321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6"/>
            <a:endCxn id="21" idx="2"/>
          </p:cNvCxnSpPr>
          <p:nvPr/>
        </p:nvCxnSpPr>
        <p:spPr>
          <a:xfrm>
            <a:off x="3089982" y="4360809"/>
            <a:ext cx="1913215" cy="1033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6"/>
          </p:cNvCxnSpPr>
          <p:nvPr/>
        </p:nvCxnSpPr>
        <p:spPr>
          <a:xfrm>
            <a:off x="3089982" y="5394165"/>
            <a:ext cx="191321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6"/>
            <a:endCxn id="18" idx="3"/>
          </p:cNvCxnSpPr>
          <p:nvPr/>
        </p:nvCxnSpPr>
        <p:spPr>
          <a:xfrm flipV="1">
            <a:off x="3089982" y="4568495"/>
            <a:ext cx="1999241" cy="8256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2" idx="6"/>
            <a:endCxn id="15" idx="3"/>
          </p:cNvCxnSpPr>
          <p:nvPr/>
        </p:nvCxnSpPr>
        <p:spPr>
          <a:xfrm flipV="1">
            <a:off x="3089982" y="3542999"/>
            <a:ext cx="1999241" cy="1851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6" idx="3"/>
            <a:endCxn id="6" idx="2"/>
          </p:cNvCxnSpPr>
          <p:nvPr/>
        </p:nvCxnSpPr>
        <p:spPr>
          <a:xfrm>
            <a:off x="1247775" y="3257209"/>
            <a:ext cx="1254783" cy="78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6" idx="3"/>
            <a:endCxn id="9" idx="1"/>
          </p:cNvCxnSpPr>
          <p:nvPr/>
        </p:nvCxnSpPr>
        <p:spPr>
          <a:xfrm>
            <a:off x="1247775" y="3257209"/>
            <a:ext cx="1340809" cy="8959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6" idx="3"/>
            <a:endCxn id="12" idx="1"/>
          </p:cNvCxnSpPr>
          <p:nvPr/>
        </p:nvCxnSpPr>
        <p:spPr>
          <a:xfrm>
            <a:off x="1247775" y="3257209"/>
            <a:ext cx="1340809" cy="1929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7" idx="3"/>
            <a:endCxn id="6" idx="2"/>
          </p:cNvCxnSpPr>
          <p:nvPr/>
        </p:nvCxnSpPr>
        <p:spPr>
          <a:xfrm flipV="1">
            <a:off x="1241425" y="3335313"/>
            <a:ext cx="1261133" cy="625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7" idx="3"/>
            <a:endCxn id="9" idx="2"/>
          </p:cNvCxnSpPr>
          <p:nvPr/>
        </p:nvCxnSpPr>
        <p:spPr>
          <a:xfrm>
            <a:off x="1241425" y="3960471"/>
            <a:ext cx="1261133" cy="400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7" idx="3"/>
            <a:endCxn id="12" idx="2"/>
          </p:cNvCxnSpPr>
          <p:nvPr/>
        </p:nvCxnSpPr>
        <p:spPr>
          <a:xfrm>
            <a:off x="1241425" y="3960471"/>
            <a:ext cx="1261133" cy="14336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3"/>
            <a:endCxn id="6" idx="3"/>
          </p:cNvCxnSpPr>
          <p:nvPr/>
        </p:nvCxnSpPr>
        <p:spPr>
          <a:xfrm flipV="1">
            <a:off x="1222745" y="3542999"/>
            <a:ext cx="1365839" cy="11485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3"/>
            <a:endCxn id="9" idx="2"/>
          </p:cNvCxnSpPr>
          <p:nvPr/>
        </p:nvCxnSpPr>
        <p:spPr>
          <a:xfrm flipV="1">
            <a:off x="1222745" y="4360809"/>
            <a:ext cx="1279813" cy="330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9" idx="3"/>
            <a:endCxn id="12" idx="2"/>
          </p:cNvCxnSpPr>
          <p:nvPr/>
        </p:nvCxnSpPr>
        <p:spPr>
          <a:xfrm flipV="1">
            <a:off x="1220155" y="5394165"/>
            <a:ext cx="1282403" cy="968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9" idx="3"/>
            <a:endCxn id="9" idx="3"/>
          </p:cNvCxnSpPr>
          <p:nvPr/>
        </p:nvCxnSpPr>
        <p:spPr>
          <a:xfrm flipV="1">
            <a:off x="1220155" y="4568495"/>
            <a:ext cx="1368429" cy="922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8" idx="3"/>
            <a:endCxn id="12" idx="2"/>
          </p:cNvCxnSpPr>
          <p:nvPr/>
        </p:nvCxnSpPr>
        <p:spPr>
          <a:xfrm>
            <a:off x="1222745" y="4691508"/>
            <a:ext cx="1279813" cy="702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9" idx="3"/>
            <a:endCxn id="6" idx="3"/>
          </p:cNvCxnSpPr>
          <p:nvPr/>
        </p:nvCxnSpPr>
        <p:spPr>
          <a:xfrm flipV="1">
            <a:off x="1220155" y="3542999"/>
            <a:ext cx="1368429" cy="19480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24" idx="3"/>
          </p:cNvCxnSpPr>
          <p:nvPr/>
        </p:nvCxnSpPr>
        <p:spPr>
          <a:xfrm flipV="1">
            <a:off x="5590621" y="4568495"/>
            <a:ext cx="1774456" cy="8256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8" idx="6"/>
            <a:endCxn id="24" idx="2"/>
          </p:cNvCxnSpPr>
          <p:nvPr/>
        </p:nvCxnSpPr>
        <p:spPr>
          <a:xfrm>
            <a:off x="5590621" y="4360809"/>
            <a:ext cx="168843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5" idx="6"/>
            <a:endCxn id="24" idx="1"/>
          </p:cNvCxnSpPr>
          <p:nvPr/>
        </p:nvCxnSpPr>
        <p:spPr>
          <a:xfrm>
            <a:off x="5590621" y="3335313"/>
            <a:ext cx="1774456" cy="817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</p:cNvCxnSpPr>
          <p:nvPr/>
        </p:nvCxnSpPr>
        <p:spPr>
          <a:xfrm>
            <a:off x="7866475" y="4360809"/>
            <a:ext cx="302800" cy="3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Picture 59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2071688" y="3008313"/>
            <a:ext cx="444500" cy="393700"/>
          </a:xfrm>
          <a:prstGeom prst="rect">
            <a:avLst/>
          </a:prstGeom>
        </p:spPr>
      </p:pic>
      <p:pic>
        <p:nvPicPr>
          <p:cNvPr id="61" name="Picture 6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2157413" y="3835400"/>
            <a:ext cx="444500" cy="393700"/>
          </a:xfrm>
          <a:prstGeom prst="rect">
            <a:avLst/>
          </a:prstGeom>
        </p:spPr>
      </p:pic>
      <p:pic>
        <p:nvPicPr>
          <p:cNvPr id="62" name="Picture 61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4"/>
              <a:stretch>
                <a:fillRect/>
              </a:stretch>
            </p:blipFill>
          </mc:Choice>
          <mc:Fallback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2022475" y="4883150"/>
            <a:ext cx="444500" cy="393700"/>
          </a:xfrm>
          <a:prstGeom prst="rect">
            <a:avLst/>
          </a:prstGeom>
        </p:spPr>
      </p:pic>
      <p:pic>
        <p:nvPicPr>
          <p:cNvPr id="63" name="Picture 62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6"/>
              <a:stretch>
                <a:fillRect/>
              </a:stretch>
            </p:blipFill>
          </mc:Choice>
          <mc:Fallback>
            <p:blipFill>
              <a:blip r:embed="rId17"/>
              <a:stretch>
                <a:fillRect/>
              </a:stretch>
            </p:blipFill>
          </mc:Fallback>
        </mc:AlternateContent>
        <p:spPr>
          <a:xfrm>
            <a:off x="4513263" y="4945063"/>
            <a:ext cx="444500" cy="393700"/>
          </a:xfrm>
          <a:prstGeom prst="rect">
            <a:avLst/>
          </a:prstGeom>
        </p:spPr>
      </p:pic>
      <p:pic>
        <p:nvPicPr>
          <p:cNvPr id="64" name="Picture 63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8"/>
              <a:stretch>
                <a:fillRect/>
              </a:stretch>
            </p:blipFill>
          </mc:Choice>
          <mc:Fallback>
            <p:blipFill>
              <a:blip r:embed="rId19"/>
              <a:stretch>
                <a:fillRect/>
              </a:stretch>
            </p:blipFill>
          </mc:Fallback>
        </mc:AlternateContent>
        <p:spPr>
          <a:xfrm>
            <a:off x="4500563" y="4117975"/>
            <a:ext cx="444500" cy="393700"/>
          </a:xfrm>
          <a:prstGeom prst="rect">
            <a:avLst/>
          </a:prstGeom>
        </p:spPr>
      </p:pic>
      <p:pic>
        <p:nvPicPr>
          <p:cNvPr id="65" name="Picture 6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0"/>
              <a:stretch>
                <a:fillRect/>
              </a:stretch>
            </p:blipFill>
          </mc:Choice>
          <mc:Fallback>
            <p:blipFill>
              <a:blip r:embed="rId21"/>
              <a:stretch>
                <a:fillRect/>
              </a:stretch>
            </p:blipFill>
          </mc:Fallback>
        </mc:AlternateContent>
        <p:spPr>
          <a:xfrm>
            <a:off x="4537075" y="2971800"/>
            <a:ext cx="444500" cy="393700"/>
          </a:xfrm>
          <a:prstGeom prst="rect">
            <a:avLst/>
          </a:prstGeom>
        </p:spPr>
      </p:pic>
      <p:pic>
        <p:nvPicPr>
          <p:cNvPr id="66" name="Picture 6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2"/>
              <a:stretch>
                <a:fillRect/>
              </a:stretch>
            </p:blipFill>
          </mc:Choice>
          <mc:Fallback>
            <p:blipFill>
              <a:blip r:embed="rId23"/>
              <a:stretch>
                <a:fillRect/>
              </a:stretch>
            </p:blipFill>
          </mc:Fallback>
        </mc:AlternateContent>
        <p:spPr>
          <a:xfrm>
            <a:off x="6683375" y="3527425"/>
            <a:ext cx="444500" cy="317500"/>
          </a:xfrm>
          <a:prstGeom prst="rect">
            <a:avLst/>
          </a:prstGeom>
        </p:spPr>
      </p:pic>
      <p:pic>
        <p:nvPicPr>
          <p:cNvPr id="67" name="Picture 6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4"/>
              <a:stretch>
                <a:fillRect/>
              </a:stretch>
            </p:blipFill>
          </mc:Choice>
          <mc:Fallback>
            <p:blipFill>
              <a:blip r:embed="rId25"/>
              <a:stretch>
                <a:fillRect/>
              </a:stretch>
            </p:blipFill>
          </mc:Fallback>
        </mc:AlternateContent>
        <p:spPr>
          <a:xfrm>
            <a:off x="6608763" y="4033838"/>
            <a:ext cx="444500" cy="317500"/>
          </a:xfrm>
          <a:prstGeom prst="rect">
            <a:avLst/>
          </a:prstGeom>
        </p:spPr>
      </p:pic>
      <p:pic>
        <p:nvPicPr>
          <p:cNvPr id="68" name="Picture 67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6"/>
              <a:stretch>
                <a:fillRect/>
              </a:stretch>
            </p:blipFill>
          </mc:Choice>
          <mc:Fallback>
            <p:blipFill>
              <a:blip r:embed="rId27"/>
              <a:stretch>
                <a:fillRect/>
              </a:stretch>
            </p:blipFill>
          </mc:Fallback>
        </mc:AlternateContent>
        <p:spPr>
          <a:xfrm>
            <a:off x="6534150" y="4476750"/>
            <a:ext cx="444500" cy="31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Feed-Forward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99849"/>
          </a:xfrm>
        </p:spPr>
        <p:txBody>
          <a:bodyPr/>
          <a:lstStyle/>
          <a:p>
            <a:r>
              <a:rPr lang="en-US" dirty="0" smtClean="0"/>
              <a:t>Predictions are fed forward through the network to classify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2D33-4280-084A-95CA-F611CFB15E6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02558" y="3041601"/>
            <a:ext cx="587424" cy="58742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urved Connector 6"/>
          <p:cNvCxnSpPr/>
          <p:nvPr/>
        </p:nvCxnSpPr>
        <p:spPr>
          <a:xfrm flipV="1">
            <a:off x="2591458" y="3194001"/>
            <a:ext cx="411480" cy="30175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502558" y="4067097"/>
            <a:ext cx="587424" cy="58742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9"/>
          <p:cNvCxnSpPr/>
          <p:nvPr/>
        </p:nvCxnSpPr>
        <p:spPr>
          <a:xfrm flipV="1">
            <a:off x="2591458" y="4219497"/>
            <a:ext cx="411480" cy="30175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502558" y="5100453"/>
            <a:ext cx="587424" cy="58742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/>
          <p:nvPr/>
        </p:nvCxnSpPr>
        <p:spPr>
          <a:xfrm flipV="1">
            <a:off x="2591458" y="5252853"/>
            <a:ext cx="411480" cy="30175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13"/>
          <p:cNvGrpSpPr/>
          <p:nvPr/>
        </p:nvGrpSpPr>
        <p:grpSpPr>
          <a:xfrm>
            <a:off x="5003197" y="3041601"/>
            <a:ext cx="587424" cy="587424"/>
            <a:chOff x="5401994" y="3071949"/>
            <a:chExt cx="587424" cy="587424"/>
          </a:xfrm>
        </p:grpSpPr>
        <p:sp>
          <p:nvSpPr>
            <p:cNvPr id="15" name="Oval 14"/>
            <p:cNvSpPr/>
            <p:nvPr/>
          </p:nvSpPr>
          <p:spPr>
            <a:xfrm>
              <a:off x="5401994" y="3071949"/>
              <a:ext cx="587424" cy="5874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Curved Connector 15"/>
            <p:cNvCxnSpPr/>
            <p:nvPr/>
          </p:nvCxnSpPr>
          <p:spPr>
            <a:xfrm flipV="1">
              <a:off x="5490894" y="3224349"/>
              <a:ext cx="411480" cy="301752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16"/>
          <p:cNvGrpSpPr/>
          <p:nvPr/>
        </p:nvGrpSpPr>
        <p:grpSpPr>
          <a:xfrm>
            <a:off x="5003197" y="4067097"/>
            <a:ext cx="587424" cy="587424"/>
            <a:chOff x="5401994" y="3071949"/>
            <a:chExt cx="587424" cy="587424"/>
          </a:xfrm>
        </p:grpSpPr>
        <p:sp>
          <p:nvSpPr>
            <p:cNvPr id="18" name="Oval 17"/>
            <p:cNvSpPr/>
            <p:nvPr/>
          </p:nvSpPr>
          <p:spPr>
            <a:xfrm>
              <a:off x="5401994" y="3071949"/>
              <a:ext cx="587424" cy="5874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Curved Connector 18"/>
            <p:cNvCxnSpPr/>
            <p:nvPr/>
          </p:nvCxnSpPr>
          <p:spPr>
            <a:xfrm flipV="1">
              <a:off x="5490894" y="3224349"/>
              <a:ext cx="411480" cy="301752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9"/>
          <p:cNvGrpSpPr/>
          <p:nvPr/>
        </p:nvGrpSpPr>
        <p:grpSpPr>
          <a:xfrm>
            <a:off x="5003197" y="5100453"/>
            <a:ext cx="587424" cy="587424"/>
            <a:chOff x="5401994" y="3071949"/>
            <a:chExt cx="587424" cy="587424"/>
          </a:xfrm>
        </p:grpSpPr>
        <p:sp>
          <p:nvSpPr>
            <p:cNvPr id="21" name="Oval 20"/>
            <p:cNvSpPr/>
            <p:nvPr/>
          </p:nvSpPr>
          <p:spPr>
            <a:xfrm>
              <a:off x="5401994" y="3071949"/>
              <a:ext cx="587424" cy="5874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Curved Connector 21"/>
            <p:cNvCxnSpPr/>
            <p:nvPr/>
          </p:nvCxnSpPr>
          <p:spPr>
            <a:xfrm flipV="1">
              <a:off x="5490894" y="3224349"/>
              <a:ext cx="411480" cy="301752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22"/>
          <p:cNvGrpSpPr/>
          <p:nvPr/>
        </p:nvGrpSpPr>
        <p:grpSpPr>
          <a:xfrm>
            <a:off x="7279051" y="4067097"/>
            <a:ext cx="587424" cy="587424"/>
            <a:chOff x="5401994" y="3071949"/>
            <a:chExt cx="587424" cy="587424"/>
          </a:xfrm>
        </p:grpSpPr>
        <p:sp>
          <p:nvSpPr>
            <p:cNvPr id="24" name="Oval 23"/>
            <p:cNvSpPr/>
            <p:nvPr/>
          </p:nvSpPr>
          <p:spPr>
            <a:xfrm>
              <a:off x="5401994" y="3071949"/>
              <a:ext cx="587424" cy="5874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Curved Connector 24"/>
            <p:cNvCxnSpPr/>
            <p:nvPr/>
          </p:nvCxnSpPr>
          <p:spPr>
            <a:xfrm flipV="1">
              <a:off x="5490894" y="3224349"/>
              <a:ext cx="411480" cy="301752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968375" y="3161959"/>
            <a:ext cx="279400" cy="190500"/>
          </a:xfrm>
          <a:prstGeom prst="rect">
            <a:avLst/>
          </a:prstGeom>
        </p:spPr>
      </p:pic>
      <p:pic>
        <p:nvPicPr>
          <p:cNvPr id="27" name="Picture 2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974725" y="3865221"/>
            <a:ext cx="266700" cy="190500"/>
          </a:xfrm>
          <a:prstGeom prst="rect">
            <a:avLst/>
          </a:prstGeom>
        </p:spPr>
      </p:pic>
      <p:pic>
        <p:nvPicPr>
          <p:cNvPr id="28" name="Picture 27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943345" y="4596258"/>
            <a:ext cx="279400" cy="190500"/>
          </a:xfrm>
          <a:prstGeom prst="rect">
            <a:avLst/>
          </a:prstGeom>
        </p:spPr>
      </p:pic>
      <p:pic>
        <p:nvPicPr>
          <p:cNvPr id="29" name="Picture 28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864555" y="5395753"/>
            <a:ext cx="355600" cy="190500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stCxn id="6" idx="6"/>
            <a:endCxn id="15" idx="2"/>
          </p:cNvCxnSpPr>
          <p:nvPr/>
        </p:nvCxnSpPr>
        <p:spPr>
          <a:xfrm>
            <a:off x="3089982" y="3335313"/>
            <a:ext cx="191321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6"/>
            <a:endCxn id="18" idx="1"/>
          </p:cNvCxnSpPr>
          <p:nvPr/>
        </p:nvCxnSpPr>
        <p:spPr>
          <a:xfrm>
            <a:off x="3089982" y="3335313"/>
            <a:ext cx="1999241" cy="817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6"/>
            <a:endCxn id="21" idx="1"/>
          </p:cNvCxnSpPr>
          <p:nvPr/>
        </p:nvCxnSpPr>
        <p:spPr>
          <a:xfrm>
            <a:off x="3089982" y="3335313"/>
            <a:ext cx="1999241" cy="1851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6"/>
            <a:endCxn id="15" idx="2"/>
          </p:cNvCxnSpPr>
          <p:nvPr/>
        </p:nvCxnSpPr>
        <p:spPr>
          <a:xfrm flipV="1">
            <a:off x="3089982" y="3335313"/>
            <a:ext cx="1913215" cy="10254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6"/>
            <a:endCxn id="18" idx="2"/>
          </p:cNvCxnSpPr>
          <p:nvPr/>
        </p:nvCxnSpPr>
        <p:spPr>
          <a:xfrm>
            <a:off x="3089982" y="4360809"/>
            <a:ext cx="191321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6"/>
            <a:endCxn id="21" idx="2"/>
          </p:cNvCxnSpPr>
          <p:nvPr/>
        </p:nvCxnSpPr>
        <p:spPr>
          <a:xfrm>
            <a:off x="3089982" y="4360809"/>
            <a:ext cx="1913215" cy="1033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6"/>
          </p:cNvCxnSpPr>
          <p:nvPr/>
        </p:nvCxnSpPr>
        <p:spPr>
          <a:xfrm>
            <a:off x="3089982" y="5394165"/>
            <a:ext cx="191321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6"/>
            <a:endCxn id="18" idx="3"/>
          </p:cNvCxnSpPr>
          <p:nvPr/>
        </p:nvCxnSpPr>
        <p:spPr>
          <a:xfrm flipV="1">
            <a:off x="3089982" y="4568495"/>
            <a:ext cx="1999241" cy="8256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2" idx="6"/>
            <a:endCxn id="15" idx="3"/>
          </p:cNvCxnSpPr>
          <p:nvPr/>
        </p:nvCxnSpPr>
        <p:spPr>
          <a:xfrm flipV="1">
            <a:off x="3089982" y="3542999"/>
            <a:ext cx="1999241" cy="1851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6" idx="3"/>
            <a:endCxn id="6" idx="2"/>
          </p:cNvCxnSpPr>
          <p:nvPr/>
        </p:nvCxnSpPr>
        <p:spPr>
          <a:xfrm>
            <a:off x="1247775" y="3257209"/>
            <a:ext cx="1254783" cy="78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6" idx="3"/>
            <a:endCxn id="9" idx="1"/>
          </p:cNvCxnSpPr>
          <p:nvPr/>
        </p:nvCxnSpPr>
        <p:spPr>
          <a:xfrm>
            <a:off x="1247775" y="3257209"/>
            <a:ext cx="1340809" cy="8959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6" idx="3"/>
            <a:endCxn id="12" idx="1"/>
          </p:cNvCxnSpPr>
          <p:nvPr/>
        </p:nvCxnSpPr>
        <p:spPr>
          <a:xfrm>
            <a:off x="1247775" y="3257209"/>
            <a:ext cx="1340809" cy="1929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7" idx="3"/>
            <a:endCxn id="6" idx="2"/>
          </p:cNvCxnSpPr>
          <p:nvPr/>
        </p:nvCxnSpPr>
        <p:spPr>
          <a:xfrm flipV="1">
            <a:off x="1241425" y="3335313"/>
            <a:ext cx="1261133" cy="625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7" idx="3"/>
            <a:endCxn id="9" idx="2"/>
          </p:cNvCxnSpPr>
          <p:nvPr/>
        </p:nvCxnSpPr>
        <p:spPr>
          <a:xfrm>
            <a:off x="1241425" y="3960471"/>
            <a:ext cx="1261133" cy="400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7" idx="3"/>
            <a:endCxn id="12" idx="2"/>
          </p:cNvCxnSpPr>
          <p:nvPr/>
        </p:nvCxnSpPr>
        <p:spPr>
          <a:xfrm>
            <a:off x="1241425" y="3960471"/>
            <a:ext cx="1261133" cy="14336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3"/>
            <a:endCxn id="6" idx="3"/>
          </p:cNvCxnSpPr>
          <p:nvPr/>
        </p:nvCxnSpPr>
        <p:spPr>
          <a:xfrm flipV="1">
            <a:off x="1222745" y="3542999"/>
            <a:ext cx="1365839" cy="11485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3"/>
            <a:endCxn id="9" idx="2"/>
          </p:cNvCxnSpPr>
          <p:nvPr/>
        </p:nvCxnSpPr>
        <p:spPr>
          <a:xfrm flipV="1">
            <a:off x="1222745" y="4360809"/>
            <a:ext cx="1279813" cy="330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9" idx="3"/>
            <a:endCxn id="12" idx="2"/>
          </p:cNvCxnSpPr>
          <p:nvPr/>
        </p:nvCxnSpPr>
        <p:spPr>
          <a:xfrm flipV="1">
            <a:off x="1220155" y="5394165"/>
            <a:ext cx="1282403" cy="968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9" idx="3"/>
            <a:endCxn id="9" idx="3"/>
          </p:cNvCxnSpPr>
          <p:nvPr/>
        </p:nvCxnSpPr>
        <p:spPr>
          <a:xfrm flipV="1">
            <a:off x="1220155" y="4568495"/>
            <a:ext cx="1368429" cy="922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8" idx="3"/>
            <a:endCxn id="12" idx="2"/>
          </p:cNvCxnSpPr>
          <p:nvPr/>
        </p:nvCxnSpPr>
        <p:spPr>
          <a:xfrm>
            <a:off x="1222745" y="4691508"/>
            <a:ext cx="1279813" cy="702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9" idx="3"/>
            <a:endCxn id="6" idx="3"/>
          </p:cNvCxnSpPr>
          <p:nvPr/>
        </p:nvCxnSpPr>
        <p:spPr>
          <a:xfrm flipV="1">
            <a:off x="1220155" y="3542999"/>
            <a:ext cx="1368429" cy="19480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24" idx="3"/>
          </p:cNvCxnSpPr>
          <p:nvPr/>
        </p:nvCxnSpPr>
        <p:spPr>
          <a:xfrm flipV="1">
            <a:off x="5590621" y="4568495"/>
            <a:ext cx="1774456" cy="8256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8" idx="6"/>
            <a:endCxn id="24" idx="2"/>
          </p:cNvCxnSpPr>
          <p:nvPr/>
        </p:nvCxnSpPr>
        <p:spPr>
          <a:xfrm>
            <a:off x="5590621" y="4360809"/>
            <a:ext cx="168843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5" idx="6"/>
            <a:endCxn id="24" idx="1"/>
          </p:cNvCxnSpPr>
          <p:nvPr/>
        </p:nvCxnSpPr>
        <p:spPr>
          <a:xfrm>
            <a:off x="5590621" y="3335313"/>
            <a:ext cx="1774456" cy="817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</p:cNvCxnSpPr>
          <p:nvPr/>
        </p:nvCxnSpPr>
        <p:spPr>
          <a:xfrm>
            <a:off x="7866475" y="4360809"/>
            <a:ext cx="302800" cy="3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Picture 59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2071688" y="3008313"/>
            <a:ext cx="444500" cy="393700"/>
          </a:xfrm>
          <a:prstGeom prst="rect">
            <a:avLst/>
          </a:prstGeom>
        </p:spPr>
      </p:pic>
      <p:pic>
        <p:nvPicPr>
          <p:cNvPr id="61" name="Picture 6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2157413" y="3835400"/>
            <a:ext cx="444500" cy="393700"/>
          </a:xfrm>
          <a:prstGeom prst="rect">
            <a:avLst/>
          </a:prstGeom>
        </p:spPr>
      </p:pic>
      <p:pic>
        <p:nvPicPr>
          <p:cNvPr id="62" name="Picture 61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4"/>
              <a:stretch>
                <a:fillRect/>
              </a:stretch>
            </p:blipFill>
          </mc:Choice>
          <mc:Fallback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2022475" y="4883150"/>
            <a:ext cx="444500" cy="393700"/>
          </a:xfrm>
          <a:prstGeom prst="rect">
            <a:avLst/>
          </a:prstGeom>
        </p:spPr>
      </p:pic>
      <p:pic>
        <p:nvPicPr>
          <p:cNvPr id="63" name="Picture 62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6"/>
              <a:stretch>
                <a:fillRect/>
              </a:stretch>
            </p:blipFill>
          </mc:Choice>
          <mc:Fallback>
            <p:blipFill>
              <a:blip r:embed="rId17"/>
              <a:stretch>
                <a:fillRect/>
              </a:stretch>
            </p:blipFill>
          </mc:Fallback>
        </mc:AlternateContent>
        <p:spPr>
          <a:xfrm>
            <a:off x="4513263" y="4945063"/>
            <a:ext cx="444500" cy="393700"/>
          </a:xfrm>
          <a:prstGeom prst="rect">
            <a:avLst/>
          </a:prstGeom>
        </p:spPr>
      </p:pic>
      <p:pic>
        <p:nvPicPr>
          <p:cNvPr id="64" name="Picture 63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8"/>
              <a:stretch>
                <a:fillRect/>
              </a:stretch>
            </p:blipFill>
          </mc:Choice>
          <mc:Fallback>
            <p:blipFill>
              <a:blip r:embed="rId19"/>
              <a:stretch>
                <a:fillRect/>
              </a:stretch>
            </p:blipFill>
          </mc:Fallback>
        </mc:AlternateContent>
        <p:spPr>
          <a:xfrm>
            <a:off x="4500563" y="4117975"/>
            <a:ext cx="444500" cy="393700"/>
          </a:xfrm>
          <a:prstGeom prst="rect">
            <a:avLst/>
          </a:prstGeom>
        </p:spPr>
      </p:pic>
      <p:pic>
        <p:nvPicPr>
          <p:cNvPr id="65" name="Picture 6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0"/>
              <a:stretch>
                <a:fillRect/>
              </a:stretch>
            </p:blipFill>
          </mc:Choice>
          <mc:Fallback>
            <p:blipFill>
              <a:blip r:embed="rId21"/>
              <a:stretch>
                <a:fillRect/>
              </a:stretch>
            </p:blipFill>
          </mc:Fallback>
        </mc:AlternateContent>
        <p:spPr>
          <a:xfrm>
            <a:off x="4537075" y="2971800"/>
            <a:ext cx="444500" cy="393700"/>
          </a:xfrm>
          <a:prstGeom prst="rect">
            <a:avLst/>
          </a:prstGeom>
        </p:spPr>
      </p:pic>
      <p:pic>
        <p:nvPicPr>
          <p:cNvPr id="66" name="Picture 6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2"/>
              <a:stretch>
                <a:fillRect/>
              </a:stretch>
            </p:blipFill>
          </mc:Choice>
          <mc:Fallback>
            <p:blipFill>
              <a:blip r:embed="rId23"/>
              <a:stretch>
                <a:fillRect/>
              </a:stretch>
            </p:blipFill>
          </mc:Fallback>
        </mc:AlternateContent>
        <p:spPr>
          <a:xfrm>
            <a:off x="6683375" y="3527425"/>
            <a:ext cx="444500" cy="317500"/>
          </a:xfrm>
          <a:prstGeom prst="rect">
            <a:avLst/>
          </a:prstGeom>
        </p:spPr>
      </p:pic>
      <p:pic>
        <p:nvPicPr>
          <p:cNvPr id="67" name="Picture 6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4"/>
              <a:stretch>
                <a:fillRect/>
              </a:stretch>
            </p:blipFill>
          </mc:Choice>
          <mc:Fallback>
            <p:blipFill>
              <a:blip r:embed="rId25"/>
              <a:stretch>
                <a:fillRect/>
              </a:stretch>
            </p:blipFill>
          </mc:Fallback>
        </mc:AlternateContent>
        <p:spPr>
          <a:xfrm>
            <a:off x="6608763" y="4033838"/>
            <a:ext cx="444500" cy="317500"/>
          </a:xfrm>
          <a:prstGeom prst="rect">
            <a:avLst/>
          </a:prstGeom>
        </p:spPr>
      </p:pic>
      <p:pic>
        <p:nvPicPr>
          <p:cNvPr id="68" name="Picture 67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6"/>
              <a:stretch>
                <a:fillRect/>
              </a:stretch>
            </p:blipFill>
          </mc:Choice>
          <mc:Fallback>
            <p:blipFill>
              <a:blip r:embed="rId27"/>
              <a:stretch>
                <a:fillRect/>
              </a:stretch>
            </p:blipFill>
          </mc:Fallback>
        </mc:AlternateContent>
        <p:spPr>
          <a:xfrm>
            <a:off x="6534150" y="4476750"/>
            <a:ext cx="444500" cy="31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Feed-Forward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99849"/>
          </a:xfrm>
        </p:spPr>
        <p:txBody>
          <a:bodyPr/>
          <a:lstStyle/>
          <a:p>
            <a:r>
              <a:rPr lang="en-US" dirty="0" smtClean="0"/>
              <a:t>Predictions are fed forward through the network to classify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2D33-4280-084A-95CA-F611CFB15E6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02558" y="3041601"/>
            <a:ext cx="587424" cy="58742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urved Connector 6"/>
          <p:cNvCxnSpPr/>
          <p:nvPr/>
        </p:nvCxnSpPr>
        <p:spPr>
          <a:xfrm flipV="1">
            <a:off x="2591458" y="3194001"/>
            <a:ext cx="411480" cy="30175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502558" y="4067097"/>
            <a:ext cx="587424" cy="58742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9"/>
          <p:cNvCxnSpPr/>
          <p:nvPr/>
        </p:nvCxnSpPr>
        <p:spPr>
          <a:xfrm flipV="1">
            <a:off x="2591458" y="4219497"/>
            <a:ext cx="411480" cy="30175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502558" y="5100453"/>
            <a:ext cx="587424" cy="58742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/>
          <p:nvPr/>
        </p:nvCxnSpPr>
        <p:spPr>
          <a:xfrm flipV="1">
            <a:off x="2591458" y="5252853"/>
            <a:ext cx="411480" cy="30175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003197" y="3041601"/>
            <a:ext cx="587424" cy="58742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/>
          <p:nvPr/>
        </p:nvCxnSpPr>
        <p:spPr>
          <a:xfrm flipV="1">
            <a:off x="5092097" y="3194001"/>
            <a:ext cx="411480" cy="30175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03197" y="4067097"/>
            <a:ext cx="587424" cy="58742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urved Connector 18"/>
          <p:cNvCxnSpPr/>
          <p:nvPr/>
        </p:nvCxnSpPr>
        <p:spPr>
          <a:xfrm flipV="1">
            <a:off x="5092097" y="4219497"/>
            <a:ext cx="411480" cy="30175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003197" y="5100453"/>
            <a:ext cx="587424" cy="58742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urved Connector 21"/>
          <p:cNvCxnSpPr/>
          <p:nvPr/>
        </p:nvCxnSpPr>
        <p:spPr>
          <a:xfrm flipV="1">
            <a:off x="5092097" y="5252853"/>
            <a:ext cx="411480" cy="30175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22"/>
          <p:cNvGrpSpPr/>
          <p:nvPr/>
        </p:nvGrpSpPr>
        <p:grpSpPr>
          <a:xfrm>
            <a:off x="7279051" y="4067097"/>
            <a:ext cx="587424" cy="587424"/>
            <a:chOff x="5401994" y="3071949"/>
            <a:chExt cx="587424" cy="587424"/>
          </a:xfrm>
        </p:grpSpPr>
        <p:sp>
          <p:nvSpPr>
            <p:cNvPr id="24" name="Oval 23"/>
            <p:cNvSpPr/>
            <p:nvPr/>
          </p:nvSpPr>
          <p:spPr>
            <a:xfrm>
              <a:off x="5401994" y="3071949"/>
              <a:ext cx="587424" cy="5874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Curved Connector 24"/>
            <p:cNvCxnSpPr/>
            <p:nvPr/>
          </p:nvCxnSpPr>
          <p:spPr>
            <a:xfrm flipV="1">
              <a:off x="5490894" y="3224349"/>
              <a:ext cx="411480" cy="301752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968375" y="3161959"/>
            <a:ext cx="279400" cy="190500"/>
          </a:xfrm>
          <a:prstGeom prst="rect">
            <a:avLst/>
          </a:prstGeom>
        </p:spPr>
      </p:pic>
      <p:pic>
        <p:nvPicPr>
          <p:cNvPr id="27" name="Picture 2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974725" y="3865221"/>
            <a:ext cx="266700" cy="190500"/>
          </a:xfrm>
          <a:prstGeom prst="rect">
            <a:avLst/>
          </a:prstGeom>
        </p:spPr>
      </p:pic>
      <p:pic>
        <p:nvPicPr>
          <p:cNvPr id="28" name="Picture 27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943345" y="4596258"/>
            <a:ext cx="279400" cy="190500"/>
          </a:xfrm>
          <a:prstGeom prst="rect">
            <a:avLst/>
          </a:prstGeom>
        </p:spPr>
      </p:pic>
      <p:pic>
        <p:nvPicPr>
          <p:cNvPr id="29" name="Picture 28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864555" y="5395753"/>
            <a:ext cx="355600" cy="190500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stCxn id="6" idx="6"/>
            <a:endCxn id="15" idx="2"/>
          </p:cNvCxnSpPr>
          <p:nvPr/>
        </p:nvCxnSpPr>
        <p:spPr>
          <a:xfrm>
            <a:off x="3089982" y="3335313"/>
            <a:ext cx="191321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6"/>
            <a:endCxn id="18" idx="1"/>
          </p:cNvCxnSpPr>
          <p:nvPr/>
        </p:nvCxnSpPr>
        <p:spPr>
          <a:xfrm>
            <a:off x="3089982" y="3335313"/>
            <a:ext cx="1999241" cy="817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6"/>
            <a:endCxn id="21" idx="1"/>
          </p:cNvCxnSpPr>
          <p:nvPr/>
        </p:nvCxnSpPr>
        <p:spPr>
          <a:xfrm>
            <a:off x="3089982" y="3335313"/>
            <a:ext cx="1999241" cy="1851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6"/>
            <a:endCxn id="15" idx="2"/>
          </p:cNvCxnSpPr>
          <p:nvPr/>
        </p:nvCxnSpPr>
        <p:spPr>
          <a:xfrm flipV="1">
            <a:off x="3089982" y="3335313"/>
            <a:ext cx="1913215" cy="10254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6"/>
            <a:endCxn id="18" idx="2"/>
          </p:cNvCxnSpPr>
          <p:nvPr/>
        </p:nvCxnSpPr>
        <p:spPr>
          <a:xfrm>
            <a:off x="3089982" y="4360809"/>
            <a:ext cx="191321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6"/>
            <a:endCxn id="21" idx="2"/>
          </p:cNvCxnSpPr>
          <p:nvPr/>
        </p:nvCxnSpPr>
        <p:spPr>
          <a:xfrm>
            <a:off x="3089982" y="4360809"/>
            <a:ext cx="1913215" cy="1033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6"/>
          </p:cNvCxnSpPr>
          <p:nvPr/>
        </p:nvCxnSpPr>
        <p:spPr>
          <a:xfrm>
            <a:off x="3089982" y="5394165"/>
            <a:ext cx="191321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6"/>
            <a:endCxn id="18" idx="3"/>
          </p:cNvCxnSpPr>
          <p:nvPr/>
        </p:nvCxnSpPr>
        <p:spPr>
          <a:xfrm flipV="1">
            <a:off x="3089982" y="4568495"/>
            <a:ext cx="1999241" cy="8256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2" idx="6"/>
            <a:endCxn id="15" idx="3"/>
          </p:cNvCxnSpPr>
          <p:nvPr/>
        </p:nvCxnSpPr>
        <p:spPr>
          <a:xfrm flipV="1">
            <a:off x="3089982" y="3542999"/>
            <a:ext cx="1999241" cy="1851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6" idx="3"/>
            <a:endCxn id="6" idx="2"/>
          </p:cNvCxnSpPr>
          <p:nvPr/>
        </p:nvCxnSpPr>
        <p:spPr>
          <a:xfrm>
            <a:off x="1247775" y="3257209"/>
            <a:ext cx="1254783" cy="78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6" idx="3"/>
            <a:endCxn id="9" idx="1"/>
          </p:cNvCxnSpPr>
          <p:nvPr/>
        </p:nvCxnSpPr>
        <p:spPr>
          <a:xfrm>
            <a:off x="1247775" y="3257209"/>
            <a:ext cx="1340809" cy="8959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6" idx="3"/>
            <a:endCxn id="12" idx="1"/>
          </p:cNvCxnSpPr>
          <p:nvPr/>
        </p:nvCxnSpPr>
        <p:spPr>
          <a:xfrm>
            <a:off x="1247775" y="3257209"/>
            <a:ext cx="1340809" cy="1929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7" idx="3"/>
            <a:endCxn id="6" idx="2"/>
          </p:cNvCxnSpPr>
          <p:nvPr/>
        </p:nvCxnSpPr>
        <p:spPr>
          <a:xfrm flipV="1">
            <a:off x="1241425" y="3335313"/>
            <a:ext cx="1261133" cy="625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7" idx="3"/>
            <a:endCxn id="9" idx="2"/>
          </p:cNvCxnSpPr>
          <p:nvPr/>
        </p:nvCxnSpPr>
        <p:spPr>
          <a:xfrm>
            <a:off x="1241425" y="3960471"/>
            <a:ext cx="1261133" cy="400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7" idx="3"/>
            <a:endCxn id="12" idx="2"/>
          </p:cNvCxnSpPr>
          <p:nvPr/>
        </p:nvCxnSpPr>
        <p:spPr>
          <a:xfrm>
            <a:off x="1241425" y="3960471"/>
            <a:ext cx="1261133" cy="14336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3"/>
            <a:endCxn id="6" idx="3"/>
          </p:cNvCxnSpPr>
          <p:nvPr/>
        </p:nvCxnSpPr>
        <p:spPr>
          <a:xfrm flipV="1">
            <a:off x="1222745" y="3542999"/>
            <a:ext cx="1365839" cy="11485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3"/>
            <a:endCxn id="9" idx="2"/>
          </p:cNvCxnSpPr>
          <p:nvPr/>
        </p:nvCxnSpPr>
        <p:spPr>
          <a:xfrm flipV="1">
            <a:off x="1222745" y="4360809"/>
            <a:ext cx="1279813" cy="330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9" idx="3"/>
            <a:endCxn id="12" idx="2"/>
          </p:cNvCxnSpPr>
          <p:nvPr/>
        </p:nvCxnSpPr>
        <p:spPr>
          <a:xfrm flipV="1">
            <a:off x="1220155" y="5394165"/>
            <a:ext cx="1282403" cy="968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9" idx="3"/>
            <a:endCxn id="9" idx="3"/>
          </p:cNvCxnSpPr>
          <p:nvPr/>
        </p:nvCxnSpPr>
        <p:spPr>
          <a:xfrm flipV="1">
            <a:off x="1220155" y="4568495"/>
            <a:ext cx="1368429" cy="922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8" idx="3"/>
            <a:endCxn id="12" idx="2"/>
          </p:cNvCxnSpPr>
          <p:nvPr/>
        </p:nvCxnSpPr>
        <p:spPr>
          <a:xfrm>
            <a:off x="1222745" y="4691508"/>
            <a:ext cx="1279813" cy="702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9" idx="3"/>
            <a:endCxn id="6" idx="3"/>
          </p:cNvCxnSpPr>
          <p:nvPr/>
        </p:nvCxnSpPr>
        <p:spPr>
          <a:xfrm flipV="1">
            <a:off x="1220155" y="3542999"/>
            <a:ext cx="1368429" cy="19480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24" idx="3"/>
          </p:cNvCxnSpPr>
          <p:nvPr/>
        </p:nvCxnSpPr>
        <p:spPr>
          <a:xfrm flipV="1">
            <a:off x="5590621" y="4568495"/>
            <a:ext cx="1774456" cy="8256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8" idx="6"/>
            <a:endCxn id="24" idx="2"/>
          </p:cNvCxnSpPr>
          <p:nvPr/>
        </p:nvCxnSpPr>
        <p:spPr>
          <a:xfrm>
            <a:off x="5590621" y="4360809"/>
            <a:ext cx="168843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5" idx="6"/>
            <a:endCxn id="24" idx="1"/>
          </p:cNvCxnSpPr>
          <p:nvPr/>
        </p:nvCxnSpPr>
        <p:spPr>
          <a:xfrm>
            <a:off x="5590621" y="3335313"/>
            <a:ext cx="1774456" cy="817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</p:cNvCxnSpPr>
          <p:nvPr/>
        </p:nvCxnSpPr>
        <p:spPr>
          <a:xfrm>
            <a:off x="7866475" y="4360809"/>
            <a:ext cx="302800" cy="3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Picture 59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2071688" y="3008313"/>
            <a:ext cx="444500" cy="393700"/>
          </a:xfrm>
          <a:prstGeom prst="rect">
            <a:avLst/>
          </a:prstGeom>
        </p:spPr>
      </p:pic>
      <p:pic>
        <p:nvPicPr>
          <p:cNvPr id="61" name="Picture 6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2157413" y="3835400"/>
            <a:ext cx="444500" cy="393700"/>
          </a:xfrm>
          <a:prstGeom prst="rect">
            <a:avLst/>
          </a:prstGeom>
        </p:spPr>
      </p:pic>
      <p:pic>
        <p:nvPicPr>
          <p:cNvPr id="62" name="Picture 61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4"/>
              <a:stretch>
                <a:fillRect/>
              </a:stretch>
            </p:blipFill>
          </mc:Choice>
          <mc:Fallback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2022475" y="4883150"/>
            <a:ext cx="444500" cy="393700"/>
          </a:xfrm>
          <a:prstGeom prst="rect">
            <a:avLst/>
          </a:prstGeom>
        </p:spPr>
      </p:pic>
      <p:pic>
        <p:nvPicPr>
          <p:cNvPr id="63" name="Picture 62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6"/>
              <a:stretch>
                <a:fillRect/>
              </a:stretch>
            </p:blipFill>
          </mc:Choice>
          <mc:Fallback>
            <p:blipFill>
              <a:blip r:embed="rId17"/>
              <a:stretch>
                <a:fillRect/>
              </a:stretch>
            </p:blipFill>
          </mc:Fallback>
        </mc:AlternateContent>
        <p:spPr>
          <a:xfrm>
            <a:off x="4513263" y="4945063"/>
            <a:ext cx="444500" cy="393700"/>
          </a:xfrm>
          <a:prstGeom prst="rect">
            <a:avLst/>
          </a:prstGeom>
        </p:spPr>
      </p:pic>
      <p:pic>
        <p:nvPicPr>
          <p:cNvPr id="64" name="Picture 63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8"/>
              <a:stretch>
                <a:fillRect/>
              </a:stretch>
            </p:blipFill>
          </mc:Choice>
          <mc:Fallback>
            <p:blipFill>
              <a:blip r:embed="rId19"/>
              <a:stretch>
                <a:fillRect/>
              </a:stretch>
            </p:blipFill>
          </mc:Fallback>
        </mc:AlternateContent>
        <p:spPr>
          <a:xfrm>
            <a:off x="4500563" y="4117975"/>
            <a:ext cx="444500" cy="393700"/>
          </a:xfrm>
          <a:prstGeom prst="rect">
            <a:avLst/>
          </a:prstGeom>
        </p:spPr>
      </p:pic>
      <p:pic>
        <p:nvPicPr>
          <p:cNvPr id="65" name="Picture 6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0"/>
              <a:stretch>
                <a:fillRect/>
              </a:stretch>
            </p:blipFill>
          </mc:Choice>
          <mc:Fallback>
            <p:blipFill>
              <a:blip r:embed="rId21"/>
              <a:stretch>
                <a:fillRect/>
              </a:stretch>
            </p:blipFill>
          </mc:Fallback>
        </mc:AlternateContent>
        <p:spPr>
          <a:xfrm>
            <a:off x="4537075" y="2971800"/>
            <a:ext cx="444500" cy="393700"/>
          </a:xfrm>
          <a:prstGeom prst="rect">
            <a:avLst/>
          </a:prstGeom>
        </p:spPr>
      </p:pic>
      <p:pic>
        <p:nvPicPr>
          <p:cNvPr id="66" name="Picture 6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2"/>
              <a:stretch>
                <a:fillRect/>
              </a:stretch>
            </p:blipFill>
          </mc:Choice>
          <mc:Fallback>
            <p:blipFill>
              <a:blip r:embed="rId23"/>
              <a:stretch>
                <a:fillRect/>
              </a:stretch>
            </p:blipFill>
          </mc:Fallback>
        </mc:AlternateContent>
        <p:spPr>
          <a:xfrm>
            <a:off x="6683375" y="3527425"/>
            <a:ext cx="444500" cy="317500"/>
          </a:xfrm>
          <a:prstGeom prst="rect">
            <a:avLst/>
          </a:prstGeom>
        </p:spPr>
      </p:pic>
      <p:pic>
        <p:nvPicPr>
          <p:cNvPr id="67" name="Picture 6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4"/>
              <a:stretch>
                <a:fillRect/>
              </a:stretch>
            </p:blipFill>
          </mc:Choice>
          <mc:Fallback>
            <p:blipFill>
              <a:blip r:embed="rId25"/>
              <a:stretch>
                <a:fillRect/>
              </a:stretch>
            </p:blipFill>
          </mc:Fallback>
        </mc:AlternateContent>
        <p:spPr>
          <a:xfrm>
            <a:off x="6608763" y="4033838"/>
            <a:ext cx="444500" cy="317500"/>
          </a:xfrm>
          <a:prstGeom prst="rect">
            <a:avLst/>
          </a:prstGeom>
        </p:spPr>
      </p:pic>
      <p:pic>
        <p:nvPicPr>
          <p:cNvPr id="68" name="Picture 67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6"/>
              <a:stretch>
                <a:fillRect/>
              </a:stretch>
            </p:blipFill>
          </mc:Choice>
          <mc:Fallback>
            <p:blipFill>
              <a:blip r:embed="rId27"/>
              <a:stretch>
                <a:fillRect/>
              </a:stretch>
            </p:blipFill>
          </mc:Fallback>
        </mc:AlternateContent>
        <p:spPr>
          <a:xfrm>
            <a:off x="6534150" y="4476750"/>
            <a:ext cx="444500" cy="31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Feed-Forward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99849"/>
          </a:xfrm>
        </p:spPr>
        <p:txBody>
          <a:bodyPr/>
          <a:lstStyle/>
          <a:p>
            <a:r>
              <a:rPr lang="en-US" dirty="0" smtClean="0"/>
              <a:t>Predictions are fed forward through the network to classify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2D33-4280-084A-95CA-F611CFB15E6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02558" y="3041601"/>
            <a:ext cx="587424" cy="58742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urved Connector 6"/>
          <p:cNvCxnSpPr/>
          <p:nvPr/>
        </p:nvCxnSpPr>
        <p:spPr>
          <a:xfrm flipV="1">
            <a:off x="2591458" y="3194001"/>
            <a:ext cx="411480" cy="30175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502558" y="4067097"/>
            <a:ext cx="587424" cy="58742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9"/>
          <p:cNvCxnSpPr/>
          <p:nvPr/>
        </p:nvCxnSpPr>
        <p:spPr>
          <a:xfrm flipV="1">
            <a:off x="2591458" y="4219497"/>
            <a:ext cx="411480" cy="30175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502558" y="5100453"/>
            <a:ext cx="587424" cy="58742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/>
          <p:nvPr/>
        </p:nvCxnSpPr>
        <p:spPr>
          <a:xfrm flipV="1">
            <a:off x="2591458" y="5252853"/>
            <a:ext cx="411480" cy="30175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003197" y="3041601"/>
            <a:ext cx="587424" cy="58742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/>
          <p:nvPr/>
        </p:nvCxnSpPr>
        <p:spPr>
          <a:xfrm flipV="1">
            <a:off x="5092097" y="3194001"/>
            <a:ext cx="411480" cy="30175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003197" y="4067097"/>
            <a:ext cx="587424" cy="58742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urved Connector 18"/>
          <p:cNvCxnSpPr/>
          <p:nvPr/>
        </p:nvCxnSpPr>
        <p:spPr>
          <a:xfrm flipV="1">
            <a:off x="5092097" y="4219497"/>
            <a:ext cx="411480" cy="30175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003197" y="5100453"/>
            <a:ext cx="587424" cy="58742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urved Connector 21"/>
          <p:cNvCxnSpPr/>
          <p:nvPr/>
        </p:nvCxnSpPr>
        <p:spPr>
          <a:xfrm flipV="1">
            <a:off x="5092097" y="5252853"/>
            <a:ext cx="411480" cy="30175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22"/>
          <p:cNvGrpSpPr/>
          <p:nvPr/>
        </p:nvGrpSpPr>
        <p:grpSpPr>
          <a:xfrm>
            <a:off x="7279051" y="4067097"/>
            <a:ext cx="587424" cy="587424"/>
            <a:chOff x="5401994" y="3071949"/>
            <a:chExt cx="587424" cy="587424"/>
          </a:xfrm>
        </p:grpSpPr>
        <p:sp>
          <p:nvSpPr>
            <p:cNvPr id="24" name="Oval 23"/>
            <p:cNvSpPr/>
            <p:nvPr/>
          </p:nvSpPr>
          <p:spPr>
            <a:xfrm>
              <a:off x="5401994" y="3071949"/>
              <a:ext cx="587424" cy="5874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Curved Connector 24"/>
            <p:cNvCxnSpPr/>
            <p:nvPr/>
          </p:nvCxnSpPr>
          <p:spPr>
            <a:xfrm flipV="1">
              <a:off x="5490894" y="3224349"/>
              <a:ext cx="411480" cy="301752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968375" y="3161959"/>
            <a:ext cx="279400" cy="190500"/>
          </a:xfrm>
          <a:prstGeom prst="rect">
            <a:avLst/>
          </a:prstGeom>
        </p:spPr>
      </p:pic>
      <p:pic>
        <p:nvPicPr>
          <p:cNvPr id="27" name="Picture 2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974725" y="3865221"/>
            <a:ext cx="266700" cy="190500"/>
          </a:xfrm>
          <a:prstGeom prst="rect">
            <a:avLst/>
          </a:prstGeom>
        </p:spPr>
      </p:pic>
      <p:pic>
        <p:nvPicPr>
          <p:cNvPr id="28" name="Picture 27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943345" y="4596258"/>
            <a:ext cx="279400" cy="190500"/>
          </a:xfrm>
          <a:prstGeom prst="rect">
            <a:avLst/>
          </a:prstGeom>
        </p:spPr>
      </p:pic>
      <p:pic>
        <p:nvPicPr>
          <p:cNvPr id="29" name="Picture 28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864555" y="5395753"/>
            <a:ext cx="355600" cy="190500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stCxn id="6" idx="6"/>
            <a:endCxn id="15" idx="2"/>
          </p:cNvCxnSpPr>
          <p:nvPr/>
        </p:nvCxnSpPr>
        <p:spPr>
          <a:xfrm>
            <a:off x="3089982" y="3335313"/>
            <a:ext cx="191321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6"/>
            <a:endCxn id="18" idx="1"/>
          </p:cNvCxnSpPr>
          <p:nvPr/>
        </p:nvCxnSpPr>
        <p:spPr>
          <a:xfrm>
            <a:off x="3089982" y="3335313"/>
            <a:ext cx="1999241" cy="817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6"/>
            <a:endCxn id="21" idx="1"/>
          </p:cNvCxnSpPr>
          <p:nvPr/>
        </p:nvCxnSpPr>
        <p:spPr>
          <a:xfrm>
            <a:off x="3089982" y="3335313"/>
            <a:ext cx="1999241" cy="1851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6"/>
            <a:endCxn id="15" idx="2"/>
          </p:cNvCxnSpPr>
          <p:nvPr/>
        </p:nvCxnSpPr>
        <p:spPr>
          <a:xfrm flipV="1">
            <a:off x="3089982" y="3335313"/>
            <a:ext cx="1913215" cy="10254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6"/>
            <a:endCxn id="18" idx="2"/>
          </p:cNvCxnSpPr>
          <p:nvPr/>
        </p:nvCxnSpPr>
        <p:spPr>
          <a:xfrm>
            <a:off x="3089982" y="4360809"/>
            <a:ext cx="191321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6"/>
          </p:cNvCxnSpPr>
          <p:nvPr/>
        </p:nvCxnSpPr>
        <p:spPr>
          <a:xfrm>
            <a:off x="3089982" y="5394165"/>
            <a:ext cx="191321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2" idx="6"/>
            <a:endCxn id="15" idx="3"/>
          </p:cNvCxnSpPr>
          <p:nvPr/>
        </p:nvCxnSpPr>
        <p:spPr>
          <a:xfrm flipV="1">
            <a:off x="3089982" y="3542999"/>
            <a:ext cx="1999241" cy="1851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6" idx="3"/>
            <a:endCxn id="6" idx="2"/>
          </p:cNvCxnSpPr>
          <p:nvPr/>
        </p:nvCxnSpPr>
        <p:spPr>
          <a:xfrm>
            <a:off x="1247775" y="3257209"/>
            <a:ext cx="1254783" cy="78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6" idx="3"/>
            <a:endCxn id="9" idx="1"/>
          </p:cNvCxnSpPr>
          <p:nvPr/>
        </p:nvCxnSpPr>
        <p:spPr>
          <a:xfrm>
            <a:off x="1247775" y="3257209"/>
            <a:ext cx="1340809" cy="8959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6" idx="3"/>
            <a:endCxn id="12" idx="1"/>
          </p:cNvCxnSpPr>
          <p:nvPr/>
        </p:nvCxnSpPr>
        <p:spPr>
          <a:xfrm>
            <a:off x="1247775" y="3257209"/>
            <a:ext cx="1340809" cy="1929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7" idx="3"/>
            <a:endCxn id="6" idx="2"/>
          </p:cNvCxnSpPr>
          <p:nvPr/>
        </p:nvCxnSpPr>
        <p:spPr>
          <a:xfrm flipV="1">
            <a:off x="1241425" y="3335313"/>
            <a:ext cx="1261133" cy="625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7" idx="3"/>
            <a:endCxn id="9" idx="2"/>
          </p:cNvCxnSpPr>
          <p:nvPr/>
        </p:nvCxnSpPr>
        <p:spPr>
          <a:xfrm>
            <a:off x="1241425" y="3960471"/>
            <a:ext cx="1261133" cy="400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7" idx="3"/>
            <a:endCxn id="12" idx="2"/>
          </p:cNvCxnSpPr>
          <p:nvPr/>
        </p:nvCxnSpPr>
        <p:spPr>
          <a:xfrm>
            <a:off x="1241425" y="3960471"/>
            <a:ext cx="1261133" cy="14336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3"/>
            <a:endCxn id="6" idx="3"/>
          </p:cNvCxnSpPr>
          <p:nvPr/>
        </p:nvCxnSpPr>
        <p:spPr>
          <a:xfrm flipV="1">
            <a:off x="1222745" y="3542999"/>
            <a:ext cx="1365839" cy="11485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3"/>
            <a:endCxn id="9" idx="2"/>
          </p:cNvCxnSpPr>
          <p:nvPr/>
        </p:nvCxnSpPr>
        <p:spPr>
          <a:xfrm flipV="1">
            <a:off x="1222745" y="4360809"/>
            <a:ext cx="1279813" cy="330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9" idx="3"/>
            <a:endCxn id="12" idx="2"/>
          </p:cNvCxnSpPr>
          <p:nvPr/>
        </p:nvCxnSpPr>
        <p:spPr>
          <a:xfrm flipV="1">
            <a:off x="1220155" y="5394165"/>
            <a:ext cx="1282403" cy="968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9" idx="3"/>
            <a:endCxn id="9" idx="3"/>
          </p:cNvCxnSpPr>
          <p:nvPr/>
        </p:nvCxnSpPr>
        <p:spPr>
          <a:xfrm flipV="1">
            <a:off x="1220155" y="4568495"/>
            <a:ext cx="1368429" cy="922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8" idx="3"/>
            <a:endCxn id="12" idx="2"/>
          </p:cNvCxnSpPr>
          <p:nvPr/>
        </p:nvCxnSpPr>
        <p:spPr>
          <a:xfrm>
            <a:off x="1222745" y="4691508"/>
            <a:ext cx="1279813" cy="702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9" idx="3"/>
            <a:endCxn id="6" idx="3"/>
          </p:cNvCxnSpPr>
          <p:nvPr/>
        </p:nvCxnSpPr>
        <p:spPr>
          <a:xfrm flipV="1">
            <a:off x="1220155" y="3542999"/>
            <a:ext cx="1368429" cy="19480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24" idx="3"/>
          </p:cNvCxnSpPr>
          <p:nvPr/>
        </p:nvCxnSpPr>
        <p:spPr>
          <a:xfrm flipV="1">
            <a:off x="5590621" y="4568495"/>
            <a:ext cx="1774456" cy="8256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8" idx="6"/>
            <a:endCxn id="24" idx="2"/>
          </p:cNvCxnSpPr>
          <p:nvPr/>
        </p:nvCxnSpPr>
        <p:spPr>
          <a:xfrm>
            <a:off x="5590621" y="4360809"/>
            <a:ext cx="168843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5" idx="6"/>
            <a:endCxn id="24" idx="1"/>
          </p:cNvCxnSpPr>
          <p:nvPr/>
        </p:nvCxnSpPr>
        <p:spPr>
          <a:xfrm>
            <a:off x="5590621" y="3335313"/>
            <a:ext cx="1774456" cy="817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</p:cNvCxnSpPr>
          <p:nvPr/>
        </p:nvCxnSpPr>
        <p:spPr>
          <a:xfrm>
            <a:off x="7866475" y="4360809"/>
            <a:ext cx="302800" cy="3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Picture 59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2071688" y="3008313"/>
            <a:ext cx="444500" cy="393700"/>
          </a:xfrm>
          <a:prstGeom prst="rect">
            <a:avLst/>
          </a:prstGeom>
        </p:spPr>
      </p:pic>
      <p:pic>
        <p:nvPicPr>
          <p:cNvPr id="61" name="Picture 6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2157413" y="3835400"/>
            <a:ext cx="444500" cy="393700"/>
          </a:xfrm>
          <a:prstGeom prst="rect">
            <a:avLst/>
          </a:prstGeom>
        </p:spPr>
      </p:pic>
      <p:pic>
        <p:nvPicPr>
          <p:cNvPr id="62" name="Picture 61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4"/>
              <a:stretch>
                <a:fillRect/>
              </a:stretch>
            </p:blipFill>
          </mc:Choice>
          <mc:Fallback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2022475" y="4883150"/>
            <a:ext cx="444500" cy="393700"/>
          </a:xfrm>
          <a:prstGeom prst="rect">
            <a:avLst/>
          </a:prstGeom>
        </p:spPr>
      </p:pic>
      <p:pic>
        <p:nvPicPr>
          <p:cNvPr id="63" name="Picture 62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6"/>
              <a:stretch>
                <a:fillRect/>
              </a:stretch>
            </p:blipFill>
          </mc:Choice>
          <mc:Fallback>
            <p:blipFill>
              <a:blip r:embed="rId17"/>
              <a:stretch>
                <a:fillRect/>
              </a:stretch>
            </p:blipFill>
          </mc:Fallback>
        </mc:AlternateContent>
        <p:spPr>
          <a:xfrm>
            <a:off x="4513263" y="4945063"/>
            <a:ext cx="444500" cy="393700"/>
          </a:xfrm>
          <a:prstGeom prst="rect">
            <a:avLst/>
          </a:prstGeom>
        </p:spPr>
      </p:pic>
      <p:pic>
        <p:nvPicPr>
          <p:cNvPr id="64" name="Picture 63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8"/>
              <a:stretch>
                <a:fillRect/>
              </a:stretch>
            </p:blipFill>
          </mc:Choice>
          <mc:Fallback>
            <p:blipFill>
              <a:blip r:embed="rId19"/>
              <a:stretch>
                <a:fillRect/>
              </a:stretch>
            </p:blipFill>
          </mc:Fallback>
        </mc:AlternateContent>
        <p:spPr>
          <a:xfrm>
            <a:off x="4500563" y="4117975"/>
            <a:ext cx="444500" cy="393700"/>
          </a:xfrm>
          <a:prstGeom prst="rect">
            <a:avLst/>
          </a:prstGeom>
        </p:spPr>
      </p:pic>
      <p:pic>
        <p:nvPicPr>
          <p:cNvPr id="65" name="Picture 6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0"/>
              <a:stretch>
                <a:fillRect/>
              </a:stretch>
            </p:blipFill>
          </mc:Choice>
          <mc:Fallback>
            <p:blipFill>
              <a:blip r:embed="rId21"/>
              <a:stretch>
                <a:fillRect/>
              </a:stretch>
            </p:blipFill>
          </mc:Fallback>
        </mc:AlternateContent>
        <p:spPr>
          <a:xfrm>
            <a:off x="4537075" y="2971800"/>
            <a:ext cx="444500" cy="393700"/>
          </a:xfrm>
          <a:prstGeom prst="rect">
            <a:avLst/>
          </a:prstGeom>
        </p:spPr>
      </p:pic>
      <p:pic>
        <p:nvPicPr>
          <p:cNvPr id="66" name="Picture 6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2"/>
              <a:stretch>
                <a:fillRect/>
              </a:stretch>
            </p:blipFill>
          </mc:Choice>
          <mc:Fallback>
            <p:blipFill>
              <a:blip r:embed="rId23"/>
              <a:stretch>
                <a:fillRect/>
              </a:stretch>
            </p:blipFill>
          </mc:Fallback>
        </mc:AlternateContent>
        <p:spPr>
          <a:xfrm>
            <a:off x="6683375" y="3527425"/>
            <a:ext cx="444500" cy="317500"/>
          </a:xfrm>
          <a:prstGeom prst="rect">
            <a:avLst/>
          </a:prstGeom>
        </p:spPr>
      </p:pic>
      <p:pic>
        <p:nvPicPr>
          <p:cNvPr id="67" name="Picture 6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4"/>
              <a:stretch>
                <a:fillRect/>
              </a:stretch>
            </p:blipFill>
          </mc:Choice>
          <mc:Fallback>
            <p:blipFill>
              <a:blip r:embed="rId25"/>
              <a:stretch>
                <a:fillRect/>
              </a:stretch>
            </p:blipFill>
          </mc:Fallback>
        </mc:AlternateContent>
        <p:spPr>
          <a:xfrm>
            <a:off x="6608763" y="4033838"/>
            <a:ext cx="444500" cy="317500"/>
          </a:xfrm>
          <a:prstGeom prst="rect">
            <a:avLst/>
          </a:prstGeom>
        </p:spPr>
      </p:pic>
      <p:pic>
        <p:nvPicPr>
          <p:cNvPr id="68" name="Picture 67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6"/>
              <a:stretch>
                <a:fillRect/>
              </a:stretch>
            </p:blipFill>
          </mc:Choice>
          <mc:Fallback>
            <p:blipFill>
              <a:blip r:embed="rId27"/>
              <a:stretch>
                <a:fillRect/>
              </a:stretch>
            </p:blipFill>
          </mc:Fallback>
        </mc:AlternateContent>
        <p:spPr>
          <a:xfrm>
            <a:off x="6534150" y="4476750"/>
            <a:ext cx="444500" cy="317500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>
            <a:off x="3089982" y="4360809"/>
            <a:ext cx="1913215" cy="1033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3089982" y="4568495"/>
            <a:ext cx="1999241" cy="8256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</a:t>
            </a:r>
            <a:r>
              <a:rPr lang="en-US" dirty="0"/>
              <a:t>T</a:t>
            </a:r>
            <a:r>
              <a:rPr lang="en-US" dirty="0" smtClean="0"/>
              <a:t>he Neuron Metaphor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Neurons</a:t>
            </a:r>
          </a:p>
          <a:p>
            <a:pPr lvl="1"/>
            <a:r>
              <a:rPr lang="en-US" sz="1800" dirty="0" smtClean="0"/>
              <a:t>accept information from multiple inputs, </a:t>
            </a:r>
          </a:p>
          <a:p>
            <a:pPr lvl="1"/>
            <a:r>
              <a:rPr lang="en-US" sz="1800" dirty="0" smtClean="0"/>
              <a:t>transmit information to other neurons.</a:t>
            </a:r>
          </a:p>
          <a:p>
            <a:r>
              <a:rPr lang="en-US" sz="2000" dirty="0" smtClean="0"/>
              <a:t>Multiply inputs by weights along edges</a:t>
            </a:r>
          </a:p>
          <a:p>
            <a:r>
              <a:rPr lang="en-US" sz="2000" dirty="0" smtClean="0"/>
              <a:t>Apply some function to the set of inputs at each node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15" y="3501760"/>
            <a:ext cx="8477250" cy="321971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2D33-4280-084A-95CA-F611CFB15E6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Neurons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18" idx="2"/>
          </p:cNvCxnSpPr>
          <p:nvPr/>
        </p:nvCxnSpPr>
        <p:spPr>
          <a:xfrm>
            <a:off x="683944" y="1097440"/>
            <a:ext cx="1130300" cy="6747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8" idx="2"/>
          </p:cNvCxnSpPr>
          <p:nvPr/>
        </p:nvCxnSpPr>
        <p:spPr>
          <a:xfrm>
            <a:off x="683944" y="1707040"/>
            <a:ext cx="1130300" cy="65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8" idx="2"/>
          </p:cNvCxnSpPr>
          <p:nvPr/>
        </p:nvCxnSpPr>
        <p:spPr>
          <a:xfrm flipV="1">
            <a:off x="683944" y="1772152"/>
            <a:ext cx="1130300" cy="765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8" idx="0"/>
          </p:cNvCxnSpPr>
          <p:nvPr/>
        </p:nvCxnSpPr>
        <p:spPr>
          <a:xfrm rot="5400000">
            <a:off x="1923397" y="1270093"/>
            <a:ext cx="392906" cy="237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6"/>
          </p:cNvCxnSpPr>
          <p:nvPr/>
        </p:nvCxnSpPr>
        <p:spPr>
          <a:xfrm>
            <a:off x="2401668" y="1772152"/>
            <a:ext cx="81592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931594" y="1022034"/>
            <a:ext cx="299343" cy="342106"/>
          </a:xfrm>
          <a:prstGeom prst="rect">
            <a:avLst/>
          </a:prstGeom>
        </p:spPr>
      </p:pic>
      <p:pic>
        <p:nvPicPr>
          <p:cNvPr id="25" name="Picture 2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776577" y="1585597"/>
            <a:ext cx="310034" cy="342106"/>
          </a:xfrm>
          <a:prstGeom prst="rect">
            <a:avLst/>
          </a:prstGeom>
        </p:spPr>
      </p:pic>
      <p:pic>
        <p:nvPicPr>
          <p:cNvPr id="26" name="Picture 2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1022466" y="2366250"/>
            <a:ext cx="416942" cy="342106"/>
          </a:xfrm>
          <a:prstGeom prst="rect">
            <a:avLst/>
          </a:prstGeom>
        </p:spPr>
      </p:pic>
      <p:pic>
        <p:nvPicPr>
          <p:cNvPr id="27" name="Picture 2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2220644" y="1022034"/>
            <a:ext cx="320724" cy="342106"/>
          </a:xfrm>
          <a:prstGeom prst="rect">
            <a:avLst/>
          </a:prstGeom>
        </p:spPr>
      </p:pic>
      <p:pic>
        <p:nvPicPr>
          <p:cNvPr id="28" name="Picture 27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2131744" y="646590"/>
            <a:ext cx="127000" cy="266700"/>
          </a:xfrm>
          <a:prstGeom prst="rect">
            <a:avLst/>
          </a:prstGeom>
        </p:spPr>
      </p:pic>
      <p:pic>
        <p:nvPicPr>
          <p:cNvPr id="29" name="Picture 28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3217594" y="1672164"/>
            <a:ext cx="1054100" cy="393700"/>
          </a:xfrm>
          <a:prstGeom prst="rect">
            <a:avLst/>
          </a:prstGeom>
        </p:spPr>
      </p:pic>
      <p:grpSp>
        <p:nvGrpSpPr>
          <p:cNvPr id="61" name="Group 60"/>
          <p:cNvGrpSpPr/>
          <p:nvPr/>
        </p:nvGrpSpPr>
        <p:grpSpPr>
          <a:xfrm>
            <a:off x="1814244" y="1478440"/>
            <a:ext cx="587424" cy="587424"/>
            <a:chOff x="1814244" y="1478440"/>
            <a:chExt cx="587424" cy="587424"/>
          </a:xfrm>
        </p:grpSpPr>
        <p:sp>
          <p:nvSpPr>
            <p:cNvPr id="18" name="Oval 17"/>
            <p:cNvSpPr/>
            <p:nvPr/>
          </p:nvSpPr>
          <p:spPr>
            <a:xfrm>
              <a:off x="1814244" y="1478440"/>
              <a:ext cx="587424" cy="5874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 rot="5400000" flipH="1" flipV="1">
              <a:off x="1936903" y="1601099"/>
              <a:ext cx="342106" cy="34210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348486" y="3005893"/>
            <a:ext cx="1518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Linear Neuron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5401994" y="3071949"/>
            <a:ext cx="587424" cy="5874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endCxn id="32" idx="2"/>
          </p:cNvCxnSpPr>
          <p:nvPr/>
        </p:nvCxnSpPr>
        <p:spPr>
          <a:xfrm>
            <a:off x="4271694" y="2690949"/>
            <a:ext cx="1130300" cy="6747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32" idx="2"/>
          </p:cNvCxnSpPr>
          <p:nvPr/>
        </p:nvCxnSpPr>
        <p:spPr>
          <a:xfrm>
            <a:off x="4271694" y="3300549"/>
            <a:ext cx="1130300" cy="65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2" idx="2"/>
          </p:cNvCxnSpPr>
          <p:nvPr/>
        </p:nvCxnSpPr>
        <p:spPr>
          <a:xfrm flipV="1">
            <a:off x="4271694" y="3365661"/>
            <a:ext cx="1130300" cy="765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2" idx="0"/>
          </p:cNvCxnSpPr>
          <p:nvPr/>
        </p:nvCxnSpPr>
        <p:spPr>
          <a:xfrm rot="5400000">
            <a:off x="5511147" y="2863602"/>
            <a:ext cx="392906" cy="237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6"/>
          </p:cNvCxnSpPr>
          <p:nvPr/>
        </p:nvCxnSpPr>
        <p:spPr>
          <a:xfrm>
            <a:off x="5989418" y="3365661"/>
            <a:ext cx="81592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519344" y="2615543"/>
            <a:ext cx="299343" cy="342106"/>
          </a:xfrm>
          <a:prstGeom prst="rect">
            <a:avLst/>
          </a:prstGeom>
        </p:spPr>
      </p:pic>
      <p:pic>
        <p:nvPicPr>
          <p:cNvPr id="39" name="Picture 38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364327" y="3179106"/>
            <a:ext cx="310034" cy="342106"/>
          </a:xfrm>
          <a:prstGeom prst="rect">
            <a:avLst/>
          </a:prstGeom>
        </p:spPr>
      </p:pic>
      <p:pic>
        <p:nvPicPr>
          <p:cNvPr id="40" name="Picture 39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4610216" y="3959759"/>
            <a:ext cx="416942" cy="342106"/>
          </a:xfrm>
          <a:prstGeom prst="rect">
            <a:avLst/>
          </a:prstGeom>
        </p:spPr>
      </p:pic>
      <p:pic>
        <p:nvPicPr>
          <p:cNvPr id="41" name="Picture 4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5808394" y="2615543"/>
            <a:ext cx="320724" cy="342106"/>
          </a:xfrm>
          <a:prstGeom prst="rect">
            <a:avLst/>
          </a:prstGeom>
        </p:spPr>
      </p:pic>
      <p:pic>
        <p:nvPicPr>
          <p:cNvPr id="42" name="Picture 41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5719494" y="2240099"/>
            <a:ext cx="127000" cy="266700"/>
          </a:xfrm>
          <a:prstGeom prst="rect">
            <a:avLst/>
          </a:prstGeom>
        </p:spPr>
      </p:pic>
      <p:pic>
        <p:nvPicPr>
          <p:cNvPr id="43" name="Picture 42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6805344" y="3265673"/>
            <a:ext cx="1054100" cy="3937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4936236" y="4599402"/>
            <a:ext cx="163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Logistic Neuron</a:t>
            </a:r>
            <a:endParaRPr lang="en-US" dirty="0"/>
          </a:p>
        </p:txBody>
      </p:sp>
      <p:cxnSp>
        <p:nvCxnSpPr>
          <p:cNvPr id="45" name="Curved Connector 44"/>
          <p:cNvCxnSpPr/>
          <p:nvPr/>
        </p:nvCxnSpPr>
        <p:spPr>
          <a:xfrm flipV="1">
            <a:off x="5490894" y="3224349"/>
            <a:ext cx="411480" cy="30175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6" idx="2"/>
          </p:cNvCxnSpPr>
          <p:nvPr/>
        </p:nvCxnSpPr>
        <p:spPr>
          <a:xfrm>
            <a:off x="931594" y="4309975"/>
            <a:ext cx="1130300" cy="6747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6" idx="2"/>
          </p:cNvCxnSpPr>
          <p:nvPr/>
        </p:nvCxnSpPr>
        <p:spPr>
          <a:xfrm>
            <a:off x="931594" y="4919575"/>
            <a:ext cx="1130300" cy="65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6" idx="2"/>
          </p:cNvCxnSpPr>
          <p:nvPr/>
        </p:nvCxnSpPr>
        <p:spPr>
          <a:xfrm flipV="1">
            <a:off x="931594" y="4984687"/>
            <a:ext cx="1130300" cy="765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6" idx="0"/>
          </p:cNvCxnSpPr>
          <p:nvPr/>
        </p:nvCxnSpPr>
        <p:spPr>
          <a:xfrm rot="5400000">
            <a:off x="2171047" y="4482628"/>
            <a:ext cx="392906" cy="237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6" idx="6"/>
          </p:cNvCxnSpPr>
          <p:nvPr/>
        </p:nvCxnSpPr>
        <p:spPr>
          <a:xfrm>
            <a:off x="2649318" y="4984687"/>
            <a:ext cx="81592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179244" y="4234569"/>
            <a:ext cx="299343" cy="342106"/>
          </a:xfrm>
          <a:prstGeom prst="rect">
            <a:avLst/>
          </a:prstGeom>
        </p:spPr>
      </p:pic>
      <p:pic>
        <p:nvPicPr>
          <p:cNvPr id="53" name="Picture 52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024227" y="4798132"/>
            <a:ext cx="310034" cy="342106"/>
          </a:xfrm>
          <a:prstGeom prst="rect">
            <a:avLst/>
          </a:prstGeom>
        </p:spPr>
      </p:pic>
      <p:pic>
        <p:nvPicPr>
          <p:cNvPr id="54" name="Picture 53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1270116" y="5578785"/>
            <a:ext cx="416942" cy="342106"/>
          </a:xfrm>
          <a:prstGeom prst="rect">
            <a:avLst/>
          </a:prstGeom>
        </p:spPr>
      </p:pic>
      <p:pic>
        <p:nvPicPr>
          <p:cNvPr id="55" name="Picture 5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2468294" y="4234569"/>
            <a:ext cx="320724" cy="342106"/>
          </a:xfrm>
          <a:prstGeom prst="rect">
            <a:avLst/>
          </a:prstGeom>
        </p:spPr>
      </p:pic>
      <p:pic>
        <p:nvPicPr>
          <p:cNvPr id="56" name="Picture 5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2379394" y="3859125"/>
            <a:ext cx="127000" cy="266700"/>
          </a:xfrm>
          <a:prstGeom prst="rect">
            <a:avLst/>
          </a:prstGeom>
        </p:spPr>
      </p:pic>
      <p:pic>
        <p:nvPicPr>
          <p:cNvPr id="57" name="Picture 5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3465244" y="4884699"/>
            <a:ext cx="1054100" cy="39370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1571840" y="6193770"/>
            <a:ext cx="122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Perceptron</a:t>
            </a: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2061894" y="4690975"/>
            <a:ext cx="587424" cy="587424"/>
            <a:chOff x="2061894" y="4690975"/>
            <a:chExt cx="587424" cy="587424"/>
          </a:xfrm>
        </p:grpSpPr>
        <p:sp>
          <p:nvSpPr>
            <p:cNvPr id="46" name="Oval 45"/>
            <p:cNvSpPr/>
            <p:nvPr/>
          </p:nvSpPr>
          <p:spPr>
            <a:xfrm>
              <a:off x="2061894" y="4690975"/>
              <a:ext cx="587424" cy="5874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Elbow Connector 58"/>
            <p:cNvCxnSpPr/>
            <p:nvPr/>
          </p:nvCxnSpPr>
          <p:spPr>
            <a:xfrm flipV="1">
              <a:off x="2156226" y="4831417"/>
              <a:ext cx="350168" cy="284163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4818687" y="5749839"/>
            <a:ext cx="41457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Potentially more.  Require a convex </a:t>
            </a:r>
          </a:p>
          <a:p>
            <a:r>
              <a:rPr lang="en-US" dirty="0" smtClean="0"/>
              <a:t>loss function for gradient descent training.</a:t>
            </a:r>
            <a:endParaRPr lang="en-US" dirty="0"/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2D33-4280-084A-95CA-F611CFB15E6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Multilayer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0520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Cascade Neurons together</a:t>
            </a:r>
          </a:p>
          <a:p>
            <a:r>
              <a:rPr lang="en-US" sz="2000" dirty="0" smtClean="0"/>
              <a:t>The output from one layer is the input to the next</a:t>
            </a:r>
          </a:p>
          <a:p>
            <a:r>
              <a:rPr lang="en-US" sz="2000" dirty="0" smtClean="0"/>
              <a:t>Each Layer has its own sets of weights</a:t>
            </a:r>
          </a:p>
          <a:p>
            <a:pPr>
              <a:buNone/>
            </a:pPr>
            <a:endParaRPr lang="en-US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2502558" y="3041601"/>
            <a:ext cx="587424" cy="587424"/>
            <a:chOff x="5401994" y="3071949"/>
            <a:chExt cx="587424" cy="587424"/>
          </a:xfrm>
        </p:grpSpPr>
        <p:sp>
          <p:nvSpPr>
            <p:cNvPr id="4" name="Oval 3"/>
            <p:cNvSpPr/>
            <p:nvPr/>
          </p:nvSpPr>
          <p:spPr>
            <a:xfrm>
              <a:off x="5401994" y="3071949"/>
              <a:ext cx="587424" cy="5874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Curved Connector 4"/>
            <p:cNvCxnSpPr/>
            <p:nvPr/>
          </p:nvCxnSpPr>
          <p:spPr>
            <a:xfrm flipV="1">
              <a:off x="5490894" y="3224349"/>
              <a:ext cx="411480" cy="301752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2502558" y="4067097"/>
            <a:ext cx="587424" cy="587424"/>
            <a:chOff x="5401994" y="3071949"/>
            <a:chExt cx="587424" cy="587424"/>
          </a:xfrm>
        </p:grpSpPr>
        <p:sp>
          <p:nvSpPr>
            <p:cNvPr id="8" name="Oval 7"/>
            <p:cNvSpPr/>
            <p:nvPr/>
          </p:nvSpPr>
          <p:spPr>
            <a:xfrm>
              <a:off x="5401994" y="3071949"/>
              <a:ext cx="587424" cy="5874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Curved Connector 8"/>
            <p:cNvCxnSpPr/>
            <p:nvPr/>
          </p:nvCxnSpPr>
          <p:spPr>
            <a:xfrm flipV="1">
              <a:off x="5490894" y="3224349"/>
              <a:ext cx="411480" cy="301752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502558" y="5100453"/>
            <a:ext cx="587424" cy="587424"/>
            <a:chOff x="5401994" y="3071949"/>
            <a:chExt cx="587424" cy="587424"/>
          </a:xfrm>
        </p:grpSpPr>
        <p:sp>
          <p:nvSpPr>
            <p:cNvPr id="11" name="Oval 10"/>
            <p:cNvSpPr/>
            <p:nvPr/>
          </p:nvSpPr>
          <p:spPr>
            <a:xfrm>
              <a:off x="5401994" y="3071949"/>
              <a:ext cx="587424" cy="5874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Curved Connector 11"/>
            <p:cNvCxnSpPr/>
            <p:nvPr/>
          </p:nvCxnSpPr>
          <p:spPr>
            <a:xfrm flipV="1">
              <a:off x="5490894" y="3224349"/>
              <a:ext cx="411480" cy="301752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003197" y="3041601"/>
            <a:ext cx="587424" cy="587424"/>
            <a:chOff x="5401994" y="3071949"/>
            <a:chExt cx="587424" cy="587424"/>
          </a:xfrm>
        </p:grpSpPr>
        <p:sp>
          <p:nvSpPr>
            <p:cNvPr id="14" name="Oval 13"/>
            <p:cNvSpPr/>
            <p:nvPr/>
          </p:nvSpPr>
          <p:spPr>
            <a:xfrm>
              <a:off x="5401994" y="3071949"/>
              <a:ext cx="587424" cy="5874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Curved Connector 14"/>
            <p:cNvCxnSpPr/>
            <p:nvPr/>
          </p:nvCxnSpPr>
          <p:spPr>
            <a:xfrm flipV="1">
              <a:off x="5490894" y="3224349"/>
              <a:ext cx="411480" cy="301752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03197" y="4067097"/>
            <a:ext cx="587424" cy="587424"/>
            <a:chOff x="5401994" y="3071949"/>
            <a:chExt cx="587424" cy="587424"/>
          </a:xfrm>
        </p:grpSpPr>
        <p:sp>
          <p:nvSpPr>
            <p:cNvPr id="17" name="Oval 16"/>
            <p:cNvSpPr/>
            <p:nvPr/>
          </p:nvSpPr>
          <p:spPr>
            <a:xfrm>
              <a:off x="5401994" y="3071949"/>
              <a:ext cx="587424" cy="5874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Curved Connector 17"/>
            <p:cNvCxnSpPr/>
            <p:nvPr/>
          </p:nvCxnSpPr>
          <p:spPr>
            <a:xfrm flipV="1">
              <a:off x="5490894" y="3224349"/>
              <a:ext cx="411480" cy="301752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003197" y="5100453"/>
            <a:ext cx="587424" cy="587424"/>
            <a:chOff x="5401994" y="3071949"/>
            <a:chExt cx="587424" cy="587424"/>
          </a:xfrm>
        </p:grpSpPr>
        <p:sp>
          <p:nvSpPr>
            <p:cNvPr id="20" name="Oval 19"/>
            <p:cNvSpPr/>
            <p:nvPr/>
          </p:nvSpPr>
          <p:spPr>
            <a:xfrm>
              <a:off x="5401994" y="3071949"/>
              <a:ext cx="587424" cy="5874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Curved Connector 20"/>
            <p:cNvCxnSpPr/>
            <p:nvPr/>
          </p:nvCxnSpPr>
          <p:spPr>
            <a:xfrm flipV="1">
              <a:off x="5490894" y="3224349"/>
              <a:ext cx="411480" cy="301752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7279051" y="4067097"/>
            <a:ext cx="587424" cy="587424"/>
            <a:chOff x="5401994" y="3071949"/>
            <a:chExt cx="587424" cy="587424"/>
          </a:xfrm>
        </p:grpSpPr>
        <p:sp>
          <p:nvSpPr>
            <p:cNvPr id="23" name="Oval 22"/>
            <p:cNvSpPr/>
            <p:nvPr/>
          </p:nvSpPr>
          <p:spPr>
            <a:xfrm>
              <a:off x="5401994" y="3071949"/>
              <a:ext cx="587424" cy="5874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Curved Connector 23"/>
            <p:cNvCxnSpPr/>
            <p:nvPr/>
          </p:nvCxnSpPr>
          <p:spPr>
            <a:xfrm flipV="1">
              <a:off x="5490894" y="3224349"/>
              <a:ext cx="411480" cy="301752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968375" y="3161959"/>
            <a:ext cx="279400" cy="190500"/>
          </a:xfrm>
          <a:prstGeom prst="rect">
            <a:avLst/>
          </a:prstGeom>
        </p:spPr>
      </p:pic>
      <p:pic>
        <p:nvPicPr>
          <p:cNvPr id="27" name="Picture 2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974725" y="3865221"/>
            <a:ext cx="266700" cy="190500"/>
          </a:xfrm>
          <a:prstGeom prst="rect">
            <a:avLst/>
          </a:prstGeom>
        </p:spPr>
      </p:pic>
      <p:pic>
        <p:nvPicPr>
          <p:cNvPr id="28" name="Picture 27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943345" y="4596258"/>
            <a:ext cx="279400" cy="190500"/>
          </a:xfrm>
          <a:prstGeom prst="rect">
            <a:avLst/>
          </a:prstGeom>
        </p:spPr>
      </p:pic>
      <p:pic>
        <p:nvPicPr>
          <p:cNvPr id="29" name="Picture 28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864555" y="5395753"/>
            <a:ext cx="355600" cy="190500"/>
          </a:xfrm>
          <a:prstGeom prst="rect">
            <a:avLst/>
          </a:prstGeom>
        </p:spPr>
      </p:pic>
      <p:cxnSp>
        <p:nvCxnSpPr>
          <p:cNvPr id="32" name="Straight Arrow Connector 31"/>
          <p:cNvCxnSpPr>
            <a:stCxn id="4" idx="6"/>
            <a:endCxn id="14" idx="2"/>
          </p:cNvCxnSpPr>
          <p:nvPr/>
        </p:nvCxnSpPr>
        <p:spPr>
          <a:xfrm>
            <a:off x="3089982" y="3335313"/>
            <a:ext cx="191321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6"/>
            <a:endCxn id="17" idx="1"/>
          </p:cNvCxnSpPr>
          <p:nvPr/>
        </p:nvCxnSpPr>
        <p:spPr>
          <a:xfrm>
            <a:off x="3089982" y="3335313"/>
            <a:ext cx="1999241" cy="817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6"/>
            <a:endCxn id="20" idx="1"/>
          </p:cNvCxnSpPr>
          <p:nvPr/>
        </p:nvCxnSpPr>
        <p:spPr>
          <a:xfrm>
            <a:off x="3089982" y="3335313"/>
            <a:ext cx="1999241" cy="1851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6"/>
            <a:endCxn id="14" idx="2"/>
          </p:cNvCxnSpPr>
          <p:nvPr/>
        </p:nvCxnSpPr>
        <p:spPr>
          <a:xfrm flipV="1">
            <a:off x="3089982" y="3335313"/>
            <a:ext cx="1913215" cy="10254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6"/>
            <a:endCxn id="17" idx="2"/>
          </p:cNvCxnSpPr>
          <p:nvPr/>
        </p:nvCxnSpPr>
        <p:spPr>
          <a:xfrm>
            <a:off x="3089982" y="4360809"/>
            <a:ext cx="191321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6"/>
            <a:endCxn id="20" idx="2"/>
          </p:cNvCxnSpPr>
          <p:nvPr/>
        </p:nvCxnSpPr>
        <p:spPr>
          <a:xfrm>
            <a:off x="3089982" y="4360809"/>
            <a:ext cx="1913215" cy="1033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6"/>
          </p:cNvCxnSpPr>
          <p:nvPr/>
        </p:nvCxnSpPr>
        <p:spPr>
          <a:xfrm>
            <a:off x="3089982" y="5394165"/>
            <a:ext cx="191321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6"/>
            <a:endCxn id="17" idx="3"/>
          </p:cNvCxnSpPr>
          <p:nvPr/>
        </p:nvCxnSpPr>
        <p:spPr>
          <a:xfrm flipV="1">
            <a:off x="3089982" y="4568495"/>
            <a:ext cx="1999241" cy="8256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6"/>
            <a:endCxn id="14" idx="3"/>
          </p:cNvCxnSpPr>
          <p:nvPr/>
        </p:nvCxnSpPr>
        <p:spPr>
          <a:xfrm flipV="1">
            <a:off x="3089982" y="3542999"/>
            <a:ext cx="1999241" cy="1851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6" idx="3"/>
            <a:endCxn id="4" idx="2"/>
          </p:cNvCxnSpPr>
          <p:nvPr/>
        </p:nvCxnSpPr>
        <p:spPr>
          <a:xfrm>
            <a:off x="1247775" y="3257209"/>
            <a:ext cx="1254783" cy="78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3"/>
            <a:endCxn id="8" idx="1"/>
          </p:cNvCxnSpPr>
          <p:nvPr/>
        </p:nvCxnSpPr>
        <p:spPr>
          <a:xfrm>
            <a:off x="1247775" y="3257209"/>
            <a:ext cx="1340809" cy="8959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6" idx="3"/>
            <a:endCxn id="11" idx="1"/>
          </p:cNvCxnSpPr>
          <p:nvPr/>
        </p:nvCxnSpPr>
        <p:spPr>
          <a:xfrm>
            <a:off x="1247775" y="3257209"/>
            <a:ext cx="1340809" cy="1929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7" idx="3"/>
            <a:endCxn id="4" idx="2"/>
          </p:cNvCxnSpPr>
          <p:nvPr/>
        </p:nvCxnSpPr>
        <p:spPr>
          <a:xfrm flipV="1">
            <a:off x="1241425" y="3335313"/>
            <a:ext cx="1261133" cy="625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7" idx="3"/>
            <a:endCxn id="8" idx="2"/>
          </p:cNvCxnSpPr>
          <p:nvPr/>
        </p:nvCxnSpPr>
        <p:spPr>
          <a:xfrm>
            <a:off x="1241425" y="3960471"/>
            <a:ext cx="1261133" cy="400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7" idx="3"/>
            <a:endCxn id="11" idx="2"/>
          </p:cNvCxnSpPr>
          <p:nvPr/>
        </p:nvCxnSpPr>
        <p:spPr>
          <a:xfrm>
            <a:off x="1241425" y="3960471"/>
            <a:ext cx="1261133" cy="14336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8" idx="3"/>
            <a:endCxn id="4" idx="3"/>
          </p:cNvCxnSpPr>
          <p:nvPr/>
        </p:nvCxnSpPr>
        <p:spPr>
          <a:xfrm flipV="1">
            <a:off x="1222745" y="3542999"/>
            <a:ext cx="1365839" cy="11485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8" idx="3"/>
            <a:endCxn id="8" idx="2"/>
          </p:cNvCxnSpPr>
          <p:nvPr/>
        </p:nvCxnSpPr>
        <p:spPr>
          <a:xfrm flipV="1">
            <a:off x="1222745" y="4360809"/>
            <a:ext cx="1279813" cy="330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9" idx="3"/>
            <a:endCxn id="11" idx="2"/>
          </p:cNvCxnSpPr>
          <p:nvPr/>
        </p:nvCxnSpPr>
        <p:spPr>
          <a:xfrm flipV="1">
            <a:off x="1220155" y="5394165"/>
            <a:ext cx="1282403" cy="968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9" idx="3"/>
            <a:endCxn id="8" idx="3"/>
          </p:cNvCxnSpPr>
          <p:nvPr/>
        </p:nvCxnSpPr>
        <p:spPr>
          <a:xfrm flipV="1">
            <a:off x="1220155" y="4568495"/>
            <a:ext cx="1368429" cy="922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8" idx="3"/>
            <a:endCxn id="11" idx="2"/>
          </p:cNvCxnSpPr>
          <p:nvPr/>
        </p:nvCxnSpPr>
        <p:spPr>
          <a:xfrm>
            <a:off x="1222745" y="4691508"/>
            <a:ext cx="1279813" cy="702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9" idx="3"/>
            <a:endCxn id="4" idx="3"/>
          </p:cNvCxnSpPr>
          <p:nvPr/>
        </p:nvCxnSpPr>
        <p:spPr>
          <a:xfrm flipV="1">
            <a:off x="1220155" y="3542999"/>
            <a:ext cx="1368429" cy="19480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23" idx="3"/>
          </p:cNvCxnSpPr>
          <p:nvPr/>
        </p:nvCxnSpPr>
        <p:spPr>
          <a:xfrm flipV="1">
            <a:off x="5590621" y="4568495"/>
            <a:ext cx="1774456" cy="8256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7" idx="6"/>
            <a:endCxn id="23" idx="2"/>
          </p:cNvCxnSpPr>
          <p:nvPr/>
        </p:nvCxnSpPr>
        <p:spPr>
          <a:xfrm>
            <a:off x="5590621" y="4360809"/>
            <a:ext cx="168843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4" idx="6"/>
            <a:endCxn id="23" idx="1"/>
          </p:cNvCxnSpPr>
          <p:nvPr/>
        </p:nvCxnSpPr>
        <p:spPr>
          <a:xfrm>
            <a:off x="5590621" y="3335313"/>
            <a:ext cx="1774456" cy="817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23" idx="6"/>
          </p:cNvCxnSpPr>
          <p:nvPr/>
        </p:nvCxnSpPr>
        <p:spPr>
          <a:xfrm>
            <a:off x="7866475" y="4360809"/>
            <a:ext cx="302800" cy="3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0" name="Picture 89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8180388" y="4175125"/>
            <a:ext cx="850900" cy="381000"/>
          </a:xfrm>
          <a:prstGeom prst="rect">
            <a:avLst/>
          </a:prstGeom>
        </p:spPr>
      </p:pic>
      <p:sp>
        <p:nvSpPr>
          <p:cNvPr id="97" name="Slide Number Placeholder 9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2D33-4280-084A-95CA-F611CFB15E6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8" name="Picture 97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2071688" y="3008313"/>
            <a:ext cx="444500" cy="393700"/>
          </a:xfrm>
          <a:prstGeom prst="rect">
            <a:avLst/>
          </a:prstGeom>
        </p:spPr>
      </p:pic>
      <p:pic>
        <p:nvPicPr>
          <p:cNvPr id="99" name="Picture 98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4"/>
              <a:stretch>
                <a:fillRect/>
              </a:stretch>
            </p:blipFill>
          </mc:Choice>
          <mc:Fallback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2157413" y="3835400"/>
            <a:ext cx="444500" cy="393700"/>
          </a:xfrm>
          <a:prstGeom prst="rect">
            <a:avLst/>
          </a:prstGeom>
        </p:spPr>
      </p:pic>
      <p:pic>
        <p:nvPicPr>
          <p:cNvPr id="100" name="Picture 99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6"/>
              <a:stretch>
                <a:fillRect/>
              </a:stretch>
            </p:blipFill>
          </mc:Choice>
          <mc:Fallback>
            <p:blipFill>
              <a:blip r:embed="rId17"/>
              <a:stretch>
                <a:fillRect/>
              </a:stretch>
            </p:blipFill>
          </mc:Fallback>
        </mc:AlternateContent>
        <p:spPr>
          <a:xfrm>
            <a:off x="2022475" y="4883150"/>
            <a:ext cx="444500" cy="393700"/>
          </a:xfrm>
          <a:prstGeom prst="rect">
            <a:avLst/>
          </a:prstGeom>
        </p:spPr>
      </p:pic>
      <p:pic>
        <p:nvPicPr>
          <p:cNvPr id="101" name="Picture 10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8"/>
              <a:stretch>
                <a:fillRect/>
              </a:stretch>
            </p:blipFill>
          </mc:Choice>
          <mc:Fallback>
            <p:blipFill>
              <a:blip r:embed="rId19"/>
              <a:stretch>
                <a:fillRect/>
              </a:stretch>
            </p:blipFill>
          </mc:Fallback>
        </mc:AlternateContent>
        <p:spPr>
          <a:xfrm>
            <a:off x="4513263" y="4945063"/>
            <a:ext cx="444500" cy="393700"/>
          </a:xfrm>
          <a:prstGeom prst="rect">
            <a:avLst/>
          </a:prstGeom>
        </p:spPr>
      </p:pic>
      <p:pic>
        <p:nvPicPr>
          <p:cNvPr id="102" name="Picture 101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0"/>
              <a:stretch>
                <a:fillRect/>
              </a:stretch>
            </p:blipFill>
          </mc:Choice>
          <mc:Fallback>
            <p:blipFill>
              <a:blip r:embed="rId21"/>
              <a:stretch>
                <a:fillRect/>
              </a:stretch>
            </p:blipFill>
          </mc:Fallback>
        </mc:AlternateContent>
        <p:spPr>
          <a:xfrm>
            <a:off x="4500563" y="4117975"/>
            <a:ext cx="444500" cy="393700"/>
          </a:xfrm>
          <a:prstGeom prst="rect">
            <a:avLst/>
          </a:prstGeom>
        </p:spPr>
      </p:pic>
      <p:pic>
        <p:nvPicPr>
          <p:cNvPr id="103" name="Picture 102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2"/>
              <a:stretch>
                <a:fillRect/>
              </a:stretch>
            </p:blipFill>
          </mc:Choice>
          <mc:Fallback>
            <p:blipFill>
              <a:blip r:embed="rId23"/>
              <a:stretch>
                <a:fillRect/>
              </a:stretch>
            </p:blipFill>
          </mc:Fallback>
        </mc:AlternateContent>
        <p:spPr>
          <a:xfrm>
            <a:off x="4537075" y="2971800"/>
            <a:ext cx="444500" cy="393700"/>
          </a:xfrm>
          <a:prstGeom prst="rect">
            <a:avLst/>
          </a:prstGeom>
        </p:spPr>
      </p:pic>
      <p:pic>
        <p:nvPicPr>
          <p:cNvPr id="104" name="Picture 103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4"/>
              <a:stretch>
                <a:fillRect/>
              </a:stretch>
            </p:blipFill>
          </mc:Choice>
          <mc:Fallback>
            <p:blipFill>
              <a:blip r:embed="rId25"/>
              <a:stretch>
                <a:fillRect/>
              </a:stretch>
            </p:blipFill>
          </mc:Fallback>
        </mc:AlternateContent>
        <p:spPr>
          <a:xfrm>
            <a:off x="6683375" y="3527425"/>
            <a:ext cx="444500" cy="317500"/>
          </a:xfrm>
          <a:prstGeom prst="rect">
            <a:avLst/>
          </a:prstGeom>
        </p:spPr>
      </p:pic>
      <p:pic>
        <p:nvPicPr>
          <p:cNvPr id="105" name="Picture 10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6"/>
              <a:stretch>
                <a:fillRect/>
              </a:stretch>
            </p:blipFill>
          </mc:Choice>
          <mc:Fallback>
            <p:blipFill>
              <a:blip r:embed="rId27"/>
              <a:stretch>
                <a:fillRect/>
              </a:stretch>
            </p:blipFill>
          </mc:Fallback>
        </mc:AlternateContent>
        <p:spPr>
          <a:xfrm>
            <a:off x="6608763" y="4033838"/>
            <a:ext cx="444500" cy="317500"/>
          </a:xfrm>
          <a:prstGeom prst="rect">
            <a:avLst/>
          </a:prstGeom>
        </p:spPr>
      </p:pic>
      <p:pic>
        <p:nvPicPr>
          <p:cNvPr id="106" name="Picture 10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8"/>
              <a:stretch>
                <a:fillRect/>
              </a:stretch>
            </p:blipFill>
          </mc:Choice>
          <mc:Fallback>
            <p:blipFill>
              <a:blip r:embed="rId29"/>
              <a:stretch>
                <a:fillRect/>
              </a:stretch>
            </p:blipFill>
          </mc:Fallback>
        </mc:AlternateContent>
        <p:spPr>
          <a:xfrm>
            <a:off x="6534150" y="4476750"/>
            <a:ext cx="444500" cy="31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7520"/>
          </a:xfrm>
        </p:spPr>
        <p:txBody>
          <a:bodyPr/>
          <a:lstStyle/>
          <a:p>
            <a:r>
              <a:rPr lang="en-US" dirty="0" smtClean="0"/>
              <a:t>What happens when we arrange </a:t>
            </a:r>
            <a:r>
              <a:rPr lang="en-US" b="1" dirty="0" smtClean="0"/>
              <a:t>linear neurons</a:t>
            </a:r>
            <a:r>
              <a:rPr lang="en-US" dirty="0" smtClean="0"/>
              <a:t> in a multilayer network?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17" name="Picture 11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380582" y="3061498"/>
            <a:ext cx="279400" cy="190500"/>
          </a:xfrm>
          <a:prstGeom prst="rect">
            <a:avLst/>
          </a:prstGeom>
        </p:spPr>
      </p:pic>
      <p:pic>
        <p:nvPicPr>
          <p:cNvPr id="118" name="Picture 117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380582" y="4073819"/>
            <a:ext cx="266700" cy="190500"/>
          </a:xfrm>
          <a:prstGeom prst="rect">
            <a:avLst/>
          </a:prstGeom>
        </p:spPr>
      </p:pic>
      <p:pic>
        <p:nvPicPr>
          <p:cNvPr id="119" name="Picture 118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1380582" y="5104792"/>
            <a:ext cx="279400" cy="190500"/>
          </a:xfrm>
          <a:prstGeom prst="rect">
            <a:avLst/>
          </a:prstGeom>
        </p:spPr>
      </p:pic>
      <p:cxnSp>
        <p:nvCxnSpPr>
          <p:cNvPr id="120" name="Straight Arrow Connector 119"/>
          <p:cNvCxnSpPr/>
          <p:nvPr/>
        </p:nvCxnSpPr>
        <p:spPr>
          <a:xfrm>
            <a:off x="1851189" y="3139602"/>
            <a:ext cx="191321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1851189" y="3139602"/>
            <a:ext cx="1999241" cy="817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1851189" y="3139602"/>
            <a:ext cx="1999241" cy="1851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1851189" y="3139602"/>
            <a:ext cx="1913215" cy="10254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851189" y="4165098"/>
            <a:ext cx="191321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1851189" y="4165098"/>
            <a:ext cx="1913215" cy="1033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1851189" y="5198454"/>
            <a:ext cx="191321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V="1">
            <a:off x="1851189" y="4372784"/>
            <a:ext cx="1999241" cy="8256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1851189" y="3347288"/>
            <a:ext cx="1999241" cy="1851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V="1">
            <a:off x="4351828" y="4372784"/>
            <a:ext cx="1774456" cy="8256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4351828" y="4165098"/>
            <a:ext cx="168843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4351828" y="3139602"/>
            <a:ext cx="1774456" cy="817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6627682" y="4165098"/>
            <a:ext cx="302800" cy="3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3" name="Picture 132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6941595" y="3979414"/>
            <a:ext cx="850900" cy="381000"/>
          </a:xfrm>
          <a:prstGeom prst="rect">
            <a:avLst/>
          </a:prstGeom>
        </p:spPr>
      </p:pic>
      <p:pic>
        <p:nvPicPr>
          <p:cNvPr id="134" name="Picture 133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3149940" y="2743998"/>
            <a:ext cx="444500" cy="317500"/>
          </a:xfrm>
          <a:prstGeom prst="rect">
            <a:avLst/>
          </a:prstGeom>
        </p:spPr>
      </p:pic>
      <p:pic>
        <p:nvPicPr>
          <p:cNvPr id="135" name="Picture 13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3149940" y="4010319"/>
            <a:ext cx="444500" cy="317500"/>
          </a:xfrm>
          <a:prstGeom prst="rect">
            <a:avLst/>
          </a:prstGeom>
        </p:spPr>
      </p:pic>
      <p:pic>
        <p:nvPicPr>
          <p:cNvPr id="136" name="Picture 13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4"/>
              <a:stretch>
                <a:fillRect/>
              </a:stretch>
            </p:blipFill>
          </mc:Choice>
          <mc:Fallback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5373508" y="4447434"/>
            <a:ext cx="444500" cy="317500"/>
          </a:xfrm>
          <a:prstGeom prst="rect">
            <a:avLst/>
          </a:prstGeom>
        </p:spPr>
      </p:pic>
      <p:pic>
        <p:nvPicPr>
          <p:cNvPr id="137" name="Picture 13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6"/>
              <a:stretch>
                <a:fillRect/>
              </a:stretch>
            </p:blipFill>
          </mc:Choice>
          <mc:Fallback>
            <p:blipFill>
              <a:blip r:embed="rId17"/>
              <a:stretch>
                <a:fillRect/>
              </a:stretch>
            </p:blipFill>
          </mc:Fallback>
        </mc:AlternateContent>
        <p:spPr>
          <a:xfrm>
            <a:off x="5373508" y="3979414"/>
            <a:ext cx="444500" cy="317500"/>
          </a:xfrm>
          <a:prstGeom prst="rect">
            <a:avLst/>
          </a:prstGeom>
        </p:spPr>
      </p:pic>
      <p:pic>
        <p:nvPicPr>
          <p:cNvPr id="138" name="Picture 137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8"/>
              <a:stretch>
                <a:fillRect/>
              </a:stretch>
            </p:blipFill>
          </mc:Choice>
          <mc:Fallback>
            <p:blipFill>
              <a:blip r:embed="rId19"/>
              <a:stretch>
                <a:fillRect/>
              </a:stretch>
            </p:blipFill>
          </mc:Fallback>
        </mc:AlternateContent>
        <p:spPr>
          <a:xfrm>
            <a:off x="5373508" y="3291710"/>
            <a:ext cx="444500" cy="317500"/>
          </a:xfrm>
          <a:prstGeom prst="rect">
            <a:avLst/>
          </a:prstGeom>
        </p:spPr>
      </p:pic>
      <p:grpSp>
        <p:nvGrpSpPr>
          <p:cNvPr id="139" name="Group 69"/>
          <p:cNvGrpSpPr/>
          <p:nvPr/>
        </p:nvGrpSpPr>
        <p:grpSpPr>
          <a:xfrm>
            <a:off x="3764404" y="2863036"/>
            <a:ext cx="587424" cy="587424"/>
            <a:chOff x="1814244" y="1478440"/>
            <a:chExt cx="587424" cy="587424"/>
          </a:xfrm>
        </p:grpSpPr>
        <p:sp>
          <p:nvSpPr>
            <p:cNvPr id="140" name="Oval 139"/>
            <p:cNvSpPr/>
            <p:nvPr/>
          </p:nvSpPr>
          <p:spPr>
            <a:xfrm>
              <a:off x="1814244" y="1478440"/>
              <a:ext cx="587424" cy="5874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Connector 140"/>
            <p:cNvCxnSpPr/>
            <p:nvPr/>
          </p:nvCxnSpPr>
          <p:spPr>
            <a:xfrm rot="5400000" flipH="1" flipV="1">
              <a:off x="1936903" y="1601099"/>
              <a:ext cx="342106" cy="34210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72"/>
          <p:cNvGrpSpPr/>
          <p:nvPr/>
        </p:nvGrpSpPr>
        <p:grpSpPr>
          <a:xfrm>
            <a:off x="3764404" y="3860010"/>
            <a:ext cx="587424" cy="587424"/>
            <a:chOff x="1814244" y="1478440"/>
            <a:chExt cx="587424" cy="587424"/>
          </a:xfrm>
        </p:grpSpPr>
        <p:sp>
          <p:nvSpPr>
            <p:cNvPr id="143" name="Oval 142"/>
            <p:cNvSpPr/>
            <p:nvPr/>
          </p:nvSpPr>
          <p:spPr>
            <a:xfrm>
              <a:off x="1814244" y="1478440"/>
              <a:ext cx="587424" cy="5874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Straight Connector 143"/>
            <p:cNvCxnSpPr/>
            <p:nvPr/>
          </p:nvCxnSpPr>
          <p:spPr>
            <a:xfrm rot="5400000" flipH="1" flipV="1">
              <a:off x="1936903" y="1601099"/>
              <a:ext cx="342106" cy="34210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75"/>
          <p:cNvGrpSpPr/>
          <p:nvPr/>
        </p:nvGrpSpPr>
        <p:grpSpPr>
          <a:xfrm>
            <a:off x="3764404" y="4904742"/>
            <a:ext cx="587424" cy="587424"/>
            <a:chOff x="1814244" y="1478440"/>
            <a:chExt cx="587424" cy="587424"/>
          </a:xfrm>
        </p:grpSpPr>
        <p:sp>
          <p:nvSpPr>
            <p:cNvPr id="146" name="Oval 145"/>
            <p:cNvSpPr/>
            <p:nvPr/>
          </p:nvSpPr>
          <p:spPr>
            <a:xfrm>
              <a:off x="1814244" y="1478440"/>
              <a:ext cx="587424" cy="5874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/>
            <p:cNvCxnSpPr/>
            <p:nvPr/>
          </p:nvCxnSpPr>
          <p:spPr>
            <a:xfrm rot="5400000" flipH="1" flipV="1">
              <a:off x="1936903" y="1601099"/>
              <a:ext cx="342106" cy="34210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78"/>
          <p:cNvGrpSpPr/>
          <p:nvPr/>
        </p:nvGrpSpPr>
        <p:grpSpPr>
          <a:xfrm>
            <a:off x="6040258" y="3860010"/>
            <a:ext cx="587424" cy="587424"/>
            <a:chOff x="1814244" y="1478440"/>
            <a:chExt cx="587424" cy="587424"/>
          </a:xfrm>
        </p:grpSpPr>
        <p:sp>
          <p:nvSpPr>
            <p:cNvPr id="149" name="Oval 148"/>
            <p:cNvSpPr/>
            <p:nvPr/>
          </p:nvSpPr>
          <p:spPr>
            <a:xfrm>
              <a:off x="1814244" y="1478440"/>
              <a:ext cx="587424" cy="5874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Connector 149"/>
            <p:cNvCxnSpPr/>
            <p:nvPr/>
          </p:nvCxnSpPr>
          <p:spPr>
            <a:xfrm rot="5400000" flipH="1" flipV="1">
              <a:off x="1936903" y="1601099"/>
              <a:ext cx="342106" cy="34210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75"/>
          <p:cNvGrpSpPr/>
          <p:nvPr/>
        </p:nvGrpSpPr>
        <p:grpSpPr>
          <a:xfrm>
            <a:off x="3764404" y="5938278"/>
            <a:ext cx="587424" cy="587424"/>
            <a:chOff x="1814244" y="1478440"/>
            <a:chExt cx="587424" cy="587424"/>
          </a:xfrm>
        </p:grpSpPr>
        <p:sp>
          <p:nvSpPr>
            <p:cNvPr id="152" name="Oval 151"/>
            <p:cNvSpPr/>
            <p:nvPr/>
          </p:nvSpPr>
          <p:spPr>
            <a:xfrm>
              <a:off x="1814244" y="1478440"/>
              <a:ext cx="587424" cy="5874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3" name="Straight Connector 152"/>
            <p:cNvCxnSpPr/>
            <p:nvPr/>
          </p:nvCxnSpPr>
          <p:spPr>
            <a:xfrm rot="5400000" flipH="1" flipV="1">
              <a:off x="1936903" y="1601099"/>
              <a:ext cx="342106" cy="34210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Straight Arrow Connector 153"/>
          <p:cNvCxnSpPr/>
          <p:nvPr/>
        </p:nvCxnSpPr>
        <p:spPr>
          <a:xfrm flipV="1">
            <a:off x="4351828" y="4361408"/>
            <a:ext cx="1774456" cy="1870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rot="16200000" flipH="1">
            <a:off x="1408458" y="3582332"/>
            <a:ext cx="2884702" cy="1999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rot="16200000" flipH="1">
            <a:off x="1776336" y="4243921"/>
            <a:ext cx="2062921" cy="19132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1851188" y="5198454"/>
            <a:ext cx="1913216" cy="10335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8" name="Picture 157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0"/>
              <a:stretch>
                <a:fillRect/>
              </a:stretch>
            </p:blipFill>
          </mc:Choice>
          <mc:Fallback>
            <p:blipFill>
              <a:blip r:embed="rId21"/>
              <a:stretch>
                <a:fillRect/>
              </a:stretch>
            </p:blipFill>
          </mc:Fallback>
        </mc:AlternateContent>
        <p:spPr>
          <a:xfrm>
            <a:off x="3149940" y="5174666"/>
            <a:ext cx="444500" cy="317500"/>
          </a:xfrm>
          <a:prstGeom prst="rect">
            <a:avLst/>
          </a:prstGeom>
        </p:spPr>
      </p:pic>
      <p:pic>
        <p:nvPicPr>
          <p:cNvPr id="159" name="Picture 158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2"/>
              <a:stretch>
                <a:fillRect/>
              </a:stretch>
            </p:blipFill>
          </mc:Choice>
          <mc:Fallback>
            <p:blipFill>
              <a:blip r:embed="rId23"/>
              <a:stretch>
                <a:fillRect/>
              </a:stretch>
            </p:blipFill>
          </mc:Fallback>
        </mc:AlternateContent>
        <p:spPr>
          <a:xfrm>
            <a:off x="3073740" y="6208202"/>
            <a:ext cx="520700" cy="317500"/>
          </a:xfrm>
          <a:prstGeom prst="rect">
            <a:avLst/>
          </a:prstGeom>
        </p:spPr>
      </p:pic>
      <p:pic>
        <p:nvPicPr>
          <p:cNvPr id="160" name="Picture 159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4"/>
              <a:stretch>
                <a:fillRect/>
              </a:stretch>
            </p:blipFill>
          </mc:Choice>
          <mc:Fallback>
            <p:blipFill>
              <a:blip r:embed="rId25"/>
              <a:stretch>
                <a:fillRect/>
              </a:stretch>
            </p:blipFill>
          </mc:Fallback>
        </mc:AlternateContent>
        <p:spPr>
          <a:xfrm>
            <a:off x="5373508" y="5174666"/>
            <a:ext cx="520700" cy="317500"/>
          </a:xfrm>
          <a:prstGeom prst="rect">
            <a:avLst/>
          </a:prstGeom>
        </p:spPr>
      </p:pic>
      <p:sp>
        <p:nvSpPr>
          <p:cNvPr id="161" name="Slide Number Placeholder 1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2D33-4280-084A-95CA-F611CFB15E6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Neural Networks</a:t>
            </a:r>
            <a:endParaRPr lang="en-US" dirty="0"/>
          </a:p>
        </p:txBody>
      </p:sp>
      <p:pic>
        <p:nvPicPr>
          <p:cNvPr id="25" name="Picture 2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91109" y="3101210"/>
            <a:ext cx="279400" cy="190500"/>
          </a:xfrm>
          <a:prstGeom prst="rect">
            <a:avLst/>
          </a:prstGeom>
        </p:spPr>
      </p:pic>
      <p:pic>
        <p:nvPicPr>
          <p:cNvPr id="26" name="Picture 2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191109" y="4113531"/>
            <a:ext cx="266700" cy="190500"/>
          </a:xfrm>
          <a:prstGeom prst="rect">
            <a:avLst/>
          </a:prstGeom>
        </p:spPr>
      </p:pic>
      <p:pic>
        <p:nvPicPr>
          <p:cNvPr id="27" name="Picture 2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191109" y="5144504"/>
            <a:ext cx="279400" cy="190500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>
            <a:off x="661716" y="3179314"/>
            <a:ext cx="191321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61716" y="3179314"/>
            <a:ext cx="1999241" cy="817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61716" y="3179314"/>
            <a:ext cx="1999241" cy="1851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61715" y="3179313"/>
            <a:ext cx="1913215" cy="10254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61716" y="4204810"/>
            <a:ext cx="191321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61716" y="4204810"/>
            <a:ext cx="1913215" cy="1033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61716" y="5238166"/>
            <a:ext cx="191321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61716" y="4412496"/>
            <a:ext cx="1999241" cy="8256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61716" y="3387000"/>
            <a:ext cx="1999241" cy="1851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3162355" y="4412496"/>
            <a:ext cx="1774456" cy="8256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162355" y="4204810"/>
            <a:ext cx="168843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162355" y="3179314"/>
            <a:ext cx="1774456" cy="817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438209" y="4204810"/>
            <a:ext cx="302800" cy="3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1960467" y="2783710"/>
            <a:ext cx="444500" cy="317500"/>
          </a:xfrm>
          <a:prstGeom prst="rect">
            <a:avLst/>
          </a:prstGeom>
        </p:spPr>
      </p:pic>
      <p:pic>
        <p:nvPicPr>
          <p:cNvPr id="56" name="Picture 5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1960467" y="4050031"/>
            <a:ext cx="444500" cy="317500"/>
          </a:xfrm>
          <a:prstGeom prst="rect">
            <a:avLst/>
          </a:prstGeom>
        </p:spPr>
      </p:pic>
      <p:pic>
        <p:nvPicPr>
          <p:cNvPr id="58" name="Picture 57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3"/>
              <a:stretch>
                <a:fillRect/>
              </a:stretch>
            </p:blipFill>
          </mc:Choice>
          <mc:Fallback>
            <p:blipFill>
              <a:blip r:embed="rId14"/>
              <a:stretch>
                <a:fillRect/>
              </a:stretch>
            </p:blipFill>
          </mc:Fallback>
        </mc:AlternateContent>
        <p:spPr>
          <a:xfrm>
            <a:off x="4184035" y="4487146"/>
            <a:ext cx="444500" cy="317500"/>
          </a:xfrm>
          <a:prstGeom prst="rect">
            <a:avLst/>
          </a:prstGeom>
        </p:spPr>
      </p:pic>
      <p:pic>
        <p:nvPicPr>
          <p:cNvPr id="59" name="Picture 58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5"/>
              <a:stretch>
                <a:fillRect/>
              </a:stretch>
            </p:blipFill>
          </mc:Choice>
          <mc:Fallback>
            <p:blipFill>
              <a:blip r:embed="rId16"/>
              <a:stretch>
                <a:fillRect/>
              </a:stretch>
            </p:blipFill>
          </mc:Fallback>
        </mc:AlternateContent>
        <p:spPr>
          <a:xfrm>
            <a:off x="4184035" y="4019126"/>
            <a:ext cx="444500" cy="317500"/>
          </a:xfrm>
          <a:prstGeom prst="rect">
            <a:avLst/>
          </a:prstGeom>
        </p:spPr>
      </p:pic>
      <p:pic>
        <p:nvPicPr>
          <p:cNvPr id="60" name="Picture 59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7"/>
              <a:stretch>
                <a:fillRect/>
              </a:stretch>
            </p:blipFill>
          </mc:Choice>
          <mc:Fallback>
            <p:blipFill>
              <a:blip r:embed="rId18"/>
              <a:stretch>
                <a:fillRect/>
              </a:stretch>
            </p:blipFill>
          </mc:Fallback>
        </mc:AlternateContent>
        <p:spPr>
          <a:xfrm>
            <a:off x="4184035" y="3331422"/>
            <a:ext cx="444500" cy="317500"/>
          </a:xfrm>
          <a:prstGeom prst="rect">
            <a:avLst/>
          </a:prstGeom>
        </p:spPr>
      </p:pic>
      <p:grpSp>
        <p:nvGrpSpPr>
          <p:cNvPr id="7" name="Group 69"/>
          <p:cNvGrpSpPr/>
          <p:nvPr/>
        </p:nvGrpSpPr>
        <p:grpSpPr>
          <a:xfrm>
            <a:off x="2574931" y="2902748"/>
            <a:ext cx="587424" cy="587424"/>
            <a:chOff x="1814244" y="1478440"/>
            <a:chExt cx="587424" cy="587424"/>
          </a:xfrm>
        </p:grpSpPr>
        <p:sp>
          <p:nvSpPr>
            <p:cNvPr id="71" name="Oval 70"/>
            <p:cNvSpPr/>
            <p:nvPr/>
          </p:nvSpPr>
          <p:spPr>
            <a:xfrm>
              <a:off x="1814244" y="1478440"/>
              <a:ext cx="587424" cy="5874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/>
            <p:nvPr/>
          </p:nvCxnSpPr>
          <p:spPr>
            <a:xfrm rot="5400000" flipH="1" flipV="1">
              <a:off x="1936903" y="1601099"/>
              <a:ext cx="342106" cy="34210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2"/>
          <p:cNvGrpSpPr/>
          <p:nvPr/>
        </p:nvGrpSpPr>
        <p:grpSpPr>
          <a:xfrm>
            <a:off x="2574931" y="3899722"/>
            <a:ext cx="587424" cy="587424"/>
            <a:chOff x="1814244" y="1478440"/>
            <a:chExt cx="587424" cy="587424"/>
          </a:xfrm>
        </p:grpSpPr>
        <p:sp>
          <p:nvSpPr>
            <p:cNvPr id="74" name="Oval 73"/>
            <p:cNvSpPr/>
            <p:nvPr/>
          </p:nvSpPr>
          <p:spPr>
            <a:xfrm>
              <a:off x="1814244" y="1478440"/>
              <a:ext cx="587424" cy="5874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 flipH="1" flipV="1">
              <a:off x="1936903" y="1601099"/>
              <a:ext cx="342106" cy="34210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75"/>
          <p:cNvGrpSpPr/>
          <p:nvPr/>
        </p:nvGrpSpPr>
        <p:grpSpPr>
          <a:xfrm>
            <a:off x="2574931" y="4944454"/>
            <a:ext cx="587424" cy="587424"/>
            <a:chOff x="1814244" y="1478440"/>
            <a:chExt cx="587424" cy="587424"/>
          </a:xfrm>
        </p:grpSpPr>
        <p:sp>
          <p:nvSpPr>
            <p:cNvPr id="77" name="Oval 76"/>
            <p:cNvSpPr/>
            <p:nvPr/>
          </p:nvSpPr>
          <p:spPr>
            <a:xfrm>
              <a:off x="1814244" y="1478440"/>
              <a:ext cx="587424" cy="5874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/>
            <p:nvPr/>
          </p:nvCxnSpPr>
          <p:spPr>
            <a:xfrm rot="5400000" flipH="1" flipV="1">
              <a:off x="1936903" y="1601099"/>
              <a:ext cx="342106" cy="34210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78"/>
          <p:cNvGrpSpPr/>
          <p:nvPr/>
        </p:nvGrpSpPr>
        <p:grpSpPr>
          <a:xfrm>
            <a:off x="4850785" y="3899722"/>
            <a:ext cx="587424" cy="587424"/>
            <a:chOff x="1814244" y="1478440"/>
            <a:chExt cx="587424" cy="587424"/>
          </a:xfrm>
        </p:grpSpPr>
        <p:sp>
          <p:nvSpPr>
            <p:cNvPr id="80" name="Oval 79"/>
            <p:cNvSpPr/>
            <p:nvPr/>
          </p:nvSpPr>
          <p:spPr>
            <a:xfrm>
              <a:off x="1814244" y="1478440"/>
              <a:ext cx="587424" cy="5874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/>
            <p:nvPr/>
          </p:nvCxnSpPr>
          <p:spPr>
            <a:xfrm rot="5400000" flipH="1" flipV="1">
              <a:off x="1936903" y="1601099"/>
              <a:ext cx="342106" cy="34210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75"/>
          <p:cNvGrpSpPr/>
          <p:nvPr/>
        </p:nvGrpSpPr>
        <p:grpSpPr>
          <a:xfrm>
            <a:off x="2574931" y="5977990"/>
            <a:ext cx="587424" cy="587424"/>
            <a:chOff x="1814244" y="1478440"/>
            <a:chExt cx="587424" cy="587424"/>
          </a:xfrm>
        </p:grpSpPr>
        <p:sp>
          <p:nvSpPr>
            <p:cNvPr id="67" name="Oval 66"/>
            <p:cNvSpPr/>
            <p:nvPr/>
          </p:nvSpPr>
          <p:spPr>
            <a:xfrm>
              <a:off x="1814244" y="1478440"/>
              <a:ext cx="587424" cy="5874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/>
            <p:nvPr/>
          </p:nvCxnSpPr>
          <p:spPr>
            <a:xfrm rot="5400000" flipH="1" flipV="1">
              <a:off x="1936903" y="1601099"/>
              <a:ext cx="342106" cy="34210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Arrow Connector 75"/>
          <p:cNvCxnSpPr/>
          <p:nvPr/>
        </p:nvCxnSpPr>
        <p:spPr>
          <a:xfrm flipV="1">
            <a:off x="3162355" y="4401120"/>
            <a:ext cx="1774456" cy="1870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16200000" flipH="1">
            <a:off x="218985" y="3622044"/>
            <a:ext cx="2884702" cy="1999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rot="16200000" flipH="1">
            <a:off x="586863" y="4283633"/>
            <a:ext cx="2062921" cy="19132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661715" y="5238166"/>
            <a:ext cx="1913216" cy="10335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5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9"/>
              <a:stretch>
                <a:fillRect/>
              </a:stretch>
            </p:blipFill>
          </mc:Choice>
          <mc:Fallback>
            <p:blipFill>
              <a:blip r:embed="rId20"/>
              <a:stretch>
                <a:fillRect/>
              </a:stretch>
            </p:blipFill>
          </mc:Fallback>
        </mc:AlternateContent>
        <p:spPr>
          <a:xfrm>
            <a:off x="1960467" y="5214378"/>
            <a:ext cx="444500" cy="317500"/>
          </a:xfrm>
          <a:prstGeom prst="rect">
            <a:avLst/>
          </a:prstGeom>
        </p:spPr>
      </p:pic>
      <p:pic>
        <p:nvPicPr>
          <p:cNvPr id="87" name="Picture 8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1"/>
              <a:stretch>
                <a:fillRect/>
              </a:stretch>
            </p:blipFill>
          </mc:Choice>
          <mc:Fallback>
            <p:blipFill>
              <a:blip r:embed="rId22"/>
              <a:stretch>
                <a:fillRect/>
              </a:stretch>
            </p:blipFill>
          </mc:Fallback>
        </mc:AlternateContent>
        <p:spPr>
          <a:xfrm>
            <a:off x="1884267" y="6247914"/>
            <a:ext cx="520700" cy="317500"/>
          </a:xfrm>
          <a:prstGeom prst="rect">
            <a:avLst/>
          </a:prstGeom>
        </p:spPr>
      </p:pic>
      <p:pic>
        <p:nvPicPr>
          <p:cNvPr id="88" name="Picture 87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3"/>
              <a:stretch>
                <a:fillRect/>
              </a:stretch>
            </p:blipFill>
          </mc:Choice>
          <mc:Fallback>
            <p:blipFill>
              <a:blip r:embed="rId24"/>
              <a:stretch>
                <a:fillRect/>
              </a:stretch>
            </p:blipFill>
          </mc:Fallback>
        </mc:AlternateContent>
        <p:spPr>
          <a:xfrm>
            <a:off x="4184035" y="5214378"/>
            <a:ext cx="520700" cy="317500"/>
          </a:xfrm>
          <a:prstGeom prst="rect">
            <a:avLst/>
          </a:prstGeom>
        </p:spPr>
      </p:pic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2D33-4280-084A-95CA-F611CFB15E6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752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Nothing special happens.</a:t>
            </a:r>
          </a:p>
          <a:p>
            <a:pPr lvl="1"/>
            <a:r>
              <a:rPr lang="en-US" dirty="0" smtClean="0"/>
              <a:t>The product of two linear transformations is itself a linear transformation.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5" name="Picture 9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5"/>
              <a:stretch>
                <a:fillRect/>
              </a:stretch>
            </p:blipFill>
          </mc:Choice>
          <mc:Fallback>
            <p:blipFill>
              <a:blip r:embed="rId26"/>
              <a:stretch>
                <a:fillRect/>
              </a:stretch>
            </p:blipFill>
          </mc:Fallback>
        </mc:AlternateContent>
        <p:spPr>
          <a:xfrm>
            <a:off x="4733925" y="2416175"/>
            <a:ext cx="4241800" cy="889000"/>
          </a:xfrm>
          <a:prstGeom prst="rect">
            <a:avLst/>
          </a:prstGeom>
        </p:spPr>
      </p:pic>
      <p:pic>
        <p:nvPicPr>
          <p:cNvPr id="96" name="Picture 9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7"/>
              <a:stretch>
                <a:fillRect/>
              </a:stretch>
            </p:blipFill>
          </mc:Choice>
          <mc:Fallback>
            <p:blipFill>
              <a:blip r:embed="rId28"/>
              <a:stretch>
                <a:fillRect/>
              </a:stretch>
            </p:blipFill>
          </mc:Fallback>
        </mc:AlternateContent>
        <p:spPr>
          <a:xfrm>
            <a:off x="5437188" y="4130675"/>
            <a:ext cx="3378200" cy="889000"/>
          </a:xfrm>
          <a:prstGeom prst="rect">
            <a:avLst/>
          </a:prstGeom>
        </p:spPr>
      </p:pic>
      <p:pic>
        <p:nvPicPr>
          <p:cNvPr id="97" name="Picture 9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9"/>
              <a:srcRect l="-3273" t="-10286" r="-3273" b="-10286"/>
              <a:stretch>
                <a:fillRect/>
              </a:stretch>
            </p:blipFill>
          </mc:Choice>
          <mc:Fallback>
            <p:blipFill>
              <a:blip r:embed="rId30"/>
              <a:srcRect l="-3273" t="-10286" r="-3273" b="-10286"/>
              <a:stretch>
                <a:fillRect/>
              </a:stretch>
            </p:blipFill>
          </mc:Fallback>
        </mc:AlternateContent>
        <p:spPr>
          <a:xfrm>
            <a:off x="5329873" y="5258435"/>
            <a:ext cx="2976879" cy="10718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79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We want to introduce non-</a:t>
            </a:r>
            <a:r>
              <a:rPr lang="en-US" dirty="0" err="1" smtClean="0"/>
              <a:t>linearities</a:t>
            </a:r>
            <a:r>
              <a:rPr lang="en-US" dirty="0" smtClean="0"/>
              <a:t> to the network.</a:t>
            </a:r>
          </a:p>
          <a:p>
            <a:pPr lvl="1"/>
            <a:r>
              <a:rPr lang="en-US" dirty="0" smtClean="0"/>
              <a:t>Non-</a:t>
            </a:r>
            <a:r>
              <a:rPr lang="en-US" dirty="0" err="1" smtClean="0"/>
              <a:t>linearities</a:t>
            </a:r>
            <a:r>
              <a:rPr lang="en-US" dirty="0" smtClean="0"/>
              <a:t> allow a network to identify complex regions in 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2D33-4280-084A-95CA-F611CFB15E6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380582" y="3061498"/>
            <a:ext cx="279400" cy="1905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380582" y="4073819"/>
            <a:ext cx="266700" cy="1905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1380582" y="5104792"/>
            <a:ext cx="279400" cy="1905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1851189" y="3139602"/>
            <a:ext cx="191321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851189" y="3139602"/>
            <a:ext cx="1999241" cy="817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51189" y="3139602"/>
            <a:ext cx="1999241" cy="1851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851189" y="3139602"/>
            <a:ext cx="1913215" cy="10254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851189" y="4165098"/>
            <a:ext cx="191321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51189" y="4165098"/>
            <a:ext cx="1913215" cy="1033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851189" y="5198454"/>
            <a:ext cx="191321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851189" y="4372784"/>
            <a:ext cx="1999241" cy="8256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851189" y="3347288"/>
            <a:ext cx="1999241" cy="1851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351828" y="4372784"/>
            <a:ext cx="1774456" cy="8256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351828" y="4165098"/>
            <a:ext cx="168843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351828" y="3139602"/>
            <a:ext cx="1774456" cy="817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627682" y="4165098"/>
            <a:ext cx="302800" cy="3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6941595" y="3979414"/>
            <a:ext cx="850900" cy="381000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3149940" y="2743998"/>
            <a:ext cx="444500" cy="317500"/>
          </a:xfrm>
          <a:prstGeom prst="rect">
            <a:avLst/>
          </a:prstGeom>
        </p:spPr>
      </p:pic>
      <p:pic>
        <p:nvPicPr>
          <p:cNvPr id="23" name="Picture 22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3149940" y="4010319"/>
            <a:ext cx="444500" cy="317500"/>
          </a:xfrm>
          <a:prstGeom prst="rect">
            <a:avLst/>
          </a:prstGeom>
        </p:spPr>
      </p:pic>
      <p:pic>
        <p:nvPicPr>
          <p:cNvPr id="24" name="Picture 23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4"/>
              <a:stretch>
                <a:fillRect/>
              </a:stretch>
            </p:blipFill>
          </mc:Choice>
          <mc:Fallback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5373508" y="4447434"/>
            <a:ext cx="444500" cy="317500"/>
          </a:xfrm>
          <a:prstGeom prst="rect">
            <a:avLst/>
          </a:prstGeom>
        </p:spPr>
      </p:pic>
      <p:pic>
        <p:nvPicPr>
          <p:cNvPr id="25" name="Picture 2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6"/>
              <a:stretch>
                <a:fillRect/>
              </a:stretch>
            </p:blipFill>
          </mc:Choice>
          <mc:Fallback>
            <p:blipFill>
              <a:blip r:embed="rId17"/>
              <a:stretch>
                <a:fillRect/>
              </a:stretch>
            </p:blipFill>
          </mc:Fallback>
        </mc:AlternateContent>
        <p:spPr>
          <a:xfrm>
            <a:off x="5373508" y="3979414"/>
            <a:ext cx="444500" cy="317500"/>
          </a:xfrm>
          <a:prstGeom prst="rect">
            <a:avLst/>
          </a:prstGeom>
        </p:spPr>
      </p:pic>
      <p:pic>
        <p:nvPicPr>
          <p:cNvPr id="26" name="Picture 2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8"/>
              <a:stretch>
                <a:fillRect/>
              </a:stretch>
            </p:blipFill>
          </mc:Choice>
          <mc:Fallback>
            <p:blipFill>
              <a:blip r:embed="rId19"/>
              <a:stretch>
                <a:fillRect/>
              </a:stretch>
            </p:blipFill>
          </mc:Fallback>
        </mc:AlternateContent>
        <p:spPr>
          <a:xfrm>
            <a:off x="5373508" y="3291710"/>
            <a:ext cx="444500" cy="317500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>
          <a:xfrm flipV="1">
            <a:off x="4351828" y="4361408"/>
            <a:ext cx="1774456" cy="1870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6200000" flipH="1">
            <a:off x="1408458" y="3582332"/>
            <a:ext cx="2884702" cy="1999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6200000" flipH="1">
            <a:off x="1776336" y="4243921"/>
            <a:ext cx="2062921" cy="19132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851188" y="5198454"/>
            <a:ext cx="1913216" cy="10335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0"/>
              <a:stretch>
                <a:fillRect/>
              </a:stretch>
            </p:blipFill>
          </mc:Choice>
          <mc:Fallback>
            <p:blipFill>
              <a:blip r:embed="rId21"/>
              <a:stretch>
                <a:fillRect/>
              </a:stretch>
            </p:blipFill>
          </mc:Fallback>
        </mc:AlternateContent>
        <p:spPr>
          <a:xfrm>
            <a:off x="3149940" y="5174666"/>
            <a:ext cx="444500" cy="317500"/>
          </a:xfrm>
          <a:prstGeom prst="rect">
            <a:avLst/>
          </a:prstGeom>
        </p:spPr>
      </p:pic>
      <p:pic>
        <p:nvPicPr>
          <p:cNvPr id="47" name="Picture 4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2"/>
              <a:stretch>
                <a:fillRect/>
              </a:stretch>
            </p:blipFill>
          </mc:Choice>
          <mc:Fallback>
            <p:blipFill>
              <a:blip r:embed="rId23"/>
              <a:stretch>
                <a:fillRect/>
              </a:stretch>
            </p:blipFill>
          </mc:Fallback>
        </mc:AlternateContent>
        <p:spPr>
          <a:xfrm>
            <a:off x="3073740" y="6208202"/>
            <a:ext cx="520700" cy="317500"/>
          </a:xfrm>
          <a:prstGeom prst="rect">
            <a:avLst/>
          </a:prstGeom>
        </p:spPr>
      </p:pic>
      <p:pic>
        <p:nvPicPr>
          <p:cNvPr id="48" name="Picture 47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4"/>
              <a:stretch>
                <a:fillRect/>
              </a:stretch>
            </p:blipFill>
          </mc:Choice>
          <mc:Fallback>
            <p:blipFill>
              <a:blip r:embed="rId25"/>
              <a:stretch>
                <a:fillRect/>
              </a:stretch>
            </p:blipFill>
          </mc:Fallback>
        </mc:AlternateContent>
        <p:spPr>
          <a:xfrm>
            <a:off x="5373508" y="5174666"/>
            <a:ext cx="520700" cy="317500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3764404" y="2845889"/>
            <a:ext cx="587424" cy="587424"/>
            <a:chOff x="5401994" y="3071949"/>
            <a:chExt cx="587424" cy="587424"/>
          </a:xfrm>
        </p:grpSpPr>
        <p:sp>
          <p:nvSpPr>
            <p:cNvPr id="50" name="Oval 49"/>
            <p:cNvSpPr/>
            <p:nvPr/>
          </p:nvSpPr>
          <p:spPr>
            <a:xfrm>
              <a:off x="5401994" y="3071949"/>
              <a:ext cx="587424" cy="5874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Curved Connector 50"/>
            <p:cNvCxnSpPr/>
            <p:nvPr/>
          </p:nvCxnSpPr>
          <p:spPr>
            <a:xfrm flipV="1">
              <a:off x="5490894" y="3224349"/>
              <a:ext cx="411480" cy="301752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764404" y="3860010"/>
            <a:ext cx="587424" cy="587424"/>
            <a:chOff x="5401994" y="3071949"/>
            <a:chExt cx="587424" cy="587424"/>
          </a:xfrm>
        </p:grpSpPr>
        <p:sp>
          <p:nvSpPr>
            <p:cNvPr id="53" name="Oval 52"/>
            <p:cNvSpPr/>
            <p:nvPr/>
          </p:nvSpPr>
          <p:spPr>
            <a:xfrm>
              <a:off x="5401994" y="3071949"/>
              <a:ext cx="587424" cy="5874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Curved Connector 53"/>
            <p:cNvCxnSpPr/>
            <p:nvPr/>
          </p:nvCxnSpPr>
          <p:spPr>
            <a:xfrm flipV="1">
              <a:off x="5490894" y="3224349"/>
              <a:ext cx="411480" cy="301752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3764404" y="4906330"/>
            <a:ext cx="587424" cy="587424"/>
            <a:chOff x="5401994" y="3071949"/>
            <a:chExt cx="587424" cy="587424"/>
          </a:xfrm>
        </p:grpSpPr>
        <p:sp>
          <p:nvSpPr>
            <p:cNvPr id="56" name="Oval 55"/>
            <p:cNvSpPr/>
            <p:nvPr/>
          </p:nvSpPr>
          <p:spPr>
            <a:xfrm>
              <a:off x="5401994" y="3071949"/>
              <a:ext cx="587424" cy="5874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Curved Connector 56"/>
            <p:cNvCxnSpPr/>
            <p:nvPr/>
          </p:nvCxnSpPr>
          <p:spPr>
            <a:xfrm flipV="1">
              <a:off x="5490894" y="3224349"/>
              <a:ext cx="411480" cy="301752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3764405" y="5938277"/>
            <a:ext cx="587424" cy="587424"/>
            <a:chOff x="5401994" y="3071949"/>
            <a:chExt cx="587424" cy="587424"/>
          </a:xfrm>
        </p:grpSpPr>
        <p:sp>
          <p:nvSpPr>
            <p:cNvPr id="59" name="Oval 58"/>
            <p:cNvSpPr/>
            <p:nvPr/>
          </p:nvSpPr>
          <p:spPr>
            <a:xfrm>
              <a:off x="5401994" y="3071949"/>
              <a:ext cx="587424" cy="5874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Curved Connector 59"/>
            <p:cNvCxnSpPr/>
            <p:nvPr/>
          </p:nvCxnSpPr>
          <p:spPr>
            <a:xfrm flipV="1">
              <a:off x="5490894" y="3224349"/>
              <a:ext cx="411480" cy="301752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6040258" y="3875357"/>
            <a:ext cx="587424" cy="587424"/>
            <a:chOff x="5401994" y="3071949"/>
            <a:chExt cx="587424" cy="587424"/>
          </a:xfrm>
        </p:grpSpPr>
        <p:sp>
          <p:nvSpPr>
            <p:cNvPr id="62" name="Oval 61"/>
            <p:cNvSpPr/>
            <p:nvPr/>
          </p:nvSpPr>
          <p:spPr>
            <a:xfrm>
              <a:off x="5401994" y="3071949"/>
              <a:ext cx="587424" cy="5874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Curved Connector 62"/>
            <p:cNvCxnSpPr/>
            <p:nvPr/>
          </p:nvCxnSpPr>
          <p:spPr>
            <a:xfrm flipV="1">
              <a:off x="5490894" y="3224349"/>
              <a:ext cx="411480" cy="301752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</a:t>
            </a:r>
            <a:r>
              <a:rPr lang="en-US" dirty="0" err="1" smtClean="0"/>
              <a:t>Separability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436681" cy="1962878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1-layer cannot handle XOR</a:t>
            </a:r>
          </a:p>
          <a:p>
            <a:r>
              <a:rPr lang="en-US" sz="2000" dirty="0" smtClean="0"/>
              <a:t>More layers can handle more complicated spaces – but require more parameters</a:t>
            </a:r>
          </a:p>
          <a:p>
            <a:r>
              <a:rPr lang="en-US" sz="2000" dirty="0" smtClean="0"/>
              <a:t>Each node splits the feature space with a </a:t>
            </a:r>
            <a:r>
              <a:rPr lang="en-US" sz="2000" dirty="0" err="1" smtClean="0"/>
              <a:t>hyperplane</a:t>
            </a:r>
            <a:endParaRPr lang="en-US" sz="2000" dirty="0" smtClean="0"/>
          </a:p>
          <a:p>
            <a:r>
              <a:rPr lang="en-US" sz="2000" dirty="0" smtClean="0"/>
              <a:t>If the second layer is AND a 2-layer network can represent any convex hull.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2D33-4280-084A-95CA-F611CFB15E66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801429" y="4069360"/>
            <a:ext cx="1208309" cy="1084951"/>
            <a:chOff x="801429" y="4069360"/>
            <a:chExt cx="1208309" cy="1084951"/>
          </a:xfrm>
        </p:grpSpPr>
        <p:cxnSp>
          <p:nvCxnSpPr>
            <p:cNvPr id="6" name="Straight Arrow Connector 5"/>
            <p:cNvCxnSpPr/>
            <p:nvPr/>
          </p:nvCxnSpPr>
          <p:spPr>
            <a:xfrm rot="5400000" flipH="1" flipV="1">
              <a:off x="431570" y="4611042"/>
              <a:ext cx="108495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801429" y="4919267"/>
              <a:ext cx="120830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/>
        </p:nvCxnSpPr>
        <p:spPr>
          <a:xfrm rot="16200000" flipH="1">
            <a:off x="782563" y="4247708"/>
            <a:ext cx="925469" cy="88773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801429" y="4228843"/>
            <a:ext cx="863078" cy="924674"/>
          </a:xfrm>
          <a:custGeom>
            <a:avLst/>
            <a:gdLst>
              <a:gd name="connsiteX0" fmla="*/ 0 w 863078"/>
              <a:gd name="connsiteY0" fmla="*/ 0 h 924674"/>
              <a:gd name="connsiteX1" fmla="*/ 0 w 863078"/>
              <a:gd name="connsiteY1" fmla="*/ 924674 h 924674"/>
              <a:gd name="connsiteX2" fmla="*/ 863078 w 863078"/>
              <a:gd name="connsiteY2" fmla="*/ 912345 h 924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3078" h="924674">
                <a:moveTo>
                  <a:pt x="0" y="0"/>
                </a:moveTo>
                <a:lnTo>
                  <a:pt x="0" y="924674"/>
                </a:lnTo>
                <a:lnTo>
                  <a:pt x="863078" y="912345"/>
                </a:lnTo>
              </a:path>
            </a:pathLst>
          </a:cu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65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65000"/>
                </a:schemeClr>
              </a:gs>
            </a:gsLst>
            <a:lin ang="16200000" scaled="0"/>
            <a:tileRect/>
          </a:gradFill>
          <a:ln>
            <a:solidFill>
              <a:schemeClr val="accent3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974840" y="5496580"/>
            <a:ext cx="689667" cy="2937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973251" y="5790292"/>
            <a:ext cx="691256" cy="2937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251931" y="5790292"/>
            <a:ext cx="34254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1664507" y="5496580"/>
            <a:ext cx="587424" cy="587424"/>
            <a:chOff x="2061894" y="4690975"/>
            <a:chExt cx="587424" cy="587424"/>
          </a:xfrm>
        </p:grpSpPr>
        <p:sp>
          <p:nvSpPr>
            <p:cNvPr id="28" name="Oval 27"/>
            <p:cNvSpPr/>
            <p:nvPr/>
          </p:nvSpPr>
          <p:spPr>
            <a:xfrm>
              <a:off x="2061894" y="4690975"/>
              <a:ext cx="587424" cy="5874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Elbow Connector 28"/>
            <p:cNvCxnSpPr/>
            <p:nvPr/>
          </p:nvCxnSpPr>
          <p:spPr>
            <a:xfrm flipV="1">
              <a:off x="2156226" y="4831417"/>
              <a:ext cx="350168" cy="284163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2971453" y="4018453"/>
            <a:ext cx="1233762" cy="1098077"/>
            <a:chOff x="4179762" y="4056237"/>
            <a:chExt cx="1233762" cy="1098077"/>
          </a:xfrm>
        </p:grpSpPr>
        <p:grpSp>
          <p:nvGrpSpPr>
            <p:cNvPr id="39" name="Group 38"/>
            <p:cNvGrpSpPr/>
            <p:nvPr/>
          </p:nvGrpSpPr>
          <p:grpSpPr>
            <a:xfrm>
              <a:off x="4205215" y="4069363"/>
              <a:ext cx="1208309" cy="1084951"/>
              <a:chOff x="801429" y="4069360"/>
              <a:chExt cx="1208309" cy="1084951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 rot="5400000" flipH="1" flipV="1">
                <a:off x="431570" y="4611042"/>
                <a:ext cx="1084951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801429" y="4919267"/>
                <a:ext cx="1208309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Freeform 43"/>
            <p:cNvSpPr/>
            <p:nvPr/>
          </p:nvSpPr>
          <p:spPr>
            <a:xfrm>
              <a:off x="4179762" y="4056237"/>
              <a:ext cx="1208309" cy="1060293"/>
            </a:xfrm>
            <a:custGeom>
              <a:avLst/>
              <a:gdLst>
                <a:gd name="connsiteX0" fmla="*/ 0 w 1208309"/>
                <a:gd name="connsiteY0" fmla="*/ 493160 h 1060293"/>
                <a:gd name="connsiteX1" fmla="*/ 406879 w 1208309"/>
                <a:gd name="connsiteY1" fmla="*/ 1060293 h 1060293"/>
                <a:gd name="connsiteX2" fmla="*/ 863078 w 1208309"/>
                <a:gd name="connsiteY2" fmla="*/ 1060293 h 1060293"/>
                <a:gd name="connsiteX3" fmla="*/ 1208309 w 1208309"/>
                <a:gd name="connsiteY3" fmla="*/ 542476 h 1060293"/>
                <a:gd name="connsiteX4" fmla="*/ 1109671 w 1208309"/>
                <a:gd name="connsiteY4" fmla="*/ 0 h 1060293"/>
                <a:gd name="connsiteX5" fmla="*/ 480858 w 1208309"/>
                <a:gd name="connsiteY5" fmla="*/ 0 h 1060293"/>
                <a:gd name="connsiteX6" fmla="*/ 0 w 1208309"/>
                <a:gd name="connsiteY6" fmla="*/ 493160 h 1060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8309" h="1060293">
                  <a:moveTo>
                    <a:pt x="0" y="493160"/>
                  </a:moveTo>
                  <a:lnTo>
                    <a:pt x="406879" y="1060293"/>
                  </a:lnTo>
                  <a:lnTo>
                    <a:pt x="863078" y="1060293"/>
                  </a:lnTo>
                  <a:lnTo>
                    <a:pt x="1208309" y="542476"/>
                  </a:lnTo>
                  <a:lnTo>
                    <a:pt x="1109671" y="0"/>
                  </a:lnTo>
                  <a:lnTo>
                    <a:pt x="480858" y="0"/>
                  </a:lnTo>
                  <a:lnTo>
                    <a:pt x="0" y="49316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tint val="100000"/>
                    <a:shade val="100000"/>
                    <a:satMod val="130000"/>
                    <a:alpha val="65000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  <a:alpha val="65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579213" y="5343310"/>
            <a:ext cx="587424" cy="587424"/>
            <a:chOff x="5401994" y="3071949"/>
            <a:chExt cx="587424" cy="587424"/>
          </a:xfrm>
        </p:grpSpPr>
        <p:sp>
          <p:nvSpPr>
            <p:cNvPr id="46" name="Oval 45"/>
            <p:cNvSpPr/>
            <p:nvPr/>
          </p:nvSpPr>
          <p:spPr>
            <a:xfrm>
              <a:off x="5401994" y="3071949"/>
              <a:ext cx="587424" cy="5874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Curved Connector 46"/>
            <p:cNvCxnSpPr/>
            <p:nvPr/>
          </p:nvCxnSpPr>
          <p:spPr>
            <a:xfrm flipV="1">
              <a:off x="5490894" y="3224349"/>
              <a:ext cx="411480" cy="301752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579213" y="6083196"/>
            <a:ext cx="587424" cy="587424"/>
            <a:chOff x="5401994" y="3071949"/>
            <a:chExt cx="587424" cy="587424"/>
          </a:xfrm>
        </p:grpSpPr>
        <p:sp>
          <p:nvSpPr>
            <p:cNvPr id="49" name="Oval 48"/>
            <p:cNvSpPr/>
            <p:nvPr/>
          </p:nvSpPr>
          <p:spPr>
            <a:xfrm>
              <a:off x="5401994" y="3071949"/>
              <a:ext cx="587424" cy="5874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Curved Connector 49"/>
            <p:cNvCxnSpPr/>
            <p:nvPr/>
          </p:nvCxnSpPr>
          <p:spPr>
            <a:xfrm flipV="1">
              <a:off x="5490894" y="3224349"/>
              <a:ext cx="411480" cy="301752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/>
          <p:cNvCxnSpPr/>
          <p:nvPr/>
        </p:nvCxnSpPr>
        <p:spPr>
          <a:xfrm>
            <a:off x="4168226" y="5718071"/>
            <a:ext cx="689667" cy="2937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4166637" y="6011783"/>
            <a:ext cx="691256" cy="2937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445317" y="6011783"/>
            <a:ext cx="34254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857893" y="5718071"/>
            <a:ext cx="587424" cy="587424"/>
            <a:chOff x="2061894" y="4690975"/>
            <a:chExt cx="587424" cy="587424"/>
          </a:xfrm>
        </p:grpSpPr>
        <p:sp>
          <p:nvSpPr>
            <p:cNvPr id="55" name="Oval 54"/>
            <p:cNvSpPr/>
            <p:nvPr/>
          </p:nvSpPr>
          <p:spPr>
            <a:xfrm>
              <a:off x="2061894" y="4690975"/>
              <a:ext cx="587424" cy="5874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Elbow Connector 55"/>
            <p:cNvCxnSpPr/>
            <p:nvPr/>
          </p:nvCxnSpPr>
          <p:spPr>
            <a:xfrm flipV="1">
              <a:off x="2156226" y="4831417"/>
              <a:ext cx="350168" cy="284163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Arrow Connector 56"/>
          <p:cNvCxnSpPr/>
          <p:nvPr/>
        </p:nvCxnSpPr>
        <p:spPr>
          <a:xfrm>
            <a:off x="2876421" y="5642566"/>
            <a:ext cx="68966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2874832" y="5642566"/>
            <a:ext cx="691256" cy="6629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6200000" flipH="1">
            <a:off x="2861440" y="5659135"/>
            <a:ext cx="732754" cy="702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874832" y="6376908"/>
            <a:ext cx="70438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6720286" y="2398191"/>
            <a:ext cx="1590529" cy="1517649"/>
            <a:chOff x="7008986" y="1872823"/>
            <a:chExt cx="1590529" cy="1517649"/>
          </a:xfrm>
        </p:grpSpPr>
        <p:grpSp>
          <p:nvGrpSpPr>
            <p:cNvPr id="67" name="Group 66"/>
            <p:cNvGrpSpPr/>
            <p:nvPr/>
          </p:nvGrpSpPr>
          <p:grpSpPr>
            <a:xfrm>
              <a:off x="7143817" y="2305521"/>
              <a:ext cx="1208309" cy="1084951"/>
              <a:chOff x="801429" y="4069360"/>
              <a:chExt cx="1208309" cy="1084951"/>
            </a:xfrm>
          </p:grpSpPr>
          <p:cxnSp>
            <p:nvCxnSpPr>
              <p:cNvPr id="68" name="Straight Arrow Connector 67"/>
              <p:cNvCxnSpPr/>
              <p:nvPr/>
            </p:nvCxnSpPr>
            <p:spPr>
              <a:xfrm rot="5400000" flipH="1" flipV="1">
                <a:off x="431570" y="4611042"/>
                <a:ext cx="1084951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801429" y="4919267"/>
                <a:ext cx="1208309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Freeform 69"/>
            <p:cNvSpPr/>
            <p:nvPr/>
          </p:nvSpPr>
          <p:spPr>
            <a:xfrm>
              <a:off x="7008986" y="1872823"/>
              <a:ext cx="1590529" cy="1109609"/>
            </a:xfrm>
            <a:custGeom>
              <a:avLst/>
              <a:gdLst>
                <a:gd name="connsiteX0" fmla="*/ 197275 w 1590529"/>
                <a:gd name="connsiteY0" fmla="*/ 505489 h 1109609"/>
                <a:gd name="connsiteX1" fmla="*/ 875407 w 1590529"/>
                <a:gd name="connsiteY1" fmla="*/ 0 h 1109609"/>
                <a:gd name="connsiteX2" fmla="*/ 1590529 w 1590529"/>
                <a:gd name="connsiteY2" fmla="*/ 443844 h 1109609"/>
                <a:gd name="connsiteX3" fmla="*/ 1109671 w 1590529"/>
                <a:gd name="connsiteY3" fmla="*/ 653437 h 1109609"/>
                <a:gd name="connsiteX4" fmla="*/ 875407 w 1590529"/>
                <a:gd name="connsiteY4" fmla="*/ 308225 h 1109609"/>
                <a:gd name="connsiteX5" fmla="*/ 431539 w 1590529"/>
                <a:gd name="connsiteY5" fmla="*/ 653437 h 1109609"/>
                <a:gd name="connsiteX6" fmla="*/ 1343935 w 1590529"/>
                <a:gd name="connsiteY6" fmla="*/ 1109609 h 1109609"/>
                <a:gd name="connsiteX7" fmla="*/ 0 w 1590529"/>
                <a:gd name="connsiteY7" fmla="*/ 912345 h 1109609"/>
                <a:gd name="connsiteX8" fmla="*/ 197275 w 1590529"/>
                <a:gd name="connsiteY8" fmla="*/ 505489 h 1109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0529" h="1109609">
                  <a:moveTo>
                    <a:pt x="197275" y="505489"/>
                  </a:moveTo>
                  <a:lnTo>
                    <a:pt x="875407" y="0"/>
                  </a:lnTo>
                  <a:lnTo>
                    <a:pt x="1590529" y="443844"/>
                  </a:lnTo>
                  <a:lnTo>
                    <a:pt x="1109671" y="653437"/>
                  </a:lnTo>
                  <a:lnTo>
                    <a:pt x="875407" y="308225"/>
                  </a:lnTo>
                  <a:lnTo>
                    <a:pt x="431539" y="653437"/>
                  </a:lnTo>
                  <a:lnTo>
                    <a:pt x="1343935" y="1109609"/>
                  </a:lnTo>
                  <a:lnTo>
                    <a:pt x="0" y="912345"/>
                  </a:lnTo>
                  <a:lnTo>
                    <a:pt x="197275" y="50548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tint val="100000"/>
                    <a:shade val="100000"/>
                    <a:satMod val="130000"/>
                    <a:alpha val="65000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  <a:alpha val="65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733411" y="4069360"/>
            <a:ext cx="587424" cy="587424"/>
            <a:chOff x="5401994" y="3071949"/>
            <a:chExt cx="587424" cy="587424"/>
          </a:xfrm>
        </p:grpSpPr>
        <p:sp>
          <p:nvSpPr>
            <p:cNvPr id="83" name="Oval 82"/>
            <p:cNvSpPr/>
            <p:nvPr/>
          </p:nvSpPr>
          <p:spPr>
            <a:xfrm>
              <a:off x="5401994" y="3071949"/>
              <a:ext cx="587424" cy="5874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Curved Connector 83"/>
            <p:cNvCxnSpPr/>
            <p:nvPr/>
          </p:nvCxnSpPr>
          <p:spPr>
            <a:xfrm flipV="1">
              <a:off x="5490894" y="3224349"/>
              <a:ext cx="411480" cy="301752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6733411" y="4809246"/>
            <a:ext cx="587424" cy="587424"/>
            <a:chOff x="5401994" y="3071949"/>
            <a:chExt cx="587424" cy="587424"/>
          </a:xfrm>
        </p:grpSpPr>
        <p:sp>
          <p:nvSpPr>
            <p:cNvPr id="86" name="Oval 85"/>
            <p:cNvSpPr/>
            <p:nvPr/>
          </p:nvSpPr>
          <p:spPr>
            <a:xfrm>
              <a:off x="5401994" y="3071949"/>
              <a:ext cx="587424" cy="5874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Curved Connector 86"/>
            <p:cNvCxnSpPr/>
            <p:nvPr/>
          </p:nvCxnSpPr>
          <p:spPr>
            <a:xfrm flipV="1">
              <a:off x="5490894" y="3224349"/>
              <a:ext cx="411480" cy="301752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/>
          <p:nvPr/>
        </p:nvCxnSpPr>
        <p:spPr>
          <a:xfrm>
            <a:off x="7322424" y="4444121"/>
            <a:ext cx="689667" cy="2937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7320835" y="4737833"/>
            <a:ext cx="691256" cy="2937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8599515" y="4737833"/>
            <a:ext cx="34254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8012091" y="4444121"/>
            <a:ext cx="587424" cy="587424"/>
            <a:chOff x="2061894" y="4690975"/>
            <a:chExt cx="587424" cy="587424"/>
          </a:xfrm>
        </p:grpSpPr>
        <p:sp>
          <p:nvSpPr>
            <p:cNvPr id="92" name="Oval 91"/>
            <p:cNvSpPr/>
            <p:nvPr/>
          </p:nvSpPr>
          <p:spPr>
            <a:xfrm>
              <a:off x="2061894" y="4690975"/>
              <a:ext cx="587424" cy="5874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Elbow Connector 92"/>
            <p:cNvCxnSpPr/>
            <p:nvPr/>
          </p:nvCxnSpPr>
          <p:spPr>
            <a:xfrm flipV="1">
              <a:off x="2156226" y="4831417"/>
              <a:ext cx="350168" cy="284163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Straight Arrow Connector 93"/>
          <p:cNvCxnSpPr/>
          <p:nvPr/>
        </p:nvCxnSpPr>
        <p:spPr>
          <a:xfrm>
            <a:off x="6030619" y="4368616"/>
            <a:ext cx="68966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6029030" y="4368616"/>
            <a:ext cx="691256" cy="6629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rot="16200000" flipH="1">
            <a:off x="6015638" y="4385185"/>
            <a:ext cx="732754" cy="702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6029030" y="5102958"/>
            <a:ext cx="70438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5494146" y="4088488"/>
            <a:ext cx="587424" cy="587424"/>
            <a:chOff x="5401994" y="3071949"/>
            <a:chExt cx="587424" cy="587424"/>
          </a:xfrm>
        </p:grpSpPr>
        <p:sp>
          <p:nvSpPr>
            <p:cNvPr id="99" name="Oval 98"/>
            <p:cNvSpPr/>
            <p:nvPr/>
          </p:nvSpPr>
          <p:spPr>
            <a:xfrm>
              <a:off x="5401994" y="3071949"/>
              <a:ext cx="587424" cy="5874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Curved Connector 99"/>
            <p:cNvCxnSpPr/>
            <p:nvPr/>
          </p:nvCxnSpPr>
          <p:spPr>
            <a:xfrm flipV="1">
              <a:off x="5490894" y="3224349"/>
              <a:ext cx="411480" cy="301752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5494146" y="4828374"/>
            <a:ext cx="587424" cy="587424"/>
            <a:chOff x="5401994" y="3071949"/>
            <a:chExt cx="587424" cy="587424"/>
          </a:xfrm>
        </p:grpSpPr>
        <p:sp>
          <p:nvSpPr>
            <p:cNvPr id="102" name="Oval 101"/>
            <p:cNvSpPr/>
            <p:nvPr/>
          </p:nvSpPr>
          <p:spPr>
            <a:xfrm>
              <a:off x="5401994" y="3071949"/>
              <a:ext cx="587424" cy="5874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Curved Connector 102"/>
            <p:cNvCxnSpPr/>
            <p:nvPr/>
          </p:nvCxnSpPr>
          <p:spPr>
            <a:xfrm flipV="1">
              <a:off x="5490894" y="3224349"/>
              <a:ext cx="411480" cy="301752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Straight Arrow Connector 103"/>
          <p:cNvCxnSpPr/>
          <p:nvPr/>
        </p:nvCxnSpPr>
        <p:spPr>
          <a:xfrm>
            <a:off x="4791354" y="4387744"/>
            <a:ext cx="68966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4789765" y="4387744"/>
            <a:ext cx="691256" cy="6629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rot="16200000" flipH="1">
            <a:off x="4776373" y="4404313"/>
            <a:ext cx="732754" cy="702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4789765" y="5122086"/>
            <a:ext cx="70438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Feed-Forward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99849"/>
          </a:xfrm>
        </p:spPr>
        <p:txBody>
          <a:bodyPr/>
          <a:lstStyle/>
          <a:p>
            <a:r>
              <a:rPr lang="en-US" dirty="0" smtClean="0"/>
              <a:t>Predictions are fed forward through the network to classify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32D33-4280-084A-95CA-F611CFB15E66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02558" y="3041601"/>
            <a:ext cx="587424" cy="587424"/>
            <a:chOff x="5401994" y="3071949"/>
            <a:chExt cx="587424" cy="587424"/>
          </a:xfrm>
        </p:grpSpPr>
        <p:sp>
          <p:nvSpPr>
            <p:cNvPr id="6" name="Oval 5"/>
            <p:cNvSpPr/>
            <p:nvPr/>
          </p:nvSpPr>
          <p:spPr>
            <a:xfrm>
              <a:off x="5401994" y="3071949"/>
              <a:ext cx="587424" cy="5874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urved Connector 6"/>
            <p:cNvCxnSpPr/>
            <p:nvPr/>
          </p:nvCxnSpPr>
          <p:spPr>
            <a:xfrm flipV="1">
              <a:off x="5490894" y="3224349"/>
              <a:ext cx="411480" cy="301752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502558" y="4067097"/>
            <a:ext cx="587424" cy="587424"/>
            <a:chOff x="5401994" y="3071949"/>
            <a:chExt cx="587424" cy="587424"/>
          </a:xfrm>
        </p:grpSpPr>
        <p:sp>
          <p:nvSpPr>
            <p:cNvPr id="9" name="Oval 8"/>
            <p:cNvSpPr/>
            <p:nvPr/>
          </p:nvSpPr>
          <p:spPr>
            <a:xfrm>
              <a:off x="5401994" y="3071949"/>
              <a:ext cx="587424" cy="5874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Curved Connector 9"/>
            <p:cNvCxnSpPr/>
            <p:nvPr/>
          </p:nvCxnSpPr>
          <p:spPr>
            <a:xfrm flipV="1">
              <a:off x="5490894" y="3224349"/>
              <a:ext cx="411480" cy="301752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502558" y="5100453"/>
            <a:ext cx="587424" cy="587424"/>
            <a:chOff x="5401994" y="3071949"/>
            <a:chExt cx="587424" cy="587424"/>
          </a:xfrm>
        </p:grpSpPr>
        <p:sp>
          <p:nvSpPr>
            <p:cNvPr id="12" name="Oval 11"/>
            <p:cNvSpPr/>
            <p:nvPr/>
          </p:nvSpPr>
          <p:spPr>
            <a:xfrm>
              <a:off x="5401994" y="3071949"/>
              <a:ext cx="587424" cy="5874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Curved Connector 12"/>
            <p:cNvCxnSpPr/>
            <p:nvPr/>
          </p:nvCxnSpPr>
          <p:spPr>
            <a:xfrm flipV="1">
              <a:off x="5490894" y="3224349"/>
              <a:ext cx="411480" cy="301752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03197" y="3041601"/>
            <a:ext cx="587424" cy="587424"/>
            <a:chOff x="5401994" y="3071949"/>
            <a:chExt cx="587424" cy="587424"/>
          </a:xfrm>
        </p:grpSpPr>
        <p:sp>
          <p:nvSpPr>
            <p:cNvPr id="15" name="Oval 14"/>
            <p:cNvSpPr/>
            <p:nvPr/>
          </p:nvSpPr>
          <p:spPr>
            <a:xfrm>
              <a:off x="5401994" y="3071949"/>
              <a:ext cx="587424" cy="5874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Curved Connector 15"/>
            <p:cNvCxnSpPr/>
            <p:nvPr/>
          </p:nvCxnSpPr>
          <p:spPr>
            <a:xfrm flipV="1">
              <a:off x="5490894" y="3224349"/>
              <a:ext cx="411480" cy="301752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5003197" y="4067097"/>
            <a:ext cx="587424" cy="587424"/>
            <a:chOff x="5401994" y="3071949"/>
            <a:chExt cx="587424" cy="587424"/>
          </a:xfrm>
        </p:grpSpPr>
        <p:sp>
          <p:nvSpPr>
            <p:cNvPr id="18" name="Oval 17"/>
            <p:cNvSpPr/>
            <p:nvPr/>
          </p:nvSpPr>
          <p:spPr>
            <a:xfrm>
              <a:off x="5401994" y="3071949"/>
              <a:ext cx="587424" cy="5874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Curved Connector 18"/>
            <p:cNvCxnSpPr/>
            <p:nvPr/>
          </p:nvCxnSpPr>
          <p:spPr>
            <a:xfrm flipV="1">
              <a:off x="5490894" y="3224349"/>
              <a:ext cx="411480" cy="301752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003197" y="5100453"/>
            <a:ext cx="587424" cy="587424"/>
            <a:chOff x="5401994" y="3071949"/>
            <a:chExt cx="587424" cy="587424"/>
          </a:xfrm>
        </p:grpSpPr>
        <p:sp>
          <p:nvSpPr>
            <p:cNvPr id="21" name="Oval 20"/>
            <p:cNvSpPr/>
            <p:nvPr/>
          </p:nvSpPr>
          <p:spPr>
            <a:xfrm>
              <a:off x="5401994" y="3071949"/>
              <a:ext cx="587424" cy="5874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Curved Connector 21"/>
            <p:cNvCxnSpPr/>
            <p:nvPr/>
          </p:nvCxnSpPr>
          <p:spPr>
            <a:xfrm flipV="1">
              <a:off x="5490894" y="3224349"/>
              <a:ext cx="411480" cy="301752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279051" y="4067097"/>
            <a:ext cx="587424" cy="587424"/>
            <a:chOff x="5401994" y="3071949"/>
            <a:chExt cx="587424" cy="587424"/>
          </a:xfrm>
        </p:grpSpPr>
        <p:sp>
          <p:nvSpPr>
            <p:cNvPr id="24" name="Oval 23"/>
            <p:cNvSpPr/>
            <p:nvPr/>
          </p:nvSpPr>
          <p:spPr>
            <a:xfrm>
              <a:off x="5401994" y="3071949"/>
              <a:ext cx="587424" cy="5874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Curved Connector 24"/>
            <p:cNvCxnSpPr/>
            <p:nvPr/>
          </p:nvCxnSpPr>
          <p:spPr>
            <a:xfrm flipV="1">
              <a:off x="5490894" y="3224349"/>
              <a:ext cx="411480" cy="301752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968375" y="3161959"/>
            <a:ext cx="279400" cy="190500"/>
          </a:xfrm>
          <a:prstGeom prst="rect">
            <a:avLst/>
          </a:prstGeom>
        </p:spPr>
      </p:pic>
      <p:pic>
        <p:nvPicPr>
          <p:cNvPr id="27" name="Picture 2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974725" y="3865221"/>
            <a:ext cx="266700" cy="190500"/>
          </a:xfrm>
          <a:prstGeom prst="rect">
            <a:avLst/>
          </a:prstGeom>
        </p:spPr>
      </p:pic>
      <p:pic>
        <p:nvPicPr>
          <p:cNvPr id="28" name="Picture 27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943345" y="4596258"/>
            <a:ext cx="279400" cy="190500"/>
          </a:xfrm>
          <a:prstGeom prst="rect">
            <a:avLst/>
          </a:prstGeom>
        </p:spPr>
      </p:pic>
      <p:pic>
        <p:nvPicPr>
          <p:cNvPr id="29" name="Picture 28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864555" y="5395753"/>
            <a:ext cx="355600" cy="190500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stCxn id="6" idx="6"/>
            <a:endCxn id="15" idx="2"/>
          </p:cNvCxnSpPr>
          <p:nvPr/>
        </p:nvCxnSpPr>
        <p:spPr>
          <a:xfrm>
            <a:off x="3089982" y="3335313"/>
            <a:ext cx="191321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6"/>
            <a:endCxn id="18" idx="1"/>
          </p:cNvCxnSpPr>
          <p:nvPr/>
        </p:nvCxnSpPr>
        <p:spPr>
          <a:xfrm>
            <a:off x="3089982" y="3335313"/>
            <a:ext cx="1999241" cy="817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6"/>
            <a:endCxn id="21" idx="1"/>
          </p:cNvCxnSpPr>
          <p:nvPr/>
        </p:nvCxnSpPr>
        <p:spPr>
          <a:xfrm>
            <a:off x="3089982" y="3335313"/>
            <a:ext cx="1999241" cy="1851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6"/>
            <a:endCxn id="15" idx="2"/>
          </p:cNvCxnSpPr>
          <p:nvPr/>
        </p:nvCxnSpPr>
        <p:spPr>
          <a:xfrm flipV="1">
            <a:off x="3089982" y="3335313"/>
            <a:ext cx="1913215" cy="10254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6"/>
            <a:endCxn id="18" idx="2"/>
          </p:cNvCxnSpPr>
          <p:nvPr/>
        </p:nvCxnSpPr>
        <p:spPr>
          <a:xfrm>
            <a:off x="3089982" y="4360809"/>
            <a:ext cx="191321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6"/>
            <a:endCxn id="21" idx="2"/>
          </p:cNvCxnSpPr>
          <p:nvPr/>
        </p:nvCxnSpPr>
        <p:spPr>
          <a:xfrm>
            <a:off x="3089982" y="4360809"/>
            <a:ext cx="1913215" cy="1033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6"/>
          </p:cNvCxnSpPr>
          <p:nvPr/>
        </p:nvCxnSpPr>
        <p:spPr>
          <a:xfrm>
            <a:off x="3089982" y="5394165"/>
            <a:ext cx="191321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6"/>
            <a:endCxn id="18" idx="3"/>
          </p:cNvCxnSpPr>
          <p:nvPr/>
        </p:nvCxnSpPr>
        <p:spPr>
          <a:xfrm flipV="1">
            <a:off x="3089982" y="4568495"/>
            <a:ext cx="1999241" cy="8256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2" idx="6"/>
            <a:endCxn id="15" idx="3"/>
          </p:cNvCxnSpPr>
          <p:nvPr/>
        </p:nvCxnSpPr>
        <p:spPr>
          <a:xfrm flipV="1">
            <a:off x="3089982" y="3542999"/>
            <a:ext cx="1999241" cy="1851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6" idx="3"/>
            <a:endCxn id="6" idx="2"/>
          </p:cNvCxnSpPr>
          <p:nvPr/>
        </p:nvCxnSpPr>
        <p:spPr>
          <a:xfrm>
            <a:off x="1247775" y="3257209"/>
            <a:ext cx="1254783" cy="78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6" idx="3"/>
            <a:endCxn id="9" idx="1"/>
          </p:cNvCxnSpPr>
          <p:nvPr/>
        </p:nvCxnSpPr>
        <p:spPr>
          <a:xfrm>
            <a:off x="1247775" y="3257209"/>
            <a:ext cx="1340809" cy="8959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6" idx="3"/>
            <a:endCxn id="12" idx="1"/>
          </p:cNvCxnSpPr>
          <p:nvPr/>
        </p:nvCxnSpPr>
        <p:spPr>
          <a:xfrm>
            <a:off x="1247775" y="3257209"/>
            <a:ext cx="1340809" cy="1929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7" idx="3"/>
            <a:endCxn id="6" idx="2"/>
          </p:cNvCxnSpPr>
          <p:nvPr/>
        </p:nvCxnSpPr>
        <p:spPr>
          <a:xfrm flipV="1">
            <a:off x="1241425" y="3335313"/>
            <a:ext cx="1261133" cy="625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7" idx="3"/>
            <a:endCxn id="9" idx="2"/>
          </p:cNvCxnSpPr>
          <p:nvPr/>
        </p:nvCxnSpPr>
        <p:spPr>
          <a:xfrm>
            <a:off x="1241425" y="3960471"/>
            <a:ext cx="1261133" cy="400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7" idx="3"/>
            <a:endCxn id="12" idx="2"/>
          </p:cNvCxnSpPr>
          <p:nvPr/>
        </p:nvCxnSpPr>
        <p:spPr>
          <a:xfrm>
            <a:off x="1241425" y="3960471"/>
            <a:ext cx="1261133" cy="14336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3"/>
            <a:endCxn id="6" idx="3"/>
          </p:cNvCxnSpPr>
          <p:nvPr/>
        </p:nvCxnSpPr>
        <p:spPr>
          <a:xfrm flipV="1">
            <a:off x="1222745" y="3542999"/>
            <a:ext cx="1365839" cy="11485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3"/>
            <a:endCxn id="9" idx="2"/>
          </p:cNvCxnSpPr>
          <p:nvPr/>
        </p:nvCxnSpPr>
        <p:spPr>
          <a:xfrm flipV="1">
            <a:off x="1222745" y="4360809"/>
            <a:ext cx="1279813" cy="330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9" idx="3"/>
            <a:endCxn id="12" idx="2"/>
          </p:cNvCxnSpPr>
          <p:nvPr/>
        </p:nvCxnSpPr>
        <p:spPr>
          <a:xfrm flipV="1">
            <a:off x="1220155" y="5394165"/>
            <a:ext cx="1282403" cy="968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9" idx="3"/>
            <a:endCxn id="9" idx="3"/>
          </p:cNvCxnSpPr>
          <p:nvPr/>
        </p:nvCxnSpPr>
        <p:spPr>
          <a:xfrm flipV="1">
            <a:off x="1220155" y="4568495"/>
            <a:ext cx="1368429" cy="922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8" idx="3"/>
            <a:endCxn id="12" idx="2"/>
          </p:cNvCxnSpPr>
          <p:nvPr/>
        </p:nvCxnSpPr>
        <p:spPr>
          <a:xfrm>
            <a:off x="1222745" y="4691508"/>
            <a:ext cx="1279813" cy="702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9" idx="3"/>
            <a:endCxn id="6" idx="3"/>
          </p:cNvCxnSpPr>
          <p:nvPr/>
        </p:nvCxnSpPr>
        <p:spPr>
          <a:xfrm flipV="1">
            <a:off x="1220155" y="3542999"/>
            <a:ext cx="1368429" cy="19480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24" idx="3"/>
          </p:cNvCxnSpPr>
          <p:nvPr/>
        </p:nvCxnSpPr>
        <p:spPr>
          <a:xfrm flipV="1">
            <a:off x="5590621" y="4568495"/>
            <a:ext cx="1774456" cy="8256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8" idx="6"/>
            <a:endCxn id="24" idx="2"/>
          </p:cNvCxnSpPr>
          <p:nvPr/>
        </p:nvCxnSpPr>
        <p:spPr>
          <a:xfrm>
            <a:off x="5590621" y="4360809"/>
            <a:ext cx="168843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5" idx="6"/>
            <a:endCxn id="24" idx="1"/>
          </p:cNvCxnSpPr>
          <p:nvPr/>
        </p:nvCxnSpPr>
        <p:spPr>
          <a:xfrm>
            <a:off x="5590621" y="3335313"/>
            <a:ext cx="1774456" cy="817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</p:cNvCxnSpPr>
          <p:nvPr/>
        </p:nvCxnSpPr>
        <p:spPr>
          <a:xfrm>
            <a:off x="7866475" y="4360809"/>
            <a:ext cx="302800" cy="3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Picture 59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2071688" y="3008313"/>
            <a:ext cx="444500" cy="393700"/>
          </a:xfrm>
          <a:prstGeom prst="rect">
            <a:avLst/>
          </a:prstGeom>
        </p:spPr>
      </p:pic>
      <p:pic>
        <p:nvPicPr>
          <p:cNvPr id="61" name="Picture 60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2157413" y="3835400"/>
            <a:ext cx="444500" cy="393700"/>
          </a:xfrm>
          <a:prstGeom prst="rect">
            <a:avLst/>
          </a:prstGeom>
        </p:spPr>
      </p:pic>
      <p:pic>
        <p:nvPicPr>
          <p:cNvPr id="62" name="Picture 61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4"/>
              <a:stretch>
                <a:fillRect/>
              </a:stretch>
            </p:blipFill>
          </mc:Choice>
          <mc:Fallback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2022475" y="4883150"/>
            <a:ext cx="444500" cy="393700"/>
          </a:xfrm>
          <a:prstGeom prst="rect">
            <a:avLst/>
          </a:prstGeom>
        </p:spPr>
      </p:pic>
      <p:pic>
        <p:nvPicPr>
          <p:cNvPr id="63" name="Picture 62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6"/>
              <a:stretch>
                <a:fillRect/>
              </a:stretch>
            </p:blipFill>
          </mc:Choice>
          <mc:Fallback>
            <p:blipFill>
              <a:blip r:embed="rId17"/>
              <a:stretch>
                <a:fillRect/>
              </a:stretch>
            </p:blipFill>
          </mc:Fallback>
        </mc:AlternateContent>
        <p:spPr>
          <a:xfrm>
            <a:off x="4513263" y="4945063"/>
            <a:ext cx="444500" cy="393700"/>
          </a:xfrm>
          <a:prstGeom prst="rect">
            <a:avLst/>
          </a:prstGeom>
        </p:spPr>
      </p:pic>
      <p:pic>
        <p:nvPicPr>
          <p:cNvPr id="64" name="Picture 63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8"/>
              <a:stretch>
                <a:fillRect/>
              </a:stretch>
            </p:blipFill>
          </mc:Choice>
          <mc:Fallback>
            <p:blipFill>
              <a:blip r:embed="rId19"/>
              <a:stretch>
                <a:fillRect/>
              </a:stretch>
            </p:blipFill>
          </mc:Fallback>
        </mc:AlternateContent>
        <p:spPr>
          <a:xfrm>
            <a:off x="4500563" y="4117975"/>
            <a:ext cx="444500" cy="393700"/>
          </a:xfrm>
          <a:prstGeom prst="rect">
            <a:avLst/>
          </a:prstGeom>
        </p:spPr>
      </p:pic>
      <p:pic>
        <p:nvPicPr>
          <p:cNvPr id="65" name="Picture 64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0"/>
              <a:stretch>
                <a:fillRect/>
              </a:stretch>
            </p:blipFill>
          </mc:Choice>
          <mc:Fallback>
            <p:blipFill>
              <a:blip r:embed="rId21"/>
              <a:stretch>
                <a:fillRect/>
              </a:stretch>
            </p:blipFill>
          </mc:Fallback>
        </mc:AlternateContent>
        <p:spPr>
          <a:xfrm>
            <a:off x="4537075" y="2971800"/>
            <a:ext cx="444500" cy="393700"/>
          </a:xfrm>
          <a:prstGeom prst="rect">
            <a:avLst/>
          </a:prstGeom>
        </p:spPr>
      </p:pic>
      <p:pic>
        <p:nvPicPr>
          <p:cNvPr id="66" name="Picture 6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2"/>
              <a:stretch>
                <a:fillRect/>
              </a:stretch>
            </p:blipFill>
          </mc:Choice>
          <mc:Fallback>
            <p:blipFill>
              <a:blip r:embed="rId23"/>
              <a:stretch>
                <a:fillRect/>
              </a:stretch>
            </p:blipFill>
          </mc:Fallback>
        </mc:AlternateContent>
        <p:spPr>
          <a:xfrm>
            <a:off x="6683375" y="3527425"/>
            <a:ext cx="444500" cy="317500"/>
          </a:xfrm>
          <a:prstGeom prst="rect">
            <a:avLst/>
          </a:prstGeom>
        </p:spPr>
      </p:pic>
      <p:pic>
        <p:nvPicPr>
          <p:cNvPr id="67" name="Picture 6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4"/>
              <a:stretch>
                <a:fillRect/>
              </a:stretch>
            </p:blipFill>
          </mc:Choice>
          <mc:Fallback>
            <p:blipFill>
              <a:blip r:embed="rId25"/>
              <a:stretch>
                <a:fillRect/>
              </a:stretch>
            </p:blipFill>
          </mc:Fallback>
        </mc:AlternateContent>
        <p:spPr>
          <a:xfrm>
            <a:off x="6608763" y="4033838"/>
            <a:ext cx="444500" cy="317500"/>
          </a:xfrm>
          <a:prstGeom prst="rect">
            <a:avLst/>
          </a:prstGeom>
        </p:spPr>
      </p:pic>
      <p:pic>
        <p:nvPicPr>
          <p:cNvPr id="68" name="Picture 67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6"/>
              <a:stretch>
                <a:fillRect/>
              </a:stretch>
            </p:blipFill>
          </mc:Choice>
          <mc:Fallback>
            <p:blipFill>
              <a:blip r:embed="rId27"/>
              <a:stretch>
                <a:fillRect/>
              </a:stretch>
            </p:blipFill>
          </mc:Fallback>
        </mc:AlternateContent>
        <p:spPr>
          <a:xfrm>
            <a:off x="6534150" y="4476750"/>
            <a:ext cx="444500" cy="31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319</Words>
  <Application>Microsoft Macintosh PowerPoint</Application>
  <PresentationFormat>On-screen Show (4:3)</PresentationFormat>
  <Paragraphs>66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Recall: The Neuron Metaphor</vt:lpstr>
      <vt:lpstr>Types of Neurons</vt:lpstr>
      <vt:lpstr>Multilayer Networks</vt:lpstr>
      <vt:lpstr>Linear Regression Neural Networks</vt:lpstr>
      <vt:lpstr>Linear Regression Neural Networks</vt:lpstr>
      <vt:lpstr>Neural Networks</vt:lpstr>
      <vt:lpstr>Linear Separability</vt:lpstr>
      <vt:lpstr>Feed-Forward Networks</vt:lpstr>
      <vt:lpstr>Feed-Forward Networks</vt:lpstr>
      <vt:lpstr>Feed-Forward Networks</vt:lpstr>
      <vt:lpstr>Feed-Forward Networks</vt:lpstr>
      <vt:lpstr>Feed-Forward Networks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14 – Neural Networks</dc:title>
  <dc:creator>Andrew Rosenberg</dc:creator>
  <cp:lastModifiedBy>Kanchan</cp:lastModifiedBy>
  <cp:revision>10</cp:revision>
  <cp:lastPrinted>2010-03-18T17:14:41Z</cp:lastPrinted>
  <dcterms:created xsi:type="dcterms:W3CDTF">2010-03-18T13:13:05Z</dcterms:created>
  <dcterms:modified xsi:type="dcterms:W3CDTF">2018-12-05T05:30:08Z</dcterms:modified>
</cp:coreProperties>
</file>