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D5FC9B-C674-48BF-A87B-1DC6B78B5C4E}">
  <a:tblStyle styleId="{1FD5FC9B-C674-48BF-A87B-1DC6B78B5C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3db1afe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db1afe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ecb01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ecb01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3ecb01d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3ecb01d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3ee2e43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3ee2e43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b4b5a5a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b4b5a5a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ca3a41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ca3a41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3ee2e43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ee2e43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37516d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37516d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3ee2e43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3ee2e43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37516d4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37516d4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7516d4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37516d4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ca3a41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ca3a41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1438350"/>
            <a:ext cx="8520600" cy="138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780"/>
              <a:t>Faithful Benchmark for Information-Seeking Dialogue</a:t>
            </a:r>
            <a:endParaRPr b="1" sz="2780"/>
          </a:p>
          <a:p>
            <a:pPr indent="0" lvl="0" marL="0" rtl="0" algn="l">
              <a:spcBef>
                <a:spcPts val="0"/>
              </a:spcBef>
              <a:spcAft>
                <a:spcPts val="0"/>
              </a:spcAft>
              <a:buSzPts val="990"/>
              <a:buNone/>
            </a:pPr>
            <a:r>
              <a:t/>
            </a:r>
            <a:endParaRPr sz="2780"/>
          </a:p>
        </p:txBody>
      </p:sp>
      <p:sp>
        <p:nvSpPr>
          <p:cNvPr id="86" name="Google Shape;86;p13"/>
          <p:cNvSpPr txBox="1"/>
          <p:nvPr>
            <p:ph idx="1" type="subTitle"/>
          </p:nvPr>
        </p:nvSpPr>
        <p:spPr>
          <a:xfrm>
            <a:off x="1656375" y="2323050"/>
            <a:ext cx="5935200" cy="497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990"/>
              <a:buFont typeface="Arial"/>
              <a:buNone/>
            </a:pPr>
            <a:r>
              <a:rPr lang="en" sz="2080">
                <a:highlight>
                  <a:schemeClr val="dk1"/>
                </a:highlight>
              </a:rPr>
              <a:t>(Fact Hallucinations Detection and Prevention)</a:t>
            </a:r>
            <a:endParaRPr sz="2100">
              <a:highlight>
                <a:schemeClr val="dk1"/>
              </a:highlight>
            </a:endParaRPr>
          </a:p>
        </p:txBody>
      </p:sp>
      <p:sp>
        <p:nvSpPr>
          <p:cNvPr id="87" name="Google Shape;87;p13"/>
          <p:cNvSpPr txBox="1"/>
          <p:nvPr/>
        </p:nvSpPr>
        <p:spPr>
          <a:xfrm>
            <a:off x="311700" y="3757375"/>
            <a:ext cx="372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By:</a:t>
            </a:r>
            <a:endParaRPr>
              <a:solidFill>
                <a:schemeClr val="lt1"/>
              </a:solidFill>
            </a:endParaRPr>
          </a:p>
          <a:p>
            <a:pPr indent="-260350" lvl="0" marL="457200" rtl="0" algn="l">
              <a:spcBef>
                <a:spcPts val="0"/>
              </a:spcBef>
              <a:spcAft>
                <a:spcPts val="0"/>
              </a:spcAft>
              <a:buClr>
                <a:schemeClr val="lt1"/>
              </a:buClr>
              <a:buSzPts val="1400"/>
              <a:buAutoNum type="arabicPeriod"/>
            </a:pPr>
            <a:r>
              <a:rPr lang="en">
                <a:solidFill>
                  <a:schemeClr val="lt1"/>
                </a:solidFill>
              </a:rPr>
              <a:t>Siddhi Satish Jadhav</a:t>
            </a:r>
            <a:endParaRPr>
              <a:solidFill>
                <a:schemeClr val="lt1"/>
              </a:solidFill>
            </a:endParaRPr>
          </a:p>
          <a:p>
            <a:pPr indent="-260350" lvl="0" marL="457200" rtl="0" algn="l">
              <a:spcBef>
                <a:spcPts val="0"/>
              </a:spcBef>
              <a:spcAft>
                <a:spcPts val="0"/>
              </a:spcAft>
              <a:buClr>
                <a:schemeClr val="lt1"/>
              </a:buClr>
              <a:buSzPts val="1400"/>
              <a:buAutoNum type="arabicPeriod"/>
            </a:pPr>
            <a:r>
              <a:rPr lang="en">
                <a:solidFill>
                  <a:schemeClr val="lt1"/>
                </a:solidFill>
              </a:rPr>
              <a:t>Briyana Rana</a:t>
            </a:r>
            <a:endParaRPr>
              <a:solidFill>
                <a:schemeClr val="lt1"/>
              </a:solidFill>
            </a:endParaRPr>
          </a:p>
          <a:p>
            <a:pPr indent="-260350" lvl="0" marL="457200" rtl="0" algn="l">
              <a:spcBef>
                <a:spcPts val="0"/>
              </a:spcBef>
              <a:spcAft>
                <a:spcPts val="0"/>
              </a:spcAft>
              <a:buClr>
                <a:schemeClr val="lt1"/>
              </a:buClr>
              <a:buSzPts val="1400"/>
              <a:buAutoNum type="arabicPeriod"/>
            </a:pPr>
            <a:r>
              <a:rPr lang="en">
                <a:solidFill>
                  <a:schemeClr val="lt1"/>
                </a:solidFill>
              </a:rPr>
              <a:t>Jagath Sai Narayana Kakaraparty</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TEXT GENERATION</a:t>
            </a:r>
            <a:endParaRPr b="1"/>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In order to generate the non hallucinated response we must have 3 things</a:t>
            </a:r>
            <a:endParaRPr/>
          </a:p>
          <a:p>
            <a:pPr indent="0" lvl="0" marL="0" rtl="0" algn="l">
              <a:spcBef>
                <a:spcPts val="1200"/>
              </a:spcBef>
              <a:spcAft>
                <a:spcPts val="0"/>
              </a:spcAft>
              <a:buNone/>
            </a:pPr>
            <a:r>
              <a:rPr lang="en"/>
              <a:t>1. History text</a:t>
            </a:r>
            <a:endParaRPr/>
          </a:p>
          <a:p>
            <a:pPr indent="0" lvl="0" marL="0" rtl="0" algn="l">
              <a:spcBef>
                <a:spcPts val="1200"/>
              </a:spcBef>
              <a:spcAft>
                <a:spcPts val="0"/>
              </a:spcAft>
              <a:buNone/>
            </a:pPr>
            <a:r>
              <a:rPr lang="en"/>
              <a:t>2. Negative samples(hallucinated sentences)</a:t>
            </a:r>
            <a:endParaRPr/>
          </a:p>
          <a:p>
            <a:pPr indent="0" lvl="0" marL="0" rtl="0" algn="l">
              <a:spcBef>
                <a:spcPts val="1200"/>
              </a:spcBef>
              <a:spcAft>
                <a:spcPts val="0"/>
              </a:spcAft>
              <a:buNone/>
            </a:pPr>
            <a:r>
              <a:rPr lang="en"/>
              <a:t>3. Response text</a:t>
            </a:r>
            <a:endParaRPr/>
          </a:p>
          <a:p>
            <a:pPr indent="0" lvl="0" marL="0" rtl="0" algn="l">
              <a:spcBef>
                <a:spcPts val="1200"/>
              </a:spcBef>
              <a:spcAft>
                <a:spcPts val="0"/>
              </a:spcAft>
              <a:buNone/>
            </a:pPr>
            <a:r>
              <a:rPr lang="en"/>
              <a:t>then generate the contrastive input by changing the speaker type as we know that the model is trained on the positive samples i.e. faithful sentences has information about positive tokens so by changing the type of speaker we can replace the negative set of tokens to positive set of tokens that is changing the negative tokens with the positive wizard tokens.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CONDITIONAL TRANSFORMER LANGUAGE MODEL</a:t>
            </a:r>
            <a:endParaRPr b="1"/>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CTRL is designed for language generation tasks where the model needs to be conditioned on external information. </a:t>
            </a:r>
            <a:endParaRPr/>
          </a:p>
          <a:p>
            <a:pPr indent="-342900" lvl="0" marL="457200" rtl="0" algn="just">
              <a:spcBef>
                <a:spcPts val="0"/>
              </a:spcBef>
              <a:spcAft>
                <a:spcPts val="0"/>
              </a:spcAft>
              <a:buSzPts val="1800"/>
              <a:buChar char="●"/>
            </a:pPr>
            <a:r>
              <a:rPr lang="en"/>
              <a:t>While generating hallucination free text, we have to consider History and knowledge for the given context. Hence we have decided to use CTRL.</a:t>
            </a:r>
            <a:endParaRPr/>
          </a:p>
          <a:p>
            <a:pPr indent="-342900" lvl="0" marL="457200" rtl="0" algn="just">
              <a:spcBef>
                <a:spcPts val="0"/>
              </a:spcBef>
              <a:spcAft>
                <a:spcPts val="0"/>
              </a:spcAft>
              <a:buSzPts val="1800"/>
              <a:buChar char="●"/>
            </a:pPr>
            <a:r>
              <a:rPr lang="en"/>
              <a:t>Apart from CTRL we will also deploy other language models like GPT2 and T5 to check the accuracy obtained through each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EVALUATION METRICS</a:t>
            </a:r>
            <a:endParaRPr b="1"/>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Task 1 and Task 2 Evaluation metrics:</a:t>
            </a:r>
            <a:r>
              <a:rPr lang="en"/>
              <a:t> Performing classification tasks for which we will be using the confusion matrix, Precision, Recall, F1 score, macro-averaged F1 score, etc as evaluation metrics which can be determined at once from the classification report. We can also evaluate the model performance using the AUC-ROC curve.</a:t>
            </a:r>
            <a:endParaRPr/>
          </a:p>
          <a:p>
            <a:pPr indent="0" lvl="0" marL="0" rtl="0" algn="l">
              <a:spcBef>
                <a:spcPts val="1200"/>
              </a:spcBef>
              <a:spcAft>
                <a:spcPts val="1200"/>
              </a:spcAft>
              <a:buNone/>
            </a:pPr>
            <a:r>
              <a:rPr b="1" lang="en"/>
              <a:t>Task 3 Evaluation metrics: </a:t>
            </a:r>
            <a:r>
              <a:rPr lang="en"/>
              <a:t>I</a:t>
            </a:r>
            <a:r>
              <a:rPr lang="en"/>
              <a:t>t compares the generated answers with the  original response, in terms of either token-level F1 score or a NLI-inspired similarity score based on a RoBERTa model. BERTScore rates the semantic similarity between the generated response r and the knowledge K based on the cosine of their sentence embeddings.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https://arxiv.org/pdf/2204.10757.pdf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347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93" name="Google Shape;93;p14"/>
          <p:cNvSpPr txBox="1"/>
          <p:nvPr>
            <p:ph idx="1" type="body"/>
          </p:nvPr>
        </p:nvSpPr>
        <p:spPr>
          <a:xfrm>
            <a:off x="311700" y="1328850"/>
            <a:ext cx="8520600" cy="24858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To identify and develop a </a:t>
            </a:r>
            <a:r>
              <a:rPr lang="en"/>
              <a:t>hallucination free dialogue. Our objective is to design a Information seeking dialogue which would be trained to classify hallucinated information and prevent them from being included in the response text.</a:t>
            </a:r>
            <a:endParaRPr/>
          </a:p>
          <a:p>
            <a:pPr indent="0" lvl="0" marL="0" rtl="0" algn="l">
              <a:lnSpc>
                <a:spcPct val="100000"/>
              </a:lnSpc>
              <a:spcBef>
                <a:spcPts val="0"/>
              </a:spcBef>
              <a:spcAft>
                <a:spcPts val="0"/>
              </a:spcAft>
              <a:buNone/>
            </a:pPr>
            <a:r>
              <a:t/>
            </a:r>
            <a:endParaRPr sz="3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LITERATURE SURVEY</a:t>
            </a:r>
            <a:endParaRPr b="1"/>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Rather than implementing from scratch, fixed problematic utterances in existing WoW benchmark. </a:t>
            </a:r>
            <a:endParaRPr sz="1500"/>
          </a:p>
          <a:p>
            <a:pPr indent="-323850" lvl="0" marL="457200" rtl="0" algn="l">
              <a:spcBef>
                <a:spcPts val="0"/>
              </a:spcBef>
              <a:spcAft>
                <a:spcPts val="0"/>
              </a:spcAft>
              <a:buSzPts val="1500"/>
              <a:buChar char="●"/>
            </a:pPr>
            <a:r>
              <a:rPr lang="en" sz="1500"/>
              <a:t>14k utterances were taken from WoW labelled as hallucination as negative examples, 20k </a:t>
            </a:r>
            <a:r>
              <a:rPr lang="en" sz="1500"/>
              <a:t>utterances</a:t>
            </a:r>
            <a:r>
              <a:rPr lang="en" sz="1500"/>
              <a:t> labelled as entailment and newly edited responses (total of 34k </a:t>
            </a:r>
            <a:r>
              <a:rPr lang="en" sz="1500"/>
              <a:t>utterances</a:t>
            </a:r>
            <a:r>
              <a:rPr lang="en" sz="1500"/>
              <a:t>).</a:t>
            </a:r>
            <a:endParaRPr sz="1500"/>
          </a:p>
          <a:p>
            <a:pPr indent="-323850" lvl="0" marL="457200" rtl="0" algn="l">
              <a:spcBef>
                <a:spcPts val="0"/>
              </a:spcBef>
              <a:spcAft>
                <a:spcPts val="0"/>
              </a:spcAft>
              <a:buSzPts val="1500"/>
              <a:buChar char="●"/>
            </a:pPr>
            <a:r>
              <a:rPr lang="en" sz="1500"/>
              <a:t>Trained on DECODE, DNLI and MNLI datasets and tested on MNLI, BEGIN and </a:t>
            </a:r>
            <a:r>
              <a:rPr lang="en" sz="1500"/>
              <a:t>FaithCritic </a:t>
            </a:r>
            <a:r>
              <a:rPr lang="en" sz="1500"/>
              <a:t>. MNLI transfer results to FaithCritic were the best observed.</a:t>
            </a:r>
            <a:endParaRPr sz="1500"/>
          </a:p>
          <a:p>
            <a:pPr indent="-323850" lvl="0" marL="457200" rtl="0" algn="l">
              <a:spcBef>
                <a:spcPts val="0"/>
              </a:spcBef>
              <a:spcAft>
                <a:spcPts val="0"/>
              </a:spcAft>
              <a:buSzPts val="1500"/>
              <a:buChar char="●"/>
            </a:pPr>
            <a:r>
              <a:rPr lang="en" sz="1500"/>
              <a:t>For dialogue generation, state-of-the-art models were used such as GPT2, DialoGPT, DoHA, T5, T5-CTRL, T5-LossTruncation. </a:t>
            </a:r>
            <a:endParaRPr sz="1500"/>
          </a:p>
          <a:p>
            <a:pPr indent="-323850" lvl="0" marL="457200" rtl="0" algn="l">
              <a:spcBef>
                <a:spcPts val="0"/>
              </a:spcBef>
              <a:spcAft>
                <a:spcPts val="0"/>
              </a:spcAft>
              <a:buSzPts val="1500"/>
              <a:buChar char="●"/>
            </a:pPr>
            <a:r>
              <a:rPr lang="en" sz="1500"/>
              <a:t>Loss truncation strategy is utilized to cope with hallucination by removing examples with high training loss. </a:t>
            </a:r>
            <a:endParaRPr sz="1500"/>
          </a:p>
          <a:p>
            <a:pPr indent="-323850" lvl="0" marL="457200" rtl="0" algn="l">
              <a:spcBef>
                <a:spcPts val="0"/>
              </a:spcBef>
              <a:spcAft>
                <a:spcPts val="0"/>
              </a:spcAft>
              <a:buSzPts val="1500"/>
              <a:buChar char="●"/>
            </a:pPr>
            <a:r>
              <a:rPr lang="en" sz="1500"/>
              <a:t>FaithDial reduces hallucination by a large margin of 32.6% while increasing interpretability.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LITERATURE SURVEY</a:t>
            </a:r>
            <a:endParaRPr b="1"/>
          </a:p>
        </p:txBody>
      </p:sp>
      <p:sp>
        <p:nvSpPr>
          <p:cNvPr id="105" name="Google Shape;105;p16"/>
          <p:cNvSpPr txBox="1"/>
          <p:nvPr>
            <p:ph idx="1" type="body"/>
          </p:nvPr>
        </p:nvSpPr>
        <p:spPr>
          <a:xfrm>
            <a:off x="311700" y="1229875"/>
            <a:ext cx="8520600" cy="27204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Rather than implementing from scratch, fixed problematic utterances in existing WoW benchmark. </a:t>
            </a:r>
            <a:endParaRPr sz="1500"/>
          </a:p>
          <a:p>
            <a:pPr indent="-323850" lvl="0" marL="457200" rtl="0" algn="l">
              <a:spcBef>
                <a:spcPts val="0"/>
              </a:spcBef>
              <a:spcAft>
                <a:spcPts val="0"/>
              </a:spcAft>
              <a:buSzPts val="1500"/>
              <a:buChar char="●"/>
            </a:pPr>
            <a:r>
              <a:rPr lang="en" sz="1500"/>
              <a:t>14k utterances were taken from WoW labelled as hallucination as negative examples, 20k utterances labelled as entailment and newly edited responses (total of 34k utterances).</a:t>
            </a:r>
            <a:endParaRPr sz="1500"/>
          </a:p>
          <a:p>
            <a:pPr indent="-323850" lvl="0" marL="457200" rtl="0" algn="l">
              <a:spcBef>
                <a:spcPts val="0"/>
              </a:spcBef>
              <a:spcAft>
                <a:spcPts val="0"/>
              </a:spcAft>
              <a:buSzPts val="1500"/>
              <a:buChar char="●"/>
            </a:pPr>
            <a:r>
              <a:rPr lang="en" sz="1500"/>
              <a:t>Trained on DECODE, DNLI and MNLI datasets and tested on MNLI, BEGIN and FaithCritic . MNLI transfer results to FaithCritic were the best observed.</a:t>
            </a:r>
            <a:endParaRPr sz="1500"/>
          </a:p>
          <a:p>
            <a:pPr indent="-323850" lvl="0" marL="457200" rtl="0" algn="l">
              <a:spcBef>
                <a:spcPts val="0"/>
              </a:spcBef>
              <a:spcAft>
                <a:spcPts val="0"/>
              </a:spcAft>
              <a:buSzPts val="1500"/>
              <a:buChar char="●"/>
            </a:pPr>
            <a:r>
              <a:rPr lang="en" sz="1500"/>
              <a:t>For dialogue generation, state-of-the-art models were used such as GPT2, DialoGPT, DoHA, T5, T5-CTRL, T5-LossTruncation. </a:t>
            </a:r>
            <a:endParaRPr sz="1500"/>
          </a:p>
          <a:p>
            <a:pPr indent="-323850" lvl="0" marL="457200" rtl="0" algn="l">
              <a:spcBef>
                <a:spcPts val="0"/>
              </a:spcBef>
              <a:spcAft>
                <a:spcPts val="0"/>
              </a:spcAft>
              <a:buSzPts val="1500"/>
              <a:buChar char="●"/>
            </a:pPr>
            <a:r>
              <a:rPr lang="en" sz="1500"/>
              <a:t>Loss truncation strategy is utilized to cope with hallucination by removing examples with high training loss. </a:t>
            </a:r>
            <a:endParaRPr sz="1500"/>
          </a:p>
          <a:p>
            <a:pPr indent="-323850" lvl="0" marL="457200" rtl="0" algn="l">
              <a:spcBef>
                <a:spcPts val="0"/>
              </a:spcBef>
              <a:spcAft>
                <a:spcPts val="0"/>
              </a:spcAft>
              <a:buSzPts val="1500"/>
              <a:buChar char="●"/>
            </a:pPr>
            <a:r>
              <a:rPr lang="en" sz="1500"/>
              <a:t>FaithDial reduces hallucination by a large margin of 32.6% while increasing interpretability.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30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DESCRIPTION</a:t>
            </a:r>
            <a:endParaRPr b="1"/>
          </a:p>
        </p:txBody>
      </p:sp>
      <p:graphicFrame>
        <p:nvGraphicFramePr>
          <p:cNvPr id="111" name="Google Shape;111;p17"/>
          <p:cNvGraphicFramePr/>
          <p:nvPr/>
        </p:nvGraphicFramePr>
        <p:xfrm>
          <a:off x="311700" y="1038570"/>
          <a:ext cx="3000000" cy="3000000"/>
        </p:xfrm>
        <a:graphic>
          <a:graphicData uri="http://schemas.openxmlformats.org/drawingml/2006/table">
            <a:tbl>
              <a:tblPr>
                <a:noFill/>
                <a:tableStyleId>{1FD5FC9B-C674-48BF-A87B-1DC6B78B5C4E}</a:tableStyleId>
              </a:tblPr>
              <a:tblGrid>
                <a:gridCol w="1252850"/>
                <a:gridCol w="1120575"/>
                <a:gridCol w="1933600"/>
              </a:tblGrid>
              <a:tr h="279575">
                <a:tc>
                  <a:txBody>
                    <a:bodyPr/>
                    <a:lstStyle/>
                    <a:p>
                      <a:pPr indent="0" lvl="0" marL="0" rtl="0" algn="ctr">
                        <a:spcBef>
                          <a:spcPts val="0"/>
                        </a:spcBef>
                        <a:spcAft>
                          <a:spcPts val="0"/>
                        </a:spcAft>
                        <a:buNone/>
                      </a:pPr>
                      <a:r>
                        <a:rPr b="1" lang="en" sz="1200"/>
                        <a:t>Fields</a:t>
                      </a:r>
                      <a:endParaRPr b="1" sz="1200"/>
                    </a:p>
                  </a:txBody>
                  <a:tcPr marT="91425" marB="91425" marR="91425" marL="91425"/>
                </a:tc>
                <a:tc>
                  <a:txBody>
                    <a:bodyPr/>
                    <a:lstStyle/>
                    <a:p>
                      <a:pPr indent="0" lvl="0" marL="0" rtl="0" algn="ctr">
                        <a:spcBef>
                          <a:spcPts val="0"/>
                        </a:spcBef>
                        <a:spcAft>
                          <a:spcPts val="0"/>
                        </a:spcAft>
                        <a:buNone/>
                      </a:pPr>
                      <a:r>
                        <a:rPr b="1" lang="en" sz="1200"/>
                        <a:t>Data type</a:t>
                      </a:r>
                      <a:endParaRPr b="1" sz="1200"/>
                    </a:p>
                  </a:txBody>
                  <a:tcPr marT="91425" marB="91425" marR="91425" marL="91425"/>
                </a:tc>
                <a:tc>
                  <a:txBody>
                    <a:bodyPr/>
                    <a:lstStyle/>
                    <a:p>
                      <a:pPr indent="0" lvl="0" marL="0" rtl="0" algn="ctr">
                        <a:spcBef>
                          <a:spcPts val="0"/>
                        </a:spcBef>
                        <a:spcAft>
                          <a:spcPts val="0"/>
                        </a:spcAft>
                        <a:buNone/>
                      </a:pPr>
                      <a:r>
                        <a:rPr b="1" lang="en" sz="1200"/>
                        <a:t>Description</a:t>
                      </a:r>
                      <a:endParaRPr b="1" sz="1200"/>
                    </a:p>
                  </a:txBody>
                  <a:tcPr marT="91425" marB="91425" marR="91425" marL="91425"/>
                </a:tc>
              </a:tr>
              <a:tr h="279575">
                <a:tc>
                  <a:txBody>
                    <a:bodyPr/>
                    <a:lstStyle/>
                    <a:p>
                      <a:pPr indent="0" lvl="0" marL="0" rtl="0" algn="l">
                        <a:spcBef>
                          <a:spcPts val="0"/>
                        </a:spcBef>
                        <a:spcAft>
                          <a:spcPts val="0"/>
                        </a:spcAft>
                        <a:buNone/>
                      </a:pPr>
                      <a:r>
                        <a:rPr lang="en" sz="1200"/>
                        <a:t>History</a:t>
                      </a:r>
                      <a:endParaRPr sz="1200"/>
                    </a:p>
                  </a:txBody>
                  <a:tcPr marT="91425" marB="91425" marR="91425" marL="91425"/>
                </a:tc>
                <a:tc>
                  <a:txBody>
                    <a:bodyPr/>
                    <a:lstStyle/>
                    <a:p>
                      <a:pPr indent="0" lvl="0" marL="0" rtl="0" algn="l">
                        <a:spcBef>
                          <a:spcPts val="0"/>
                        </a:spcBef>
                        <a:spcAft>
                          <a:spcPts val="0"/>
                        </a:spcAft>
                        <a:buNone/>
                      </a:pPr>
                      <a:r>
                        <a:rPr lang="en" sz="1200"/>
                        <a:t>List String</a:t>
                      </a:r>
                      <a:endParaRPr sz="1200"/>
                    </a:p>
                  </a:txBody>
                  <a:tcPr marT="91425" marB="91425" marR="91425" marL="91425"/>
                </a:tc>
                <a:tc>
                  <a:txBody>
                    <a:bodyPr/>
                    <a:lstStyle/>
                    <a:p>
                      <a:pPr indent="0" lvl="0" marL="0" rtl="0" algn="l">
                        <a:spcBef>
                          <a:spcPts val="0"/>
                        </a:spcBef>
                        <a:spcAft>
                          <a:spcPts val="0"/>
                        </a:spcAft>
                        <a:buNone/>
                      </a:pPr>
                      <a:r>
                        <a:rPr lang="en" sz="1200"/>
                        <a:t>Dialogue History</a:t>
                      </a:r>
                      <a:endParaRPr sz="1200"/>
                    </a:p>
                  </a:txBody>
                  <a:tcPr marT="91425" marB="91425" marR="91425" marL="91425"/>
                </a:tc>
              </a:tr>
              <a:tr h="430125">
                <a:tc>
                  <a:txBody>
                    <a:bodyPr/>
                    <a:lstStyle/>
                    <a:p>
                      <a:pPr indent="0" lvl="0" marL="0" rtl="0" algn="l">
                        <a:spcBef>
                          <a:spcPts val="0"/>
                        </a:spcBef>
                        <a:spcAft>
                          <a:spcPts val="0"/>
                        </a:spcAft>
                        <a:buNone/>
                      </a:pPr>
                      <a:r>
                        <a:rPr lang="en" sz="1200"/>
                        <a:t>Knowledge</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The source knowledge for the wizard</a:t>
                      </a:r>
                      <a:endParaRPr sz="1200"/>
                    </a:p>
                  </a:txBody>
                  <a:tcPr marT="91425" marB="91425" marR="91425" marL="91425"/>
                </a:tc>
              </a:tr>
              <a:tr h="430125">
                <a:tc>
                  <a:txBody>
                    <a:bodyPr/>
                    <a:lstStyle/>
                    <a:p>
                      <a:pPr indent="0" lvl="0" marL="0" rtl="0" algn="l">
                        <a:spcBef>
                          <a:spcPts val="0"/>
                        </a:spcBef>
                        <a:spcAft>
                          <a:spcPts val="0"/>
                        </a:spcAft>
                        <a:buNone/>
                      </a:pPr>
                      <a:r>
                        <a:rPr lang="en" sz="1200"/>
                        <a:t>Original Response</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The WoW original response before editing.</a:t>
                      </a:r>
                      <a:endParaRPr sz="1200"/>
                    </a:p>
                  </a:txBody>
                  <a:tcPr marT="91425" marB="91425" marR="91425" marL="91425"/>
                </a:tc>
              </a:tr>
              <a:tr h="384950">
                <a:tc>
                  <a:txBody>
                    <a:bodyPr/>
                    <a:lstStyle/>
                    <a:p>
                      <a:pPr indent="0" lvl="0" marL="0" rtl="0" algn="l">
                        <a:spcBef>
                          <a:spcPts val="0"/>
                        </a:spcBef>
                        <a:spcAft>
                          <a:spcPts val="0"/>
                        </a:spcAft>
                        <a:buNone/>
                      </a:pPr>
                      <a:r>
                        <a:rPr lang="en" sz="1200"/>
                        <a:t>Response</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The </a:t>
                      </a:r>
                      <a:r>
                        <a:rPr lang="en" sz="1200"/>
                        <a:t>hallucination free </a:t>
                      </a:r>
                      <a:r>
                        <a:rPr lang="en" sz="1200"/>
                        <a:t> response</a:t>
                      </a:r>
                      <a:endParaRPr sz="1200"/>
                    </a:p>
                  </a:txBody>
                  <a:tcPr marT="91425" marB="91425" marR="91425" marL="91425"/>
                </a:tc>
              </a:tr>
              <a:tr h="279575">
                <a:tc>
                  <a:txBody>
                    <a:bodyPr/>
                    <a:lstStyle/>
                    <a:p>
                      <a:pPr indent="0" lvl="0" marL="0" rtl="0" algn="l">
                        <a:spcBef>
                          <a:spcPts val="0"/>
                        </a:spcBef>
                        <a:spcAft>
                          <a:spcPts val="0"/>
                        </a:spcAft>
                        <a:buNone/>
                      </a:pPr>
                      <a:r>
                        <a:rPr lang="en" sz="1200"/>
                        <a:t>BEGIN</a:t>
                      </a:r>
                      <a:endParaRPr sz="1200"/>
                    </a:p>
                  </a:txBody>
                  <a:tcPr marT="91425" marB="91425" marR="91425" marL="91425"/>
                </a:tc>
                <a:tc>
                  <a:txBody>
                    <a:bodyPr/>
                    <a:lstStyle/>
                    <a:p>
                      <a:pPr indent="0" lvl="0" marL="0" rtl="0" algn="l">
                        <a:spcBef>
                          <a:spcPts val="0"/>
                        </a:spcBef>
                        <a:spcAft>
                          <a:spcPts val="0"/>
                        </a:spcAft>
                        <a:buNone/>
                      </a:pPr>
                      <a:r>
                        <a:rPr lang="en" sz="1200"/>
                        <a:t>List String</a:t>
                      </a:r>
                      <a:endParaRPr sz="1200"/>
                    </a:p>
                  </a:txBody>
                  <a:tcPr marT="91425" marB="91425" marR="91425" marL="91425"/>
                </a:tc>
                <a:tc>
                  <a:txBody>
                    <a:bodyPr/>
                    <a:lstStyle/>
                    <a:p>
                      <a:pPr indent="0" lvl="0" marL="0" rtl="0" algn="l">
                        <a:spcBef>
                          <a:spcPts val="0"/>
                        </a:spcBef>
                        <a:spcAft>
                          <a:spcPts val="0"/>
                        </a:spcAft>
                        <a:buNone/>
                      </a:pPr>
                      <a:r>
                        <a:rPr lang="en" sz="1200"/>
                        <a:t>Labels for the response</a:t>
                      </a:r>
                      <a:endParaRPr sz="1200"/>
                    </a:p>
                  </a:txBody>
                  <a:tcPr marT="91425" marB="91425" marR="91425" marL="91425"/>
                </a:tc>
              </a:tr>
              <a:tr h="279575">
                <a:tc>
                  <a:txBody>
                    <a:bodyPr/>
                    <a:lstStyle/>
                    <a:p>
                      <a:pPr indent="0" lvl="0" marL="0" rtl="0" algn="l">
                        <a:spcBef>
                          <a:spcPts val="0"/>
                        </a:spcBef>
                        <a:spcAft>
                          <a:spcPts val="0"/>
                        </a:spcAft>
                        <a:buNone/>
                      </a:pPr>
                      <a:r>
                        <a:rPr lang="en" sz="1200"/>
                        <a:t>VRM</a:t>
                      </a:r>
                      <a:endParaRPr sz="1200"/>
                    </a:p>
                  </a:txBody>
                  <a:tcPr marT="91425" marB="91425" marR="91425" marL="91425"/>
                </a:tc>
                <a:tc>
                  <a:txBody>
                    <a:bodyPr/>
                    <a:lstStyle/>
                    <a:p>
                      <a:pPr indent="0" lvl="0" marL="0" rtl="0" algn="l">
                        <a:spcBef>
                          <a:spcPts val="0"/>
                        </a:spcBef>
                        <a:spcAft>
                          <a:spcPts val="0"/>
                        </a:spcAft>
                        <a:buNone/>
                      </a:pPr>
                      <a:r>
                        <a:rPr lang="en" sz="1200"/>
                        <a:t>List String</a:t>
                      </a:r>
                      <a:endParaRPr sz="1200"/>
                    </a:p>
                  </a:txBody>
                  <a:tcPr marT="91425" marB="91425" marR="91425" marL="91425"/>
                </a:tc>
                <a:tc>
                  <a:txBody>
                    <a:bodyPr/>
                    <a:lstStyle/>
                    <a:p>
                      <a:pPr indent="0" lvl="0" marL="0" rtl="0" algn="l">
                        <a:spcBef>
                          <a:spcPts val="0"/>
                        </a:spcBef>
                        <a:spcAft>
                          <a:spcPts val="0"/>
                        </a:spcAft>
                        <a:buNone/>
                      </a:pPr>
                      <a:r>
                        <a:rPr lang="en" sz="1200"/>
                        <a:t>Labels for the response</a:t>
                      </a:r>
                      <a:endParaRPr sz="1200"/>
                    </a:p>
                  </a:txBody>
                  <a:tcPr marT="91425" marB="91425" marR="91425" marL="91425"/>
                </a:tc>
              </a:tr>
            </a:tbl>
          </a:graphicData>
        </a:graphic>
      </p:graphicFrame>
      <p:sp>
        <p:nvSpPr>
          <p:cNvPr id="112" name="Google Shape;112;p17"/>
          <p:cNvSpPr txBox="1"/>
          <p:nvPr/>
        </p:nvSpPr>
        <p:spPr>
          <a:xfrm>
            <a:off x="4719550" y="1024550"/>
            <a:ext cx="411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Dataset used for the purpose of training are: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 Wizard of Wikipedia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 CMU Document Grounded Conversations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Tropical Chat.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RESPONSE CLASSIFICATION TAXONOMY</a:t>
            </a:r>
            <a:endParaRPr b="1"/>
          </a:p>
        </p:txBody>
      </p:sp>
      <p:sp>
        <p:nvSpPr>
          <p:cNvPr id="118" name="Google Shape;118;p18"/>
          <p:cNvSpPr txBox="1"/>
          <p:nvPr>
            <p:ph idx="1" type="body"/>
          </p:nvPr>
        </p:nvSpPr>
        <p:spPr>
          <a:xfrm>
            <a:off x="311700" y="1229875"/>
            <a:ext cx="87684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Using BEGIN and VRM speech act taxonomies we identify what kind of speech the response is and helps in identifying hallucinated texts and </a:t>
            </a:r>
            <a:r>
              <a:rPr lang="en"/>
              <a:t>eradicating</a:t>
            </a:r>
            <a:r>
              <a:rPr lang="en"/>
              <a:t> them.</a:t>
            </a:r>
            <a:endParaRPr/>
          </a:p>
          <a:p>
            <a:pPr indent="-334327" lvl="0" marL="457200" rtl="0" algn="l">
              <a:spcBef>
                <a:spcPts val="0"/>
              </a:spcBef>
              <a:spcAft>
                <a:spcPts val="0"/>
              </a:spcAft>
              <a:buSzPct val="100000"/>
              <a:buChar char="●"/>
            </a:pPr>
            <a:r>
              <a:rPr lang="en"/>
              <a:t>VRM taxonomy: Disclosure - Revealing thoughts, feelings, perceptions, intentions, etc. </a:t>
            </a:r>
            <a:endParaRPr/>
          </a:p>
          <a:p>
            <a:pPr indent="-334327" lvl="0" marL="457200" rtl="0" algn="l">
              <a:spcBef>
                <a:spcPts val="0"/>
              </a:spcBef>
              <a:spcAft>
                <a:spcPts val="0"/>
              </a:spcAft>
              <a:buSzPct val="100000"/>
              <a:buChar char="●"/>
            </a:pPr>
            <a:r>
              <a:rPr lang="en"/>
              <a:t>The BEGIN taxonomy has the following categories:</a:t>
            </a:r>
            <a:endParaRPr/>
          </a:p>
          <a:p>
            <a:pPr indent="-334327" lvl="1" marL="914400" rtl="0" algn="l">
              <a:spcBef>
                <a:spcPts val="0"/>
              </a:spcBef>
              <a:spcAft>
                <a:spcPts val="0"/>
              </a:spcAft>
              <a:buSzPct val="100000"/>
              <a:buChar char="○"/>
            </a:pPr>
            <a:r>
              <a:rPr lang="en" sz="1800"/>
              <a:t>Generic</a:t>
            </a:r>
            <a:endParaRPr sz="1800"/>
          </a:p>
          <a:p>
            <a:pPr indent="-334327" lvl="1" marL="914400" rtl="0" algn="l">
              <a:spcBef>
                <a:spcPts val="0"/>
              </a:spcBef>
              <a:spcAft>
                <a:spcPts val="0"/>
              </a:spcAft>
              <a:buSzPct val="100000"/>
              <a:buChar char="○"/>
            </a:pPr>
            <a:r>
              <a:rPr lang="en" sz="1800"/>
              <a:t>Hallucination</a:t>
            </a:r>
            <a:endParaRPr sz="1800"/>
          </a:p>
          <a:p>
            <a:pPr indent="-334327" lvl="1" marL="914400" rtl="0" algn="l">
              <a:spcBef>
                <a:spcPts val="0"/>
              </a:spcBef>
              <a:spcAft>
                <a:spcPts val="0"/>
              </a:spcAft>
              <a:buSzPct val="100000"/>
              <a:buChar char="○"/>
            </a:pPr>
            <a:r>
              <a:rPr lang="en" sz="1800"/>
              <a:t>Partial Hallucination</a:t>
            </a:r>
            <a:endParaRPr sz="1800"/>
          </a:p>
          <a:p>
            <a:pPr indent="-334327" lvl="1" marL="914400" rtl="0" algn="l">
              <a:spcBef>
                <a:spcPts val="0"/>
              </a:spcBef>
              <a:spcAft>
                <a:spcPts val="0"/>
              </a:spcAft>
              <a:buSzPct val="100000"/>
              <a:buChar char="○"/>
            </a:pPr>
            <a:r>
              <a:rPr lang="en" sz="1800"/>
              <a:t>Uncooperative</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TASKS TO PERFORM</a:t>
            </a:r>
            <a:endParaRPr b="1"/>
          </a:p>
        </p:txBody>
      </p:sp>
      <p:sp>
        <p:nvSpPr>
          <p:cNvPr id="124" name="Google Shape;124;p19"/>
          <p:cNvSpPr txBox="1"/>
          <p:nvPr>
            <p:ph idx="1" type="body"/>
          </p:nvPr>
        </p:nvSpPr>
        <p:spPr>
          <a:xfrm>
            <a:off x="311700" y="1229875"/>
            <a:ext cx="8520600" cy="266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Task 1:</a:t>
            </a:r>
            <a:r>
              <a:rPr lang="en"/>
              <a:t> Given the conversation history and knowledge, classify if the given response is hallucinated or not. (Perform Binary Classification).</a:t>
            </a:r>
            <a:endParaRPr/>
          </a:p>
          <a:p>
            <a:pPr indent="0" lvl="0" marL="0" rtl="0" algn="just">
              <a:spcBef>
                <a:spcPts val="1200"/>
              </a:spcBef>
              <a:spcAft>
                <a:spcPts val="0"/>
              </a:spcAft>
              <a:buNone/>
            </a:pPr>
            <a:r>
              <a:rPr b="1" lang="en"/>
              <a:t>Task 2:</a:t>
            </a:r>
            <a:r>
              <a:rPr lang="en"/>
              <a:t> </a:t>
            </a:r>
            <a:r>
              <a:rPr lang="en"/>
              <a:t>Given the conversation history and knowledge, identify the Speech act and response </a:t>
            </a:r>
            <a:r>
              <a:rPr lang="en"/>
              <a:t>attribute</a:t>
            </a:r>
            <a:r>
              <a:rPr lang="en"/>
              <a:t> classes. I.e classificate the data into multiple classes and multiple labels using VRM and BEGIN taxonomy according.</a:t>
            </a:r>
            <a:endParaRPr/>
          </a:p>
          <a:p>
            <a:pPr indent="0" lvl="0" marL="0" rtl="0" algn="just">
              <a:spcBef>
                <a:spcPts val="1200"/>
              </a:spcBef>
              <a:spcAft>
                <a:spcPts val="1200"/>
              </a:spcAft>
              <a:buNone/>
            </a:pPr>
            <a:r>
              <a:rPr b="1" lang="en"/>
              <a:t>Task 3:</a:t>
            </a:r>
            <a:r>
              <a:rPr lang="en"/>
              <a:t> Based on the </a:t>
            </a:r>
            <a:r>
              <a:rPr lang="en"/>
              <a:t>predictions generate responses which are faithful and hallucination free.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56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PLAN</a:t>
            </a:r>
            <a:endParaRPr b="1"/>
          </a:p>
        </p:txBody>
      </p:sp>
      <p:sp>
        <p:nvSpPr>
          <p:cNvPr id="130" name="Google Shape;130;p20"/>
          <p:cNvSpPr txBox="1"/>
          <p:nvPr>
            <p:ph idx="1" type="body"/>
          </p:nvPr>
        </p:nvSpPr>
        <p:spPr>
          <a:xfrm>
            <a:off x="311700" y="951800"/>
            <a:ext cx="8520600" cy="3844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Extraction of data using API and p</a:t>
            </a:r>
            <a:r>
              <a:rPr lang="en"/>
              <a:t>reprocessing of data by converting to lowercase, removing punctuations, stopwords and spaces</a:t>
            </a:r>
            <a:endParaRPr/>
          </a:p>
          <a:p>
            <a:pPr indent="-342900" lvl="0" marL="457200" rtl="0" algn="l">
              <a:spcBef>
                <a:spcPts val="0"/>
              </a:spcBef>
              <a:spcAft>
                <a:spcPts val="0"/>
              </a:spcAft>
              <a:buSzPts val="1800"/>
              <a:buChar char="●"/>
            </a:pPr>
            <a:r>
              <a:rPr lang="en"/>
              <a:t>Embedding the data using Word2Vec, TF-IDF tokenization and spacy.</a:t>
            </a:r>
            <a:endParaRPr/>
          </a:p>
          <a:p>
            <a:pPr indent="-342900" lvl="0" marL="457200" rtl="0" algn="l">
              <a:spcBef>
                <a:spcPts val="0"/>
              </a:spcBef>
              <a:spcAft>
                <a:spcPts val="0"/>
              </a:spcAft>
              <a:buSzPts val="1800"/>
              <a:buChar char="●"/>
            </a:pPr>
            <a:r>
              <a:rPr lang="en"/>
              <a:t>Perform multi-class classification to identify hallucinated text and multi label classification to recognise speech acts.</a:t>
            </a:r>
            <a:endParaRPr/>
          </a:p>
          <a:p>
            <a:pPr indent="-342900" lvl="0" marL="457200" rtl="0" algn="l">
              <a:spcBef>
                <a:spcPts val="0"/>
              </a:spcBef>
              <a:spcAft>
                <a:spcPts val="0"/>
              </a:spcAft>
              <a:buSzPts val="1800"/>
              <a:buChar char="●"/>
            </a:pPr>
            <a:r>
              <a:rPr lang="en"/>
              <a:t>Selecting the model based on the evaluation metrics.</a:t>
            </a:r>
            <a:endParaRPr/>
          </a:p>
          <a:p>
            <a:pPr indent="-342900" lvl="0" marL="457200" rtl="0" algn="l">
              <a:spcBef>
                <a:spcPts val="0"/>
              </a:spcBef>
              <a:spcAft>
                <a:spcPts val="0"/>
              </a:spcAft>
              <a:buSzPts val="1800"/>
              <a:buChar char="●"/>
            </a:pPr>
            <a:r>
              <a:rPr lang="en"/>
              <a:t>Splitting the data into negative and positive sample and performing text generation.</a:t>
            </a:r>
            <a:endParaRPr/>
          </a:p>
          <a:p>
            <a:pPr indent="-342900" lvl="0" marL="457200" rtl="0" algn="l">
              <a:spcBef>
                <a:spcPts val="0"/>
              </a:spcBef>
              <a:spcAft>
                <a:spcPts val="0"/>
              </a:spcAft>
              <a:buSzPts val="1800"/>
              <a:buChar char="●"/>
            </a:pPr>
            <a:r>
              <a:rPr lang="en"/>
              <a:t>Identify hallucination in the response and generating a hallucination free text.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254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CLASSIFICATION OF DATA</a:t>
            </a:r>
            <a:endParaRPr b="1"/>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So </a:t>
            </a:r>
            <a:r>
              <a:rPr lang="en" sz="1700"/>
              <a:t>in order</a:t>
            </a:r>
            <a:r>
              <a:rPr lang="en" sz="1700"/>
              <a:t> to classify the data in BEGIN taxonomy (Multi-class classification)we will be using:</a:t>
            </a:r>
            <a:endParaRPr sz="1700"/>
          </a:p>
          <a:p>
            <a:pPr indent="-311150" lvl="1" marL="914400" rtl="0" algn="l">
              <a:spcBef>
                <a:spcPts val="0"/>
              </a:spcBef>
              <a:spcAft>
                <a:spcPts val="0"/>
              </a:spcAft>
              <a:buSzPts val="1300"/>
              <a:buChar char="○"/>
            </a:pPr>
            <a:r>
              <a:rPr lang="en" sz="1300"/>
              <a:t>Naive</a:t>
            </a:r>
            <a:r>
              <a:rPr lang="en" sz="1300"/>
              <a:t> Bayes</a:t>
            </a:r>
            <a:endParaRPr sz="1300"/>
          </a:p>
          <a:p>
            <a:pPr indent="-311150" lvl="1" marL="914400" rtl="0" algn="l">
              <a:spcBef>
                <a:spcPts val="0"/>
              </a:spcBef>
              <a:spcAft>
                <a:spcPts val="0"/>
              </a:spcAft>
              <a:buSzPts val="1300"/>
              <a:buChar char="○"/>
            </a:pPr>
            <a:r>
              <a:rPr lang="en" sz="1300"/>
              <a:t>Decision Tree</a:t>
            </a:r>
            <a:endParaRPr sz="1300"/>
          </a:p>
          <a:p>
            <a:pPr indent="-311150" lvl="1" marL="914400" rtl="0" algn="l">
              <a:spcBef>
                <a:spcPts val="0"/>
              </a:spcBef>
              <a:spcAft>
                <a:spcPts val="0"/>
              </a:spcAft>
              <a:buSzPts val="1300"/>
              <a:buChar char="○"/>
            </a:pPr>
            <a:r>
              <a:rPr lang="en" sz="1300"/>
              <a:t>Bi-directional RNN</a:t>
            </a:r>
            <a:endParaRPr sz="1300"/>
          </a:p>
          <a:p>
            <a:pPr indent="-311150" lvl="1" marL="914400" rtl="0" algn="l">
              <a:spcBef>
                <a:spcPts val="0"/>
              </a:spcBef>
              <a:spcAft>
                <a:spcPts val="0"/>
              </a:spcAft>
              <a:buSzPts val="1300"/>
              <a:buChar char="○"/>
            </a:pPr>
            <a:r>
              <a:rPr lang="en" sz="1300"/>
              <a:t>Bi-directional LSTM</a:t>
            </a:r>
            <a:endParaRPr sz="1300"/>
          </a:p>
          <a:p>
            <a:pPr indent="-336550" lvl="0" marL="457200" rtl="0" algn="l">
              <a:spcBef>
                <a:spcPts val="0"/>
              </a:spcBef>
              <a:spcAft>
                <a:spcPts val="0"/>
              </a:spcAft>
              <a:buSzPts val="1700"/>
              <a:buChar char="●"/>
            </a:pPr>
            <a:r>
              <a:rPr lang="en" sz="1700"/>
              <a:t>For VRM taxonomy it </a:t>
            </a:r>
            <a:r>
              <a:rPr lang="en" sz="1700"/>
              <a:t>necessary</a:t>
            </a:r>
            <a:r>
              <a:rPr lang="en" sz="1700"/>
              <a:t> that we perform Multi-label classification. Models used for this purpose are:</a:t>
            </a:r>
            <a:endParaRPr sz="1700"/>
          </a:p>
          <a:p>
            <a:pPr indent="-311150" lvl="1" marL="914400" rtl="0" algn="l">
              <a:spcBef>
                <a:spcPts val="0"/>
              </a:spcBef>
              <a:spcAft>
                <a:spcPts val="0"/>
              </a:spcAft>
              <a:buSzPts val="1300"/>
              <a:buChar char="○"/>
            </a:pPr>
            <a:r>
              <a:rPr lang="en" sz="1300"/>
              <a:t>Gaussian Naive Bayes</a:t>
            </a:r>
            <a:endParaRPr sz="1300"/>
          </a:p>
          <a:p>
            <a:pPr indent="-311150" lvl="1" marL="914400" rtl="0" algn="l">
              <a:spcBef>
                <a:spcPts val="0"/>
              </a:spcBef>
              <a:spcAft>
                <a:spcPts val="0"/>
              </a:spcAft>
              <a:buSzPts val="1300"/>
              <a:buChar char="○"/>
            </a:pPr>
            <a:r>
              <a:rPr lang="en" sz="1300"/>
              <a:t>Multinomial Naive Bayes</a:t>
            </a:r>
            <a:endParaRPr sz="1300"/>
          </a:p>
          <a:p>
            <a:pPr indent="-311150" lvl="1" marL="914400" rtl="0" algn="l">
              <a:spcBef>
                <a:spcPts val="0"/>
              </a:spcBef>
              <a:spcAft>
                <a:spcPts val="0"/>
              </a:spcAft>
              <a:buSzPts val="1300"/>
              <a:buChar char="○"/>
            </a:pPr>
            <a:r>
              <a:rPr lang="en" sz="1300"/>
              <a:t>SVM</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