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ambria Math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S0lUmL0Q7Yet9F/tvFyYPOiZg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mbriaMath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21105662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21105662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421105662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2f8d916c7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2f8d916c7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2f8d916c7_3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1105662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1105662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4211056624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2dc34d45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2dc34d45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22dc34d455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a32ea492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a32ea492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0a32ea492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d979ae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d979ae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22d979aef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2d979aef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2d979aef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22d979aef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d979aef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d979aef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22d979aef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2dc34d45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2dc34d45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22dc34d45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2d979aef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2d979aef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22d979aefc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d979aef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2d979aef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22d979aef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iversity at Buffalo, The State University of New York logo" id="17" name="Google Shape;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604122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hree Photos">
  <p:cSld name="Content and Three Phot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3"/>
          <p:cNvSpPr/>
          <p:nvPr>
            <p:ph idx="2" type="pic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3"/>
          <p:cNvSpPr/>
          <p:nvPr>
            <p:ph idx="3" type="pic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3"/>
          <p:cNvSpPr/>
          <p:nvPr>
            <p:ph idx="4" type="pic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/>
          <p:nvPr>
            <p:ph idx="2" type="pic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Graph">
  <p:cSld name="Content and Graph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5"/>
          <p:cNvSpPr/>
          <p:nvPr>
            <p:ph idx="2" type="chart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University at Buffalo, The State University of New York logo" id="25" name="Google Shape;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3" type="body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b="1" sz="2000"/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b="1" sz="1800"/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9"/>
          <p:cNvSpPr txBox="1"/>
          <p:nvPr>
            <p:ph idx="4" type="body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">
  <p:cSld name="Content and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>
            <p:ph idx="2" type="pic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9" name="Google Shape;49;p22"/>
          <p:cNvSpPr txBox="1"/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4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iversity at Buffalo, The State University of New York logo" id="12" name="Google Shape;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658368" y="687714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 sz="4400">
                <a:latin typeface="Cambria Math"/>
                <a:ea typeface="Cambria Math"/>
                <a:cs typeface="Cambria Math"/>
                <a:sym typeface="Cambria Math"/>
              </a:rPr>
              <a:t>Faithful Benchmark for Information-Seeking Dialogue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3" name="Google Shape;73;p1"/>
          <p:cNvSpPr txBox="1"/>
          <p:nvPr>
            <p:ph idx="1" type="body"/>
          </p:nvPr>
        </p:nvSpPr>
        <p:spPr>
          <a:xfrm>
            <a:off x="658368" y="3520866"/>
            <a:ext cx="4711074" cy="102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IN" sz="2400">
                <a:latin typeface="Cambria Math"/>
                <a:ea typeface="Cambria Math"/>
                <a:cs typeface="Cambria Math"/>
                <a:sym typeface="Cambria Math"/>
              </a:rPr>
              <a:t>Jagath Sai Narayana Kakaraparty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rPr lang="en-IN" sz="2400">
                <a:latin typeface="Cambria Math"/>
                <a:ea typeface="Cambria Math"/>
                <a:cs typeface="Cambria Math"/>
                <a:sym typeface="Cambria Math"/>
              </a:rPr>
              <a:t>Siddhi Jadhav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rPr lang="en-IN" sz="2400">
                <a:latin typeface="Cambria Math"/>
                <a:ea typeface="Cambria Math"/>
                <a:cs typeface="Cambria Math"/>
                <a:sym typeface="Cambria Math"/>
              </a:rPr>
              <a:t>Briyana Rana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211056624_0_7"/>
          <p:cNvSpPr txBox="1"/>
          <p:nvPr>
            <p:ph type="title"/>
          </p:nvPr>
        </p:nvSpPr>
        <p:spPr>
          <a:xfrm>
            <a:off x="348274" y="1100675"/>
            <a:ext cx="94965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for Text generation using T5 </a:t>
            </a:r>
            <a:endParaRPr/>
          </a:p>
        </p:txBody>
      </p:sp>
      <p:pic>
        <p:nvPicPr>
          <p:cNvPr id="145" name="Google Shape;145;g2421105662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75" y="1691675"/>
            <a:ext cx="11556448" cy="22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421105662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75" y="4140825"/>
            <a:ext cx="2726647" cy="24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4211056624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7325" y="4140825"/>
            <a:ext cx="3001652" cy="24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4211056624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1374" y="4140837"/>
            <a:ext cx="5492850" cy="213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2f8d916c7_3_4"/>
          <p:cNvSpPr txBox="1"/>
          <p:nvPr>
            <p:ph type="title"/>
          </p:nvPr>
        </p:nvSpPr>
        <p:spPr>
          <a:xfrm>
            <a:off x="566924" y="1499625"/>
            <a:ext cx="101349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Text Generation</a:t>
            </a:r>
            <a:r>
              <a:rPr lang="en-IN"/>
              <a:t> of the model on Manual input</a:t>
            </a:r>
            <a:endParaRPr/>
          </a:p>
        </p:txBody>
      </p:sp>
      <p:pic>
        <p:nvPicPr>
          <p:cNvPr id="155" name="Google Shape;155;g222f8d916c7_3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25" y="2312075"/>
            <a:ext cx="10338177" cy="20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22f8d916c7_3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8" y="4703800"/>
            <a:ext cx="112490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211056624_1_2"/>
          <p:cNvSpPr txBox="1"/>
          <p:nvPr>
            <p:ph type="title"/>
          </p:nvPr>
        </p:nvSpPr>
        <p:spPr>
          <a:xfrm>
            <a:off x="566924" y="1499625"/>
            <a:ext cx="101349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Text Generation of the model on Manual input</a:t>
            </a:r>
            <a:endParaRPr/>
          </a:p>
        </p:txBody>
      </p:sp>
      <p:pic>
        <p:nvPicPr>
          <p:cNvPr id="163" name="Google Shape;163;g24211056624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00" y="2566350"/>
            <a:ext cx="11440848" cy="16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4211056624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00" y="4735870"/>
            <a:ext cx="7982075" cy="6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2dc34d455_0_3"/>
          <p:cNvSpPr txBox="1"/>
          <p:nvPr>
            <p:ph type="title"/>
          </p:nvPr>
        </p:nvSpPr>
        <p:spPr>
          <a:xfrm>
            <a:off x="566928" y="1499616"/>
            <a:ext cx="69516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Future Improvement</a:t>
            </a:r>
            <a:endParaRPr/>
          </a:p>
        </p:txBody>
      </p:sp>
      <p:sp>
        <p:nvSpPr>
          <p:cNvPr id="171" name="Google Shape;171;g222dc34d455_0_3"/>
          <p:cNvSpPr txBox="1"/>
          <p:nvPr>
            <p:ph idx="1" type="body"/>
          </p:nvPr>
        </p:nvSpPr>
        <p:spPr>
          <a:xfrm>
            <a:off x="566925" y="2535475"/>
            <a:ext cx="10998900" cy="22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IN"/>
              <a:t>As </a:t>
            </a:r>
            <a:r>
              <a:rPr lang="en-IN"/>
              <a:t>the</a:t>
            </a:r>
            <a:r>
              <a:rPr lang="en-IN"/>
              <a:t> </a:t>
            </a:r>
            <a:r>
              <a:rPr lang="en-IN"/>
              <a:t>current model is heavily relying on the knowledge present in the dataset. For future, we can improve the model by crawling through the wikipedia to gather the information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IN"/>
              <a:t>Utilizing active learning techniques to improve the efficiency of dataset annotation and model training.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IN"/>
              <a:t>Deploying the model as a conversational agent and collecting user feedback to further improve the quality and naturalness of generated responses.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ctrTitle"/>
          </p:nvPr>
        </p:nvSpPr>
        <p:spPr>
          <a:xfrm>
            <a:off x="639375" y="2961900"/>
            <a:ext cx="52308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IN"/>
              <a:t>THANK YOU!</a:t>
            </a:r>
            <a:endParaRPr/>
          </a:p>
          <a:p>
            <a:pPr indent="0" lvl="0" marL="0" rtl="0" algn="ctr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IN" sz="2700"/>
              <a:t>Q/A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566928" y="2185416"/>
            <a:ext cx="10932184" cy="336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1160" lvl="0" marL="4572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560"/>
              <a:buFont typeface="Cambria Math"/>
              <a:buChar char="•"/>
            </a:pP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With the increasing use of information-seeking dialogue systems, it is necessary that the response utterances to the queries from seekers be supported by the ground truth.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9116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560"/>
              <a:buFont typeface="Cambria Math"/>
              <a:buChar char="•"/>
            </a:pP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Although there are several models that generate natural </a:t>
            </a: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language (human-like) responses, many encounter the problem of generating factually incorrect responses termed as “Hallucination” which need to be addressed.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9116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560"/>
              <a:buFont typeface="Cambria Math"/>
              <a:buChar char="•"/>
            </a:pP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We build a model that trains on the conversation history and underlying knowledge to generate hallucination-free’ responses to seeker queries using targeted</a:t>
            </a:r>
            <a:r>
              <a:rPr lang="en-IN" sz="2200">
                <a:latin typeface="Cambria Math"/>
                <a:ea typeface="Cambria Math"/>
                <a:cs typeface="Cambria Math"/>
                <a:sym typeface="Cambria Math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responses as the human annotated data (golden responses) taken from FaithDial.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91440" lvl="0" marL="2286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0" name="Google Shape;80;p2"/>
          <p:cNvSpPr txBox="1"/>
          <p:nvPr>
            <p:ph idx="11" type="ftr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a32ea4925_0_1"/>
          <p:cNvSpPr txBox="1"/>
          <p:nvPr>
            <p:ph type="title"/>
          </p:nvPr>
        </p:nvSpPr>
        <p:spPr>
          <a:xfrm>
            <a:off x="566928" y="1499616"/>
            <a:ext cx="69516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mbria Math"/>
                <a:ea typeface="Cambria Math"/>
                <a:cs typeface="Cambria Math"/>
                <a:sym typeface="Cambria Math"/>
              </a:rPr>
              <a:t>Approach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7" name="Google Shape;87;g20a32ea4925_0_1"/>
          <p:cNvSpPr txBox="1"/>
          <p:nvPr>
            <p:ph idx="1" type="body"/>
          </p:nvPr>
        </p:nvSpPr>
        <p:spPr>
          <a:xfrm>
            <a:off x="566923" y="2185425"/>
            <a:ext cx="11229600" cy="396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We aim to approach the problem by performing three main tasks which are as given below: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91160" lvl="0" marL="457200" rtl="0" algn="l">
              <a:spcBef>
                <a:spcPts val="600"/>
              </a:spcBef>
              <a:spcAft>
                <a:spcPts val="0"/>
              </a:spcAft>
              <a:buSzPts val="2560"/>
              <a:buFont typeface="Cambria Math"/>
              <a:buAutoNum type="arabicPeriod"/>
            </a:pP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Using the conversation history and underlying knowledge, we determine if the original responses were hallucinated or not.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 Math"/>
              <a:buAutoNum type="arabicPeriod"/>
            </a:pP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Using the </a:t>
            </a: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conversation history and underlying knowledge, we determine different labels of VRM taxonomies.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 Math"/>
              <a:buAutoNum type="arabicPeriod"/>
            </a:pPr>
            <a:r>
              <a:rPr lang="en-IN" sz="2200">
                <a:latin typeface="Cambria Math"/>
                <a:ea typeface="Cambria Math"/>
                <a:cs typeface="Cambria Math"/>
                <a:sym typeface="Cambria Math"/>
              </a:rPr>
              <a:t>Using the conversation history and underlying knowledge, we generate hallucination-free responses to conversation history/seeker queries.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2d979aefc_0_0"/>
          <p:cNvSpPr txBox="1"/>
          <p:nvPr>
            <p:ph type="title"/>
          </p:nvPr>
        </p:nvSpPr>
        <p:spPr>
          <a:xfrm>
            <a:off x="566925" y="1290650"/>
            <a:ext cx="96030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Multi Class Classification of BEGIN taxonomy</a:t>
            </a:r>
            <a:endParaRPr/>
          </a:p>
        </p:txBody>
      </p:sp>
      <p:pic>
        <p:nvPicPr>
          <p:cNvPr id="94" name="Google Shape;94;g222d979ae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650" y="2185725"/>
            <a:ext cx="7533527" cy="384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22d979aef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5" y="3137788"/>
            <a:ext cx="2828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d979aefc_0_6"/>
          <p:cNvSpPr txBox="1"/>
          <p:nvPr>
            <p:ph type="title"/>
          </p:nvPr>
        </p:nvSpPr>
        <p:spPr>
          <a:xfrm>
            <a:off x="537150" y="1309650"/>
            <a:ext cx="111177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Multi Label Classification of VRM taxonomy</a:t>
            </a:r>
            <a:endParaRPr/>
          </a:p>
        </p:txBody>
      </p:sp>
      <p:pic>
        <p:nvPicPr>
          <p:cNvPr id="102" name="Google Shape;102;g222d979aef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87" y="2243025"/>
            <a:ext cx="7886275" cy="396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22d979aef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75" y="3268875"/>
            <a:ext cx="30670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2d979aefc_0_12"/>
          <p:cNvSpPr txBox="1"/>
          <p:nvPr>
            <p:ph type="title"/>
          </p:nvPr>
        </p:nvSpPr>
        <p:spPr>
          <a:xfrm>
            <a:off x="566928" y="1271641"/>
            <a:ext cx="69516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Text generation using T5-base</a:t>
            </a:r>
            <a:endParaRPr/>
          </a:p>
        </p:txBody>
      </p:sp>
      <p:pic>
        <p:nvPicPr>
          <p:cNvPr id="110" name="Google Shape;110;g222d979aef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851" y="2050600"/>
            <a:ext cx="7253873" cy="41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dc34d455_0_16"/>
          <p:cNvSpPr txBox="1"/>
          <p:nvPr>
            <p:ph type="title"/>
          </p:nvPr>
        </p:nvSpPr>
        <p:spPr>
          <a:xfrm>
            <a:off x="566928" y="1499616"/>
            <a:ext cx="6951600" cy="54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/>
              <a:t>Results of Classification using BERT</a:t>
            </a:r>
            <a:endParaRPr sz="3300"/>
          </a:p>
        </p:txBody>
      </p:sp>
      <p:pic>
        <p:nvPicPr>
          <p:cNvPr id="117" name="Google Shape;117;g222dc34d45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5" y="2755250"/>
            <a:ext cx="5125100" cy="24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22dc34d455_0_16"/>
          <p:cNvPicPr preferRelativeResize="0"/>
          <p:nvPr/>
        </p:nvPicPr>
        <p:blipFill rotWithShape="1">
          <a:blip r:embed="rId4">
            <a:alphaModFix/>
          </a:blip>
          <a:srcRect b="0" l="0" r="-2239" t="-3723"/>
          <a:stretch/>
        </p:blipFill>
        <p:spPr>
          <a:xfrm>
            <a:off x="6298950" y="2553125"/>
            <a:ext cx="5125100" cy="27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22dc34d455_0_16"/>
          <p:cNvSpPr txBox="1"/>
          <p:nvPr/>
        </p:nvSpPr>
        <p:spPr>
          <a:xfrm>
            <a:off x="1815852" y="5282950"/>
            <a:ext cx="29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Classification r</a:t>
            </a:r>
            <a:r>
              <a:rPr b="1" lang="en-IN"/>
              <a:t>eport of BEGIN</a:t>
            </a:r>
            <a:r>
              <a:rPr b="1" lang="en-IN"/>
              <a:t> </a:t>
            </a:r>
            <a:endParaRPr b="1"/>
          </a:p>
        </p:txBody>
      </p:sp>
      <p:sp>
        <p:nvSpPr>
          <p:cNvPr id="120" name="Google Shape;120;g222dc34d455_0_16"/>
          <p:cNvSpPr txBox="1"/>
          <p:nvPr/>
        </p:nvSpPr>
        <p:spPr>
          <a:xfrm>
            <a:off x="7518529" y="5282950"/>
            <a:ext cx="29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Classification r</a:t>
            </a:r>
            <a:r>
              <a:rPr b="1" lang="en-IN"/>
              <a:t>eport of VRM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2d979aefc_0_24"/>
          <p:cNvSpPr txBox="1"/>
          <p:nvPr>
            <p:ph type="title"/>
          </p:nvPr>
        </p:nvSpPr>
        <p:spPr>
          <a:xfrm>
            <a:off x="566923" y="1499625"/>
            <a:ext cx="110247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Text generation using T5 (Loss Logs)</a:t>
            </a:r>
            <a:endParaRPr/>
          </a:p>
        </p:txBody>
      </p:sp>
      <p:pic>
        <p:nvPicPr>
          <p:cNvPr id="127" name="Google Shape;127;g222d979aef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5" y="2336000"/>
            <a:ext cx="5606426" cy="386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22d979aef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775" y="2336003"/>
            <a:ext cx="5606424" cy="383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2d979aefc_0_18"/>
          <p:cNvSpPr txBox="1"/>
          <p:nvPr>
            <p:ph type="title"/>
          </p:nvPr>
        </p:nvSpPr>
        <p:spPr>
          <a:xfrm>
            <a:off x="348274" y="1100675"/>
            <a:ext cx="9496500" cy="59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for </a:t>
            </a:r>
            <a:r>
              <a:rPr lang="en-IN"/>
              <a:t>Text generation using T5 </a:t>
            </a:r>
            <a:endParaRPr/>
          </a:p>
        </p:txBody>
      </p:sp>
      <p:pic>
        <p:nvPicPr>
          <p:cNvPr id="135" name="Google Shape;135;g222d979aef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75" y="1768100"/>
            <a:ext cx="11474251" cy="24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22d979aef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75" y="4287471"/>
            <a:ext cx="2568229" cy="24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22d979aefc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4726" y="4287475"/>
            <a:ext cx="2802208" cy="24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22d979aefc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6026" y="4211050"/>
            <a:ext cx="5297100" cy="21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2019-04-04T19:20:28Z</dcterms:created>
  <dc:creator>Division of University Communications</dc:creator>
</cp:coreProperties>
</file>