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9-->
<p:presentation xmlns:r="http://schemas.openxmlformats.org/officeDocument/2006/relationships" xmlns:a="http://schemas.openxmlformats.org/drawingml/2006/main"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tags" Target="tags/tag1.xml" /><Relationship Id="rId2" Type="http://schemas.openxmlformats.org/officeDocument/2006/relationships/slide" Target="slides/slide1.xml" /><Relationship Id="rId20" Type="http://schemas.openxmlformats.org/officeDocument/2006/relationships/presProps" Target="presProps.xml" /><Relationship Id="rId21" Type="http://schemas.openxmlformats.org/officeDocument/2006/relationships/viewProps" Target="viewProps.xml" /><Relationship Id="rId22" Type="http://schemas.openxmlformats.org/officeDocument/2006/relationships/theme" Target="theme/theme1.xml" /><Relationship Id="rId23"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9FC0F88-C1CC-4405-B9CC-902913C952B8}" type="datetimeFigureOut">
              <a:rPr lang="en-US" smtClean="0"/>
              <a:t>11/26/2023</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4F86A44F-5939-46B1-A8D7-958A958EDD2D}" type="slidenum">
              <a:rPr lang="en-US" smtClean="0"/>
              <a:t>‹#›</a:t>
            </a:fld>
            <a:endParaRPr lang="en-US"/>
          </a:p>
        </p:txBody>
      </p:sp>
    </p:spTree>
    <p:extLst>
      <p:ext uri="{BB962C8B-B14F-4D97-AF65-F5344CB8AC3E}">
        <p14:creationId val="3540861785"/>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9FC0F88-C1CC-4405-B9CC-902913C952B8}"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6A44F-5939-46B1-A8D7-958A958EDD2D}" type="slidenum">
              <a:rPr lang="en-US" smtClean="0"/>
              <a:t>‹#›</a:t>
            </a:fld>
            <a:endParaRPr lang="en-US"/>
          </a:p>
        </p:txBody>
      </p:sp>
    </p:spTree>
    <p:extLst>
      <p:ext uri="{BB962C8B-B14F-4D97-AF65-F5344CB8AC3E}">
        <p14:creationId val="1043457456"/>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9FC0F88-C1CC-4405-B9CC-902913C952B8}"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6A44F-5939-46B1-A8D7-958A958EDD2D}" type="slidenum">
              <a:rPr lang="en-US" smtClean="0"/>
              <a:t>‹#›</a:t>
            </a:fld>
            <a:endParaRPr lang="en-US"/>
          </a:p>
        </p:txBody>
      </p:sp>
    </p:spTree>
    <p:extLst>
      <p:ext uri="{BB962C8B-B14F-4D97-AF65-F5344CB8AC3E}">
        <p14:creationId val="16702269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D9FC0F88-C1CC-4405-B9CC-902913C952B8}"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6A44F-5939-46B1-A8D7-958A958EDD2D}" type="slidenum">
              <a:rPr lang="en-US" smtClean="0"/>
              <a:t>‹#›</a:t>
            </a:fld>
            <a:endParaRPr lang="en-US"/>
          </a:p>
        </p:txBody>
      </p:sp>
    </p:spTree>
    <p:extLst>
      <p:ext uri="{BB962C8B-B14F-4D97-AF65-F5344CB8AC3E}">
        <p14:creationId val="4184174308"/>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FC0F88-C1CC-4405-B9CC-902913C952B8}"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6A44F-5939-46B1-A8D7-958A958EDD2D}" type="slidenum">
              <a:rPr lang="en-US" smtClean="0"/>
              <a:t>‹#›</a:t>
            </a:fld>
            <a:endParaRPr lang="en-US"/>
          </a:p>
        </p:txBody>
      </p:sp>
    </p:spTree>
    <p:extLst>
      <p:ext uri="{BB962C8B-B14F-4D97-AF65-F5344CB8AC3E}">
        <p14:creationId val="31915026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D9FC0F88-C1CC-4405-B9CC-902913C952B8}"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6A44F-5939-46B1-A8D7-958A958EDD2D}" type="slidenum">
              <a:rPr lang="en-US" smtClean="0"/>
              <a:t>‹#›</a:t>
            </a:fld>
            <a:endParaRPr lang="en-US"/>
          </a:p>
        </p:txBody>
      </p:sp>
    </p:spTree>
    <p:extLst>
      <p:ext uri="{BB962C8B-B14F-4D97-AF65-F5344CB8AC3E}">
        <p14:creationId val="12974212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D9FC0F88-C1CC-4405-B9CC-902913C952B8}"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86A44F-5939-46B1-A8D7-958A958EDD2D}" type="slidenum">
              <a:rPr lang="en-US" smtClean="0"/>
              <a:t>‹#›</a:t>
            </a:fld>
            <a:endParaRPr lang="en-US"/>
          </a:p>
        </p:txBody>
      </p:sp>
    </p:spTree>
    <p:extLst>
      <p:ext uri="{BB962C8B-B14F-4D97-AF65-F5344CB8AC3E}">
        <p14:creationId val="1795229717"/>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9FC0F88-C1CC-4405-B9CC-902913C952B8}"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86A44F-5939-46B1-A8D7-958A958EDD2D}" type="slidenum">
              <a:rPr lang="en-US" smtClean="0"/>
              <a:t>‹#›</a:t>
            </a:fld>
            <a:endParaRPr lang="en-US"/>
          </a:p>
        </p:txBody>
      </p:sp>
    </p:spTree>
    <p:extLst>
      <p:ext uri="{BB962C8B-B14F-4D97-AF65-F5344CB8AC3E}">
        <p14:creationId val="893921515"/>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D9FC0F88-C1CC-4405-B9CC-902913C952B8}"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86A44F-5939-46B1-A8D7-958A958EDD2D}" type="slidenum">
              <a:rPr lang="en-US" smtClean="0"/>
              <a:t>‹#›</a:t>
            </a:fld>
            <a:endParaRPr lang="en-US"/>
          </a:p>
        </p:txBody>
      </p:sp>
    </p:spTree>
    <p:extLst>
      <p:ext uri="{BB962C8B-B14F-4D97-AF65-F5344CB8AC3E}">
        <p14:creationId val="194539078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FC0F88-C1CC-4405-B9CC-902913C952B8}"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6A44F-5939-46B1-A8D7-958A958EDD2D}" type="slidenum">
              <a:rPr lang="en-US" smtClean="0"/>
              <a:t>‹#›</a:t>
            </a:fld>
            <a:endParaRPr lang="en-US"/>
          </a:p>
        </p:txBody>
      </p:sp>
    </p:spTree>
    <p:extLst>
      <p:ext uri="{BB962C8B-B14F-4D97-AF65-F5344CB8AC3E}">
        <p14:creationId val="2829142780"/>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1">
                <a:alphaModFix amt="30000"/>
              </a:blip>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a:lstStyle/>
            <a:p/>
          </p:txBody>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p/>
          </p:txBody>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a:lvl1pPr>
          </a:lstStyle>
          <a:p>
            <a:pPr lvl="0" algn="ctr"/>
            <a:r>
              <a:rPr lang="en-US"/>
              <a:t>Click icon to add picture</a:t>
            </a:r>
            <a:endParaRPr lang="en-US"/>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9FC0F88-C1CC-4405-B9CC-902913C952B8}" type="datetimeFigureOut">
              <a:rPr lang="en-US" smtClean="0"/>
              <a:t>11/26/2023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F86A44F-5939-46B1-A8D7-958A958EDD2D}" type="slidenum">
              <a:rPr lang="en-US" smtClean="0"/>
              <a:t>‹#›</a:t>
            </a:fld>
            <a:endParaRPr lang="en-US"/>
          </a:p>
        </p:txBody>
      </p:sp>
    </p:spTree>
    <p:extLst>
      <p:ext uri="{BB962C8B-B14F-4D97-AF65-F5344CB8AC3E}">
        <p14:creationId val="2963242472"/>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2.jpe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9FC0F88-C1CC-4405-B9CC-902913C952B8}" type="datetimeFigureOut">
              <a:rPr lang="en-US" smtClean="0"/>
              <a:t>11/26/2023</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86A44F-5939-46B1-A8D7-958A958EDD2D}"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pic>
        <p:nvPicPr>
          <p:cNvPr id="10" name="Picture 9"/>
          <p:cNvPicPr>
            <a:picLocks noChangeAspect="1"/>
          </p:cNvPicPr>
          <p:nvPr/>
        </p:nvPicPr>
        <p:blipFill>
          <a:blip r:embed="rId12">
            <a:extLst>
              <a:ext uri="{28A0092B-C50C-407E-A947-70E740481C1C}">
                <a14:useLocalDpi xmlns:a14="http://schemas.microsoft.com/office/drawing/2010/main" val="0"/>
              </a:ext>
            </a:extLst>
          </a:blip>
          <a:srcRect t="1538" b="-1538"/>
          <a:stretch>
            <a:fillRect/>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val="279554172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p:timing/>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Tx/>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Tx/>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e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54CAB41-DA4B-42EF-8521-6C94C7912906}"/>
              </a:ext>
            </a:extLst>
          </p:cNvPr>
          <p:cNvSpPr>
            <a:spLocks noGrp="1"/>
          </p:cNvSpPr>
          <p:nvPr>
            <p:ph type="ctrTitle"/>
          </p:nvPr>
        </p:nvSpPr>
        <p:spPr/>
        <p:txBody>
          <a:bodyPr>
            <a:normAutofit/>
          </a:bodyPr>
          <a:lstStyle/>
          <a:p>
            <a:r>
              <a:rPr lang="en-US">
                <a:latin typeface="Baskerville Old Face" panose="02020602080505020303" pitchFamily="18" charset="0"/>
              </a:rPr>
              <a:t>Operating  system</a:t>
            </a:r>
          </a:p>
        </p:txBody>
      </p:sp>
      <p:sp>
        <p:nvSpPr>
          <p:cNvPr id="3" name="Subtitle 2">
            <a:extLst>
              <a:ext uri="{FF2B5EF4-FFF2-40B4-BE49-F238E27FC236}">
                <a16:creationId xmlns:a16="http://schemas.microsoft.com/office/drawing/2014/main" id="{2F995E3C-A38A-4F48-9FEB-E3541E2867DA}"/>
              </a:ext>
            </a:extLst>
          </p:cNvPr>
          <p:cNvSpPr>
            <a:spLocks noGrp="1"/>
          </p:cNvSpPr>
          <p:nvPr>
            <p:ph type="subTitle" idx="1"/>
          </p:nvPr>
        </p:nvSpPr>
        <p:spPr/>
        <p:txBody>
          <a:bodyPr>
            <a:normAutofit/>
          </a:bodyPr>
          <a:lstStyle/>
          <a:p>
            <a:endParaRPr lang="en-US" sz="3200">
              <a:solidFill>
                <a:schemeClr val="bg2">
                  <a:lumMod val="10000"/>
                </a:schemeClr>
              </a:solidFill>
              <a:latin typeface="Algerian" panose="04020705040a02060702" pitchFamily="82" charset="0"/>
            </a:endParaRPr>
          </a:p>
        </p:txBody>
      </p:sp>
    </p:spTree>
    <p:extLst>
      <p:ext uri="{BB962C8B-B14F-4D97-AF65-F5344CB8AC3E}">
        <p14:creationId val="258431107"/>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AAD2240-923A-4414-A5B6-49617AD09BA2}"/>
              </a:ext>
            </a:extLst>
          </p:cNvPr>
          <p:cNvSpPr>
            <a:spLocks noGrp="1"/>
          </p:cNvSpPr>
          <p:nvPr>
            <p:ph type="title"/>
          </p:nvPr>
        </p:nvSpPr>
        <p:spPr/>
        <p:txBody>
          <a:bodyPr>
            <a:normAutofit/>
          </a:bodyPr>
          <a:lstStyle/>
          <a:p>
            <a:pPr algn="ctr"/>
            <a:r>
              <a:rPr lang="en-US" sz="3600" b="1">
                <a:effectLst/>
                <a:latin typeface="Times New Roman" panose="02020603050405020304" pitchFamily="18" charset="0"/>
                <a:ea typeface="Times New Roman" panose="02020603050405020304" pitchFamily="18" charset="0"/>
                <a:cs typeface="Times New Roman" panose="02020603050405020304" pitchFamily="18" charset="0"/>
              </a:rPr>
              <a:t> Architecture of IOS</a:t>
            </a:r>
            <a:endParaRPr lang="en-US" sz="3600"/>
          </a:p>
        </p:txBody>
      </p:sp>
      <p:sp>
        <p:nvSpPr>
          <p:cNvPr id="3" name="Content Placeholder 2">
            <a:extLst>
              <a:ext uri="{FF2B5EF4-FFF2-40B4-BE49-F238E27FC236}">
                <a16:creationId xmlns:a16="http://schemas.microsoft.com/office/drawing/2014/main" id="{E0DC26D7-1F8C-4323-B3AC-0D08E1351ADA}"/>
              </a:ext>
            </a:extLst>
          </p:cNvPr>
          <p:cNvSpPr>
            <a:spLocks noGrp="1"/>
          </p:cNvSpPr>
          <p:nvPr>
            <p:ph idx="1"/>
          </p:nvPr>
        </p:nvSpPr>
        <p:spPr>
          <a:xfrm>
            <a:off x="838200" y="1281953"/>
            <a:ext cx="10515600" cy="5127812"/>
          </a:xfrm>
        </p:spPr>
        <p:txBody>
          <a:bodyPr>
            <a:normAutofit/>
          </a:bodyPr>
          <a:lstStyle/>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architecture of IOS is a layered architecture. At the uppermost level, iOS works as an intermediary between the underlying hardware and the apps you make. Apps do not communicate with the underlying hardware directly.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Apps talk with the hardware through a collection of well-defined system interfaces. These interfaces make it simple to write apps that constantly work on devices having various hardware abilities.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Lower layers give the basic services which all application relies on and the higher level layer gives sophisticated graphics and interface-related services.</a:t>
            </a:r>
            <a:br>
              <a:rPr lang="en-US" sz="18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Apple provides most of its system interfaces in special packages called frameworks. A framework is a directory that holds a dynamic shared library that is .files, related resources like as header files, images, and helper apps required to support that library. Every layer has a set of Framework that the developer uses to construct the applications.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val="1978848637"/>
      </p:ext>
    </p:extLst>
  </p:cSld>
  <p:clrMapOvr>
    <a:masterClrMapping/>
  </p:clrMapOvr>
  <mc:AlternateContent>
    <mc:Choice xmlns:p14="http://schemas.microsoft.com/office/powerpoint/2010/main" Requires="p14">
      <p:transition spd="slow" p14:dur="1300">
        <p14:pan dir="u"/>
      </p:transition>
    </mc:Choice>
    <mc:Fallback>
      <p:transition spd="slow">
        <p:fade/>
      </p:transition>
    </mc:Fallback>
  </mc:AlternateConten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B0943D0-3ADD-4682-AEA7-EE9A702E8D9A}"/>
              </a:ext>
            </a:extLst>
          </p:cNvPr>
          <p:cNvSpPr>
            <a:spLocks noGrp="1"/>
          </p:cNvSpPr>
          <p:nvPr>
            <p:ph type="title"/>
          </p:nvPr>
        </p:nvSpPr>
        <p:spPr>
          <a:xfrm>
            <a:off x="9009528" y="365125"/>
            <a:ext cx="2344271" cy="199651"/>
          </a:xfrm>
        </p:spPr>
        <p:txBody>
          <a:bodyPr>
            <a:noAutofit/>
          </a:bodyPr>
          <a:lstStyle/>
          <a:p>
            <a:r>
              <a:rPr lang="en-US" sz="1200"/>
              <a:t>Architecture of IOS</a:t>
            </a:r>
          </a:p>
        </p:txBody>
      </p:sp>
      <p:pic>
        <p:nvPicPr>
          <p:cNvPr id="11" name="Content Placeholder 10">
            <a:extLst>
              <a:ext uri="{FF2B5EF4-FFF2-40B4-BE49-F238E27FC236}">
                <a16:creationId xmlns:a16="http://schemas.microsoft.com/office/drawing/2014/main" id="{10D3B974-8B01-4667-8BE0-5D62C9DED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088" y="706996"/>
            <a:ext cx="8807823" cy="5917921"/>
          </a:xfrm>
        </p:spPr>
      </p:pic>
    </p:spTree>
    <p:extLst>
      <p:ext uri="{BB962C8B-B14F-4D97-AF65-F5344CB8AC3E}">
        <p14:creationId val="3401040938"/>
      </p:ext>
    </p:extLst>
  </p:cSld>
  <p:clrMapOvr>
    <a:masterClrMapping/>
  </p:clrMapOvr>
  <mc:AlternateContent>
    <mc:Choice xmlns:p14="http://schemas.microsoft.com/office/powerpoint/2010/main" Requires="p14">
      <p:transition spd="slow" p14:dur="1300">
        <p14:pan dir="u"/>
      </p:transition>
    </mc:Choice>
    <mc:Fallback>
      <p:transition spd="slow">
        <p:fade/>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Box 2">
            <a:extLst>
              <a:ext uri="{FF2B5EF4-FFF2-40B4-BE49-F238E27FC236}">
                <a16:creationId xmlns:a16="http://schemas.microsoft.com/office/drawing/2014/main" id="{C64D1539-0109-43E2-AEE5-FC39F31A0C60}"/>
              </a:ext>
            </a:extLst>
          </p:cNvPr>
          <p:cNvSpPr txBox="1"/>
          <p:nvPr/>
        </p:nvSpPr>
        <p:spPr>
          <a:xfrm>
            <a:off x="0" y="0"/>
            <a:ext cx="12088906" cy="7351564"/>
          </a:xfrm>
          <a:prstGeom prst="rect">
            <a:avLst/>
          </a:prstGeom>
          <a:noFill/>
        </p:spPr>
        <p:txBody>
          <a:bodyPr wrap="square">
            <a:spAutoFit/>
          </a:bodyPr>
          <a:lstStyle/>
          <a:p>
            <a:pPr>
              <a:lnSpc>
                <a:spcPct val="107000"/>
              </a:lnSpc>
              <a:spcAft>
                <a:spcPts val="800"/>
              </a:spcAf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1. Core OS Layer:</a:t>
            </a:r>
            <a:r>
              <a:rPr lang="en-US">
                <a:effectLst/>
                <a:latin typeface="Times New Roman" panose="02020603050405020304" pitchFamily="18" charset="0"/>
                <a:ea typeface="Times New Roman" panose="02020603050405020304" pitchFamily="18" charset="0"/>
                <a:cs typeface="Times New Roman" panose="02020603050405020304" pitchFamily="18" charset="0"/>
              </a:rPr>
              <a:t> The Core OS layer holds the low-level features that most other technologies are built upon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a:effectLst/>
                <a:latin typeface="Times New Roman" panose="02020603050405020304" pitchFamily="18" charset="0"/>
                <a:ea typeface="Times New Roman" panose="02020603050405020304" pitchFamily="18" charset="0"/>
                <a:cs typeface="Times New Roman" panose="02020603050405020304" pitchFamily="18" charset="0"/>
              </a:rPr>
              <a:t>Core Bluetooth Framework.</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a:effectLst/>
                <a:latin typeface="Times New Roman" panose="02020603050405020304" pitchFamily="18" charset="0"/>
                <a:ea typeface="Times New Roman" panose="02020603050405020304" pitchFamily="18" charset="0"/>
                <a:cs typeface="Times New Roman" panose="02020603050405020304" pitchFamily="18" charset="0"/>
              </a:rPr>
              <a:t>Accelerate Framework.</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a:effectLst/>
                <a:latin typeface="Times New Roman" panose="02020603050405020304" pitchFamily="18" charset="0"/>
                <a:ea typeface="Times New Roman" panose="02020603050405020304" pitchFamily="18" charset="0"/>
                <a:cs typeface="Times New Roman" panose="02020603050405020304" pitchFamily="18" charset="0"/>
              </a:rPr>
              <a:t>External Accessory Framework.</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a:effectLst/>
                <a:latin typeface="Times New Roman" panose="02020603050405020304" pitchFamily="18" charset="0"/>
                <a:ea typeface="Times New Roman" panose="02020603050405020304" pitchFamily="18" charset="0"/>
                <a:cs typeface="Times New Roman" panose="02020603050405020304" pitchFamily="18" charset="0"/>
              </a:rPr>
              <a:t>Security Services framework.</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a:effectLst/>
                <a:latin typeface="Times New Roman" panose="02020603050405020304" pitchFamily="18" charset="0"/>
                <a:ea typeface="Times New Roman" panose="02020603050405020304" pitchFamily="18" charset="0"/>
                <a:cs typeface="Times New Roman" panose="02020603050405020304" pitchFamily="18" charset="0"/>
              </a:rPr>
              <a:t>Local Authentication framework.</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64-Bit support from IOS7 supports the 64-bit app development and enables the application to run faster.</a:t>
            </a:r>
          </a:p>
          <a:p>
            <a:pPr>
              <a:lnSpc>
                <a:spcPct val="107000"/>
              </a:lnSpc>
              <a:spcAft>
                <a:spcPts val="800"/>
              </a:spcAf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2. Core Services Layer</a:t>
            </a:r>
            <a:br>
              <a:rPr lang="en-US">
                <a:effectLst/>
                <a:latin typeface="Times New Roman" panose="02020603050405020304" pitchFamily="18" charset="0"/>
                <a:ea typeface="Times New Roman" panose="02020603050405020304" pitchFamily="18" charset="0"/>
                <a:cs typeface="Times New Roman" panose="02020603050405020304" pitchFamily="18" charset="0"/>
              </a:rPr>
            </a:br>
            <a:r>
              <a:rPr lang="en-US">
                <a:effectLst/>
                <a:latin typeface="Times New Roman" panose="02020603050405020304" pitchFamily="18" charset="0"/>
                <a:ea typeface="Times New Roman" panose="02020603050405020304" pitchFamily="18" charset="0"/>
                <a:cs typeface="Times New Roman" panose="02020603050405020304" pitchFamily="18" charset="0"/>
              </a:rPr>
              <a:t>Some of the Important Frameworks available in the core services layers are detailed:</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Address book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Gives programmatic access to a contacts database of user.</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Cloud Kit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Gives a medium for moving data between your app and iCloud.</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Core data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Technology for managing the data model of a Model View Controller app.</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Core Foundation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Interfaces that give fundamental data management and service features for iOS apps.</a:t>
            </a: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Core Motion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Access all motion-based data available on a device. Using this core motion framework Accelerometer based information can be accessed.</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Foundation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Objective C covers too many of the features found in the Core Foundation framework</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tabLst>
            </a:pPr>
            <a:r>
              <a:rPr lang="en-US" b="1" err="1">
                <a:effectLst/>
                <a:latin typeface="Times New Roman" panose="02020603050405020304" pitchFamily="18" charset="0"/>
                <a:ea typeface="Times New Roman" panose="02020603050405020304" pitchFamily="18" charset="0"/>
                <a:cs typeface="Times New Roman" panose="02020603050405020304" pitchFamily="18" charset="0"/>
              </a:rPr>
              <a:t>Healthkit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New framework for handling health-related information of the user.</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val="2603629167"/>
      </p:ext>
    </p:extLst>
  </p:cSld>
  <p:clrMapOvr>
    <a:masterClrMapping/>
  </p:clrMapOvr>
  <p:transition spd="slow">
    <p:randomBar dir="vert"/>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Box 2">
            <a:extLst>
              <a:ext uri="{FF2B5EF4-FFF2-40B4-BE49-F238E27FC236}">
                <a16:creationId xmlns:a16="http://schemas.microsoft.com/office/drawing/2014/main" id="{E7C8984A-E1A9-4339-AF82-4C5D40D36E42}"/>
              </a:ext>
            </a:extLst>
          </p:cNvPr>
          <p:cNvSpPr txBox="1"/>
          <p:nvPr/>
        </p:nvSpPr>
        <p:spPr>
          <a:xfrm>
            <a:off x="134471" y="134471"/>
            <a:ext cx="12057529" cy="6644832"/>
          </a:xfrm>
          <a:prstGeom prst="rect">
            <a:avLst/>
          </a:prstGeom>
          <a:noFill/>
        </p:spPr>
        <p:txBody>
          <a:bodyPr wrap="square">
            <a:spAutoFit/>
          </a:bodyPr>
          <a:lstStyle/>
          <a:p>
            <a:pPr lvl="0">
              <a:lnSpc>
                <a:spcPct val="107000"/>
              </a:lnSpc>
              <a:spcAft>
                <a:spcPts val="800"/>
              </a:spcAft>
              <a:buSzPts val="1000"/>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HomeKit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A new framework for talking with and controlling connected devices in a user’s home.</a:t>
            </a:r>
            <a:endParaRPr lang="en-US">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Social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Simple interface for accessing the user’s social media accounts.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Store Kit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Gives support for the buying of content and services from inside your iOS apps, a feature is known as In-App Purchase.</a:t>
            </a:r>
            <a:endParaRPr lang="en-US" b="1">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US" b="1">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3. Media Layer: </a:t>
            </a:r>
            <a:r>
              <a:rPr lang="en-US">
                <a:effectLst/>
                <a:latin typeface="Times New Roman" panose="02020603050405020304" pitchFamily="18" charset="0"/>
                <a:ea typeface="Times New Roman" panose="02020603050405020304" pitchFamily="18" charset="0"/>
                <a:cs typeface="Times New Roman" panose="02020603050405020304" pitchFamily="18" charset="0"/>
              </a:rPr>
              <a:t>Graphics, Audio, and Video technology is enabled using the Media Layer.</a:t>
            </a:r>
            <a:br>
              <a:rPr lang="en-US">
                <a:effectLst/>
                <a:latin typeface="Times New Roman" panose="02020603050405020304" pitchFamily="18" charset="0"/>
                <a:ea typeface="Times New Roman" panose="02020603050405020304" pitchFamily="18" charset="0"/>
                <a:cs typeface="Times New Roman" panose="02020603050405020304" pitchFamily="18" charset="0"/>
              </a:rPr>
            </a:br>
            <a:r>
              <a:rPr lang="en-US" b="1">
                <a:effectLst/>
                <a:latin typeface="Times New Roman" panose="02020603050405020304" pitchFamily="18" charset="0"/>
                <a:ea typeface="Times New Roman" panose="02020603050405020304" pitchFamily="18" charset="0"/>
                <a:cs typeface="Times New Roman" panose="02020603050405020304" pitchFamily="18" charset="0"/>
              </a:rPr>
              <a:t> Graphics Framework</a:t>
            </a:r>
            <a:r>
              <a:rPr lang="en-US">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UI Kit Graphics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It describes high-level support for designing images and is also used for animating the content of your views.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Core Graphics framework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It is the native drawing engine for iOS apps and gives support for custom 2D vector and image-based rendering.</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Core Animation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It is an initial technology that optimizes the animation experience of your apps.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Core Images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gives advanced support for controlling video and motionless images in a non-destructive way</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err="1">
                <a:effectLst/>
                <a:latin typeface="Times New Roman" panose="02020603050405020304" pitchFamily="18" charset="0"/>
                <a:ea typeface="Times New Roman" panose="02020603050405020304" pitchFamily="18" charset="0"/>
                <a:cs typeface="Times New Roman" panose="02020603050405020304" pitchFamily="18" charset="0"/>
              </a:rPr>
              <a:t>OpenGl ES and GL Kit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manages advanced 2D and 3D rendering by hardware-accelerated interfaces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Metal –</a:t>
            </a:r>
            <a:r>
              <a:rPr lang="en-US">
                <a:effectLst/>
                <a:latin typeface="Times New Roman" panose="02020603050405020304" pitchFamily="18" charset="0"/>
                <a:ea typeface="Times New Roman" panose="02020603050405020304" pitchFamily="18" charset="0"/>
                <a:cs typeface="Times New Roman" panose="02020603050405020304" pitchFamily="18" charset="0"/>
              </a:rPr>
              <a:t> It permits very high performance for your sophisticated graphics rendering and computation works. It offers very low overhead access to the A7 GPU.</a:t>
            </a:r>
          </a:p>
          <a:p>
            <a:pPr marL="342900" lvl="0" indent="-342900">
              <a:lnSpc>
                <a:spcPct val="107000"/>
              </a:lnSpc>
              <a:spcAft>
                <a:spcPts val="800"/>
              </a:spcAft>
              <a:buSzPts val="1000"/>
              <a:buFont typeface="Symbol" panose="05050102010706020507" pitchFamily="18" charset="2"/>
              <a:buChar char=""/>
              <a:tabLst>
                <a:tab pos="457200"/>
              </a:tabLst>
            </a:pP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val="359858173"/>
      </p:ext>
    </p:extLst>
  </p:cSld>
  <p:clrMapOvr>
    <a:masterClrMapping/>
  </p:clrMapOvr>
  <mc:AlternateContent>
    <mc:Choice xmlns:p14="http://schemas.microsoft.com/office/powerpoint/2010/main" Requires="p14">
      <p:transition p14:dur="100">
        <p:cut/>
      </p:transition>
    </mc:Choice>
    <mc:Fallback>
      <p:transition>
        <p:cut/>
      </p:transition>
    </mc:Fallback>
  </mc:AlternateConten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1C5E8C2B-9436-42D8-9DBE-3F3AC9E22108}"/>
              </a:ext>
            </a:extLst>
          </p:cNvPr>
          <p:cNvSpPr>
            <a:spLocks noGrp="1"/>
          </p:cNvSpPr>
          <p:nvPr>
            <p:ph type="title"/>
          </p:nvPr>
        </p:nvSpPr>
        <p:spPr/>
        <p:txBody>
          <a:bodyPr>
            <a:normAutofit fontScale="90000"/>
          </a:bodyPr>
          <a:lstStyle/>
          <a:p>
            <a:pPr algn="ctr"/>
            <a:r>
              <a:rPr lang="en-US" sz="4400" b="1">
                <a:effectLst/>
                <a:latin typeface="Times New Roman" panose="02020603050405020304" pitchFamily="18" charset="0"/>
                <a:ea typeface="Times New Roman" panose="02020603050405020304" pitchFamily="18" charset="0"/>
                <a:cs typeface="Times New Roman" panose="02020603050405020304" pitchFamily="18" charset="0"/>
              </a:rPr>
              <a:t>Audio Framework</a:t>
            </a:r>
            <a:br>
              <a:rPr lang="en-US" sz="44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6FB53878-5E97-4544-AA7F-625390BB77C5}"/>
              </a:ext>
            </a:extLst>
          </p:cNvPr>
          <p:cNvSpPr>
            <a:spLocks noGrp="1"/>
          </p:cNvSpPr>
          <p:nvPr>
            <p:ph idx="1"/>
          </p:nvPr>
        </p:nvSpPr>
        <p:spPr>
          <a:xfrm>
            <a:off x="838200" y="1825625"/>
            <a:ext cx="10515600" cy="2755340"/>
          </a:xfrm>
        </p:spPr>
        <p:txBody>
          <a:bodyPr/>
          <a:lstStyle/>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Media Player Framework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It is a high-level framework that gives simple use to a user’s iTunes library and support for playing playlists.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AV Foundation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It is an Objective C interface for handling the recording and playback of audio and video.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b="1" err="1">
                <a:effectLst/>
                <a:latin typeface="Times New Roman" panose="02020603050405020304" pitchFamily="18" charset="0"/>
                <a:ea typeface="Times New Roman" panose="02020603050405020304" pitchFamily="18" charset="0"/>
              </a:rPr>
              <a:t>OpenAL –</a:t>
            </a:r>
            <a:r>
              <a:rPr lang="en-US" sz="1800">
                <a:effectLst/>
                <a:latin typeface="Times New Roman" panose="02020603050405020304" pitchFamily="18" charset="0"/>
                <a:ea typeface="Times New Roman" panose="02020603050405020304" pitchFamily="18" charset="0"/>
              </a:rPr>
              <a:t> is an industry-standard technology for providing audio</a:t>
            </a:r>
            <a:endParaRPr lang="en-US"/>
          </a:p>
        </p:txBody>
      </p:sp>
    </p:spTree>
    <p:extLst>
      <p:ext uri="{BB962C8B-B14F-4D97-AF65-F5344CB8AC3E}">
        <p14:creationId val="4225668364"/>
      </p:ext>
    </p:extLst>
  </p:cSld>
  <p:clrMapOvr>
    <a:masterClrMapping/>
  </p:clrMapOvr>
  <mc:AlternateContent>
    <mc:Choice xmlns:p14="http://schemas.microsoft.com/office/powerpoint/2010/main" Requires="p14">
      <p:transition spd="slow" p14:dur="3900">
        <p14:glitter pattern="hexagon"/>
      </p:transition>
    </mc:Choice>
    <mc:Fallback>
      <p:transition spd="slow">
        <p:fade/>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DC13CD9-5EFE-42DD-B000-4DAEB3103FE8}"/>
              </a:ext>
            </a:extLst>
          </p:cNvPr>
          <p:cNvSpPr>
            <a:spLocks noGrp="1"/>
          </p:cNvSpPr>
          <p:nvPr>
            <p:ph type="title"/>
          </p:nvPr>
        </p:nvSpPr>
        <p:spPr/>
        <p:txBody>
          <a:bodyPr>
            <a:normAutofit fontScale="90000"/>
          </a:bodyPr>
          <a:lstStyle/>
          <a:p>
            <a:pPr algn="ctr"/>
            <a:r>
              <a:rPr lang="en-US" sz="4400" b="1">
                <a:effectLst/>
                <a:latin typeface="Times New Roman" panose="02020603050405020304" pitchFamily="18" charset="0"/>
                <a:ea typeface="Times New Roman" panose="02020603050405020304" pitchFamily="18" charset="0"/>
                <a:cs typeface="Times New Roman" panose="02020603050405020304" pitchFamily="18" charset="0"/>
              </a:rPr>
              <a:t>Video Framework</a:t>
            </a:r>
            <a:br>
              <a:rPr lang="en-US" sz="44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FEC51220-8CF1-4F4A-AB13-62ACDB25F723}"/>
              </a:ext>
            </a:extLst>
          </p:cNvPr>
          <p:cNvSpPr>
            <a:spLocks noGrp="1"/>
          </p:cNvSpPr>
          <p:nvPr>
            <p:ph idx="1"/>
          </p:nvPr>
        </p:nvSpPr>
        <p:spPr>
          <a:xfrm>
            <a:off x="1541928" y="1586754"/>
            <a:ext cx="9811871" cy="4590210"/>
          </a:xfrm>
        </p:spPr>
        <p:txBody>
          <a:bodyPr/>
          <a:lstStyle/>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AV Kit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framework gives a collection of easy-to-use interfaces for presenting video.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AV Foundation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gives advanced video playback and recording capability.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Core Media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framework describes the low-level interfaces and data types for operating media.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val="407640043"/>
      </p:ext>
    </p:extLst>
  </p:cSld>
  <p:clrMapOvr>
    <a:masterClrMapping/>
  </p:clrMapOvr>
  <mc:AlternateContent>
    <mc:Choice xmlns:p15="http://schemas.microsoft.com/office/powerpoint/2012/main" Requires="p15">
      <p:transition spd="slow" p14:dur="1250">
        <p15:prstTrans prst="pageCurlDouble"/>
      </p:transition>
    </mc:Choice>
    <mc:Fallback>
      <p:transition spd="slow">
        <p:fade/>
      </p:transition>
    </mc:Fallback>
  </mc:AlternateConten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3B78A4F-63F2-4872-A3B5-E487532CBEBB}"/>
              </a:ext>
            </a:extLst>
          </p:cNvPr>
          <p:cNvSpPr>
            <a:spLocks noGrp="1"/>
          </p:cNvSpPr>
          <p:nvPr>
            <p:ph type="title"/>
          </p:nvPr>
        </p:nvSpPr>
        <p:spPr/>
        <p:txBody>
          <a:bodyPr/>
          <a:lstStyle/>
          <a:p>
            <a:pPr algn="ctr"/>
            <a:r>
              <a:rPr lang="en-US" sz="4400" b="1">
                <a:effectLst/>
                <a:latin typeface="Times New Roman" panose="02020603050405020304" pitchFamily="18" charset="0"/>
                <a:ea typeface="Times New Roman" panose="02020603050405020304" pitchFamily="18" charset="0"/>
                <a:cs typeface="Times New Roman" panose="02020603050405020304" pitchFamily="18" charset="0"/>
              </a:rPr>
              <a:t>Cocoa Touch Layer</a:t>
            </a:r>
            <a:endParaRPr lang="en-US"/>
          </a:p>
        </p:txBody>
      </p:sp>
      <p:sp>
        <p:nvSpPr>
          <p:cNvPr id="3" name="Content Placeholder 2">
            <a:extLst>
              <a:ext uri="{FF2B5EF4-FFF2-40B4-BE49-F238E27FC236}">
                <a16:creationId xmlns:a16="http://schemas.microsoft.com/office/drawing/2014/main" id="{11A867EE-2F81-4974-9C1C-9D1963B7DC41}"/>
              </a:ext>
            </a:extLst>
          </p:cNvPr>
          <p:cNvSpPr>
            <a:spLocks noGrp="1"/>
          </p:cNvSpPr>
          <p:nvPr>
            <p:ph idx="1"/>
          </p:nvPr>
        </p:nvSpPr>
        <p:spPr>
          <a:xfrm>
            <a:off x="259975" y="932329"/>
            <a:ext cx="11716871" cy="5925670"/>
          </a:xfrm>
        </p:spPr>
        <p:txBody>
          <a:bodyPr>
            <a:noAutofit/>
          </a:bodyPr>
          <a:lstStyle/>
          <a:p>
            <a:pPr>
              <a:lnSpc>
                <a:spcPct val="107000"/>
              </a:lnSpc>
              <a:spcAft>
                <a:spcPts val="80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600" b="1" err="1">
                <a:effectLst/>
                <a:latin typeface="Times New Roman" panose="02020603050405020304" pitchFamily="18" charset="0"/>
                <a:ea typeface="Times New Roman" panose="02020603050405020304" pitchFamily="18" charset="0"/>
                <a:cs typeface="Times New Roman" panose="02020603050405020304" pitchFamily="18" charset="0"/>
              </a:rPr>
              <a:t>EventKit framework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gives view controllers for showing the standard system interfaces for seeing and altering calendar-related events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600" b="1" err="1">
                <a:effectLst/>
                <a:latin typeface="Times New Roman" panose="02020603050405020304" pitchFamily="18" charset="0"/>
                <a:ea typeface="Times New Roman" panose="02020603050405020304" pitchFamily="18" charset="0"/>
                <a:cs typeface="Times New Roman" panose="02020603050405020304" pitchFamily="18" charset="0"/>
              </a:rPr>
              <a:t>GameKit Framework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implements support for Game Center which allows users share their game-related information online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600" b="1" err="1">
                <a:effectLst/>
                <a:latin typeface="Times New Roman" panose="02020603050405020304" pitchFamily="18" charset="0"/>
                <a:ea typeface="Times New Roman" panose="02020603050405020304" pitchFamily="18" charset="0"/>
                <a:cs typeface="Times New Roman" panose="02020603050405020304" pitchFamily="18" charset="0"/>
              </a:rPr>
              <a:t>iAd Framework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allows you to deliver banner-based advertisements from your app.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600" b="1" err="1">
                <a:effectLst/>
                <a:latin typeface="Times New Roman" panose="02020603050405020304" pitchFamily="18" charset="0"/>
                <a:ea typeface="Times New Roman" panose="02020603050405020304" pitchFamily="18" charset="0"/>
                <a:cs typeface="Times New Roman" panose="02020603050405020304" pitchFamily="18" charset="0"/>
              </a:rPr>
              <a:t>MapKit Framework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gives a scrollable map that you can include in your user interface of the app.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600" b="1" err="1">
                <a:effectLst/>
                <a:latin typeface="Times New Roman" panose="02020603050405020304" pitchFamily="18" charset="0"/>
                <a:ea typeface="Times New Roman" panose="02020603050405020304" pitchFamily="18" charset="0"/>
                <a:cs typeface="Times New Roman" panose="02020603050405020304" pitchFamily="18" charset="0"/>
              </a:rPr>
              <a:t>PushKitFramework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provides registration support for VoIP apps.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Twitter Framework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supports a UI for generating tweets and support for creating URLs to access the Twitter service.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600" b="1" err="1">
                <a:effectLst/>
                <a:latin typeface="Times New Roman" panose="02020603050405020304" pitchFamily="18" charset="0"/>
                <a:ea typeface="Times New Roman" panose="02020603050405020304" pitchFamily="18" charset="0"/>
                <a:cs typeface="Times New Roman" panose="02020603050405020304" pitchFamily="18" charset="0"/>
              </a:rPr>
              <a:t>UIKit Framework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gives a vital infrastructure for applying graphical, event-driven apps in iOS. </a:t>
            </a:r>
          </a:p>
          <a:p>
            <a:pPr marL="342900" lvl="0" indent="-342900">
              <a:lnSpc>
                <a:spcPct val="107000"/>
              </a:lnSpc>
              <a:spcAft>
                <a:spcPts val="800"/>
              </a:spcAft>
              <a:buSzPts val="1000"/>
              <a:buFont typeface="Symbol" panose="05050102010706020507" pitchFamily="18" charset="2"/>
              <a:buChar char=""/>
              <a:tabLst>
                <a:tab pos="457200"/>
              </a:tabLs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Some of the Important functions of UI Kit framework:-Multitasking support, </a:t>
            </a:r>
            <a:br>
              <a:rPr lang="en-US" sz="16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Basic app management and infrastructure.</a:t>
            </a:r>
            <a:br>
              <a:rPr lang="en-US" sz="16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User interface management</a:t>
            </a:r>
            <a:br>
              <a:rPr lang="en-US" sz="16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Support for Touch and Motion event.</a:t>
            </a:r>
            <a:br>
              <a:rPr lang="en-US" sz="16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Cut, copy and paste support, and many more.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a:p>
        </p:txBody>
      </p:sp>
    </p:spTree>
    <p:extLst>
      <p:ext uri="{BB962C8B-B14F-4D97-AF65-F5344CB8AC3E}">
        <p14:creationId val="325272804"/>
      </p:ext>
    </p:extLst>
  </p:cSld>
  <p:clrMapOvr>
    <a:masterClrMapping/>
  </p:clrMapOvr>
  <mc:AlternateContent>
    <mc:Choice xmlns:p15="http://schemas.microsoft.com/office/powerpoint/2012/main" Requires="p15">
      <p:transition spd="slow" p14:dur="1250">
        <p15:prstTrans prst="peelOff"/>
      </p:transition>
    </mc:Choice>
    <mc:Fallback>
      <p:transition spd="slow">
        <p:fade/>
      </p:transition>
    </mc:Fallback>
  </mc:AlternateConten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4F1880B-EB6E-47AD-B8A3-27BE83391C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D3AD2F-D421-45AE-A570-9EF7C8DAA54D}"/>
              </a:ext>
            </a:extLst>
          </p:cNvPr>
          <p:cNvSpPr>
            <a:spLocks noGrp="1"/>
          </p:cNvSpPr>
          <p:nvPr>
            <p:ph idx="1"/>
          </p:nvPr>
        </p:nvSpPr>
        <p:spPr/>
        <p:txBody>
          <a:bodyPr>
            <a:normAutofit/>
          </a:bodyPr>
          <a:lstStyle/>
          <a:p>
            <a:pPr marL="0" indent="0" algn="ctr">
              <a:buNone/>
            </a:pPr>
            <a:r>
              <a:rPr lang="en-US" sz="8800"/>
              <a:t>THE END</a:t>
            </a:r>
          </a:p>
        </p:txBody>
      </p:sp>
    </p:spTree>
    <p:extLst>
      <p:ext uri="{BB962C8B-B14F-4D97-AF65-F5344CB8AC3E}">
        <p14:creationId val="2831269685"/>
      </p:ext>
    </p:extLst>
  </p:cSld>
  <p:clrMapOvr>
    <a:masterClrMapping/>
  </p:clrMapOvr>
  <mc:AlternateContent>
    <mc:Choice xmlns:p14="http://schemas.microsoft.com/office/powerpoint/2010/main" Requires="p14">
      <p:transition spd="slow">
        <p14:ripple/>
      </p:transition>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3F4A86D-CBC3-45D4-92A7-31F139AE0BC5}"/>
              </a:ext>
            </a:extLst>
          </p:cNvPr>
          <p:cNvSpPr>
            <a:spLocks noGrp="1"/>
          </p:cNvSpPr>
          <p:nvPr>
            <p:ph type="title"/>
          </p:nvPr>
        </p:nvSpPr>
        <p:spPr/>
        <p:txBody>
          <a:bodyPr/>
          <a:lstStyle/>
          <a:p>
            <a:r>
              <a:rPr lang="en-US">
                <a:latin typeface="Agency FB" panose="020b0503020202020204" pitchFamily="34" charset="0"/>
              </a:rPr>
              <a:t>Different types of OS:</a:t>
            </a:r>
          </a:p>
        </p:txBody>
      </p:sp>
      <p:sp>
        <p:nvSpPr>
          <p:cNvPr id="3" name="Content Placeholder 2">
            <a:extLst>
              <a:ext uri="{FF2B5EF4-FFF2-40B4-BE49-F238E27FC236}">
                <a16:creationId xmlns:a16="http://schemas.microsoft.com/office/drawing/2014/main" id="{E940ADE1-7E16-4529-8832-53698EB6071B}"/>
              </a:ext>
            </a:extLst>
          </p:cNvPr>
          <p:cNvSpPr>
            <a:spLocks noGrp="1"/>
          </p:cNvSpPr>
          <p:nvPr>
            <p:ph idx="1"/>
          </p:nvPr>
        </p:nvSpPr>
        <p:spPr>
          <a:xfrm>
            <a:off x="838200" y="1825625"/>
            <a:ext cx="9704294" cy="3355975"/>
          </a:xfrm>
        </p:spPr>
        <p:txBody>
          <a:bodyPr>
            <a:normAutofit fontScale="92500" lnSpcReduction="10000"/>
          </a:bodyPr>
          <a:lstStyle/>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 mobile operating system is an operating system that helps to run other application software on mobile devices. It is the same kind of software as the famous computer operating systems like Linux and Windows, but now they are light and simple to some extent.</a:t>
            </a:r>
          </a:p>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operating system found on smartphones include Symbian OS, iPhone OS, RIM's BlackBerry, windows Mobile, Palm WebOS, Android, and Maemo.</a:t>
            </a:r>
          </a:p>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Android, WebOS, and Maemo are all derived from Linux. The iPhone OS originated from BSD and NeXTSTEP, which are related to Unix.</a:t>
            </a:r>
          </a:p>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It combines the beauty of computer and hand use devices. It typically contains a cellular built-in modem and SIM tray for telephony and internet connections. If you buy a mobile, the manufacturer company chooses the OS for that specific device.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val="1144810558"/>
      </p:ext>
    </p:extLst>
  </p:cSld>
  <p:clrMapOvr>
    <a:masterClrMapping/>
  </p:clrMapOvr>
  <mc:AlternateContent>
    <mc:Choice xmlns:p159="http://schemas.microsoft.com/office/powerpoint/2015/09/main" Requires="p159">
      <p:transition spd="slow" p14:dur="2000">
        <p159:morph option="byObject"/>
      </p:transition>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676DA14-86CB-426A-BB08-1F556113A98D}"/>
              </a:ext>
            </a:extLst>
          </p:cNvPr>
          <p:cNvSpPr>
            <a:spLocks noGrp="1"/>
          </p:cNvSpPr>
          <p:nvPr>
            <p:ph type="title"/>
          </p:nvPr>
        </p:nvSpPr>
        <p:spPr>
          <a:xfrm>
            <a:off x="838200" y="365125"/>
            <a:ext cx="10515600" cy="656851"/>
          </a:xfrm>
        </p:spPr>
        <p:txBody>
          <a:bodyPr>
            <a:noAutofit/>
          </a:bodyPr>
          <a:lstStyle/>
          <a:p>
            <a:pPr algn="ctr"/>
            <a:r>
              <a:rPr lang="en-US" sz="2800" b="1">
                <a:effectLst/>
                <a:latin typeface="Times New Roman" panose="02020603050405020304" pitchFamily="18" charset="0"/>
                <a:ea typeface="Times New Roman" panose="02020603050405020304" pitchFamily="18" charset="0"/>
                <a:cs typeface="Times New Roman" panose="02020603050405020304" pitchFamily="18" charset="0"/>
              </a:rPr>
              <a:t>Popular platforms of the Mobile OS:</a:t>
            </a:r>
            <a:br>
              <a:rPr lang="en-US" sz="2800">
                <a:effectLst/>
                <a:latin typeface="Calibri" panose="020f0502020204030204" pitchFamily="34" charset="0"/>
                <a:ea typeface="Calibri" panose="020f0502020204030204" pitchFamily="34" charset="0"/>
                <a:cs typeface="Times New Roman" panose="02020603050405020304" pitchFamily="18" charset="0"/>
              </a:rPr>
            </a:br>
            <a:endParaRPr lang="en-US" sz="2800"/>
          </a:p>
        </p:txBody>
      </p:sp>
      <p:sp>
        <p:nvSpPr>
          <p:cNvPr id="3" name="Content Placeholder 2">
            <a:extLst>
              <a:ext uri="{FF2B5EF4-FFF2-40B4-BE49-F238E27FC236}">
                <a16:creationId xmlns:a16="http://schemas.microsoft.com/office/drawing/2014/main" id="{3059A41A-A287-40F4-8A50-3D7EDCBFC39F}"/>
              </a:ext>
            </a:extLst>
          </p:cNvPr>
          <p:cNvSpPr>
            <a:spLocks noGrp="1"/>
          </p:cNvSpPr>
          <p:nvPr>
            <p:ph idx="1"/>
          </p:nvPr>
        </p:nvSpPr>
        <p:spPr>
          <a:xfrm>
            <a:off x="340659" y="770965"/>
            <a:ext cx="11013141" cy="6024282"/>
          </a:xfrm>
        </p:spPr>
        <p:txBody>
          <a:bodyPr>
            <a:normAutofit fontScale="77500" lnSpcReduction="20000"/>
          </a:bodyPr>
          <a:lstStyle/>
          <a:p>
            <a:pPr marL="342900" indent="-342900">
              <a:buFont typeface="+mj-lt"/>
              <a:buAutoNum type="arabicPeriod"/>
            </a:pPr>
            <a:r>
              <a:rPr lang="en-US" sz="1800" b="1">
                <a:effectLst/>
                <a:latin typeface="Times New Roman" panose="02020603050405020304" pitchFamily="18" charset="0"/>
                <a:ea typeface="Times New Roman" panose="02020603050405020304" pitchFamily="18" charset="0"/>
              </a:rPr>
              <a:t>Android OS:</a:t>
            </a:r>
            <a:r>
              <a:rPr lang="en-US" sz="1800">
                <a:effectLst/>
                <a:latin typeface="Times New Roman" panose="02020603050405020304" pitchFamily="18" charset="0"/>
                <a:ea typeface="Times New Roman" panose="02020603050405020304" pitchFamily="18" charset="0"/>
              </a:rPr>
              <a:t> The Android operating system is the most popular OS today. It is a mobile OS based on the </a:t>
            </a:r>
            <a:r>
              <a:rPr lang="en-US" sz="1800" b="1">
                <a:effectLst/>
                <a:latin typeface="Times New Roman" panose="02020603050405020304" pitchFamily="18" charset="0"/>
                <a:ea typeface="Times New Roman" panose="02020603050405020304" pitchFamily="18" charset="0"/>
              </a:rPr>
              <a:t>Linux Kernel</a:t>
            </a:r>
            <a:r>
              <a:rPr lang="en-US" sz="1800">
                <a:effectLst/>
                <a:latin typeface="Times New Roman" panose="02020603050405020304" pitchFamily="18" charset="0"/>
                <a:ea typeface="Times New Roman" panose="02020603050405020304" pitchFamily="18" charset="0"/>
              </a:rPr>
              <a:t> and </a:t>
            </a:r>
            <a:r>
              <a:rPr lang="en-US" sz="1800" b="1">
                <a:effectLst/>
                <a:latin typeface="Times New Roman" panose="02020603050405020304" pitchFamily="18" charset="0"/>
                <a:ea typeface="Times New Roman" panose="02020603050405020304" pitchFamily="18" charset="0"/>
              </a:rPr>
              <a:t>open-source software</a:t>
            </a:r>
            <a:r>
              <a:rPr lang="en-US" sz="1800">
                <a:effectLst/>
                <a:latin typeface="Times New Roman" panose="02020603050405020304" pitchFamily="18" charset="0"/>
                <a:ea typeface="Times New Roman" panose="02020603050405020304" pitchFamily="18" charset="0"/>
              </a:rPr>
              <a:t>. The android operating system was developed by </a:t>
            </a:r>
            <a:r>
              <a:rPr lang="en-US" sz="1800" b="1">
                <a:effectLst/>
                <a:latin typeface="Times New Roman" panose="02020603050405020304" pitchFamily="18" charset="0"/>
                <a:ea typeface="Times New Roman" panose="02020603050405020304" pitchFamily="18" charset="0"/>
              </a:rPr>
              <a:t>Google</a:t>
            </a:r>
            <a:r>
              <a:rPr lang="en-US" sz="1800">
                <a:effectLst/>
                <a:latin typeface="Times New Roman" panose="02020603050405020304" pitchFamily="18" charset="0"/>
                <a:ea typeface="Times New Roman" panose="02020603050405020304" pitchFamily="18" charset="0"/>
              </a:rPr>
              <a:t>. The first Android device was launched in </a:t>
            </a:r>
            <a:r>
              <a:rPr lang="en-US" sz="1800" b="1">
                <a:effectLst/>
                <a:latin typeface="Times New Roman" panose="02020603050405020304" pitchFamily="18" charset="0"/>
                <a:ea typeface="Times New Roman" panose="02020603050405020304" pitchFamily="18" charset="0"/>
              </a:rPr>
              <a:t>2008.</a:t>
            </a:r>
          </a:p>
          <a:p>
            <a:pPr marL="342900" indent="-342900">
              <a:buFont typeface="+mj-lt"/>
              <a:buAutoNum type="arabicPeriod"/>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Bada (Samsung Electronics):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Bada is a Samsung mobile operating system that was launched in 2010. The Samsung wave was the first mobile to use the bada operating system. The bada operating system offers many mobile features, such as 3-D graphics, application installation, and multipoint-touch.</a:t>
            </a:r>
          </a:p>
          <a:p>
            <a:pPr marL="342900" indent="-342900">
              <a:buFont typeface="+mj-lt"/>
              <a:buAutoNum type="arabicPeriod"/>
            </a:pPr>
            <a:r>
              <a:rPr lang="en-US" sz="1800" b="1">
                <a:effectLst/>
                <a:latin typeface="Times New Roman" panose="02020603050405020304" pitchFamily="18" charset="0"/>
                <a:ea typeface="Times New Roman" panose="02020603050405020304" pitchFamily="18" charset="0"/>
              </a:rPr>
              <a:t>BlackBerry OS:</a:t>
            </a:r>
            <a:r>
              <a:rPr lang="en-US" sz="1800">
                <a:effectLst/>
                <a:latin typeface="Times New Roman" panose="02020603050405020304" pitchFamily="18" charset="0"/>
                <a:ea typeface="Times New Roman" panose="02020603050405020304" pitchFamily="18" charset="0"/>
              </a:rPr>
              <a:t> The BlackBerry OS is a mobile operating system developed by </a:t>
            </a:r>
            <a:r>
              <a:rPr lang="en-US" sz="1800" b="1">
                <a:effectLst/>
                <a:latin typeface="Times New Roman" panose="02020603050405020304" pitchFamily="18" charset="0"/>
                <a:ea typeface="Times New Roman" panose="02020603050405020304" pitchFamily="18" charset="0"/>
              </a:rPr>
              <a:t>Research In Motion</a:t>
            </a:r>
            <a:r>
              <a:rPr lang="en-US" sz="1800">
                <a:effectLst/>
                <a:latin typeface="Times New Roman" panose="02020603050405020304" pitchFamily="18" charset="0"/>
                <a:ea typeface="Times New Roman" panose="02020603050405020304" pitchFamily="18" charset="0"/>
              </a:rPr>
              <a:t> (RIM). This operating system was designed specifically for BlackBerry handheld devices. This operating system is beneficial for the corporate users because it provides synchronization with Microsoft Exchange, Novell GroupWise email, Lotus Domino, and other business software when used with the BlackBerry Enterprise Server.</a:t>
            </a:r>
          </a:p>
          <a:p>
            <a:pPr marL="342900" indent="-342900">
              <a:buFont typeface="+mj-lt"/>
              <a:buAutoNum type="arabicPeriod"/>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iPhone OS / iOS: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The iOS was developed by the Apple inc for the use on its device. The iOS operating system is the most popular operating system today. It is a very secure operating system. The iOS operating system is not available for any other mobiles.</a:t>
            </a:r>
          </a:p>
          <a:p>
            <a:pPr marL="342900" indent="-342900">
              <a:buFont typeface="+mj-lt"/>
              <a:buAutoNum type="arabicPeriod"/>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Symbian OS: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Symbian operating system is a mobile operating system that provides a high-level of integration with communication. The Symbian operating system is based on the java language. It combines middleware of wireless communications and personal information management (PIM) functionality. The Symbian operating system was developed by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Symbian Ltd</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1998</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for the use of mobile phones.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Nokia</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was the first company to release Symbian OS on its mobile phone at that time.</a:t>
            </a:r>
          </a:p>
          <a:p>
            <a:pPr marL="342900" indent="-342900">
              <a:buFont typeface="+mj-lt"/>
              <a:buAutoNum type="arabicPeriod"/>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Windows Mobile OS: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The window mobile OS is a mobile operating system that was developed by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Microsoft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It was designed for the pocket PCs and smart mobiles.</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Harmony OS: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The harmony operating system is the latest mobile operating system that was developed by Huawei for the use of its devices. It is designed primarily for IoT devices.</a:t>
            </a:r>
          </a:p>
          <a:p>
            <a:pPr marL="342900" indent="-342900">
              <a:buFont typeface="+mj-lt"/>
              <a:buAutoNum type="arabicPeriod"/>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Palm OS: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The palm operating system is a mobile operating system that was developed by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Palm Ltd</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for use on personal digital assistants (PADs). It was introduced in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1996</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Palm OS is also known as the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Garnet OS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WebOS (Palm/HP):</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The WebOS is a mobile operating system that was developed by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Palm</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It based on the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Linux Kernel</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The HP uses this operating system in its mobile and touchpads.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val="2761314033"/>
      </p:ext>
    </p:extLst>
  </p:cSld>
  <p:clrMapOvr>
    <a:masterClrMapping/>
  </p:clrMapOvr>
  <p:transition spd="slow">
    <p:push dir="u"/>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C7E92AF-5F65-430A-B838-3FF029F64DCC}"/>
              </a:ext>
            </a:extLst>
          </p:cNvPr>
          <p:cNvSpPr>
            <a:spLocks noGrp="1"/>
          </p:cNvSpPr>
          <p:nvPr>
            <p:ph type="title"/>
          </p:nvPr>
        </p:nvSpPr>
        <p:spPr/>
        <p:txBody>
          <a:bodyPr>
            <a:normAutofit/>
          </a:bodyPr>
          <a:lstStyle/>
          <a:p>
            <a:pPr algn="ctr"/>
            <a:r>
              <a:rPr lang="en-US" b="1" kern="1800">
                <a:effectLst/>
                <a:latin typeface="Times New Roman" panose="02020603050405020304" pitchFamily="18" charset="0"/>
                <a:ea typeface="Times New Roman" panose="02020603050405020304" pitchFamily="18" charset="0"/>
                <a:cs typeface="Times New Roman" panose="02020603050405020304" pitchFamily="18" charset="0"/>
              </a:rPr>
              <a:t>Android Architecture</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A76F7CBD-35CB-4F3C-B043-439A9DC14E06}"/>
              </a:ext>
            </a:extLst>
          </p:cNvPr>
          <p:cNvSpPr>
            <a:spLocks noGrp="1"/>
          </p:cNvSpPr>
          <p:nvPr>
            <p:ph idx="1"/>
          </p:nvPr>
        </p:nvSpPr>
        <p:spPr>
          <a:xfrm>
            <a:off x="838200" y="1825625"/>
            <a:ext cx="10197353" cy="3911787"/>
          </a:xfrm>
        </p:spPr>
        <p:txBody>
          <a:bodyPr>
            <a:normAutofit fontScale="77500" lnSpcReduction="20000"/>
          </a:bodyPr>
          <a:lstStyle/>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Android architecture contains different number of components to support any android device needs. Android software contains an open-source Linux Kernel having collection of number of C/C++ libraries which are exposed through an application framework services.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Among all the components Linux Kernel provides main functionality of operating system functions to smartphones and Dalvik Virtual Machine (DVM) provide platform for running an android application.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main components of android architecture are following:-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Applications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Application Framework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Android Runtime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Platform Libraries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Linux Kernel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val="1665463881"/>
      </p:ext>
    </p:extLst>
  </p:cSld>
  <p:clrMapOvr>
    <a:masterClrMapping/>
  </p:clrMapOvr>
  <mc:AlternateContent>
    <mc:Choice xmlns:p14="http://schemas.microsoft.com/office/powerpoint/2010/main" Requires="p14">
      <p:transition spd="slow" p14:dur="800">
        <p:circle/>
      </p:transition>
    </mc:Choice>
    <mc:Fallback>
      <p:transition spd="slow">
        <p:circle/>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DF3B4FF-7360-40B8-86EB-65A5A7CE18FB}"/>
              </a:ext>
            </a:extLst>
          </p:cNvPr>
          <p:cNvSpPr>
            <a:spLocks noGrp="1"/>
          </p:cNvSpPr>
          <p:nvPr>
            <p:ph type="title"/>
          </p:nvPr>
        </p:nvSpPr>
        <p:spPr>
          <a:xfrm>
            <a:off x="838200" y="365125"/>
            <a:ext cx="10515600" cy="836146"/>
          </a:xfrm>
        </p:spPr>
        <p:txBody>
          <a:bodyPr>
            <a:normAutofit fontScale="90000"/>
          </a:bodyPr>
          <a:lstStyle/>
          <a:p>
            <a:r>
              <a:rPr lang="en-US" sz="2400">
                <a:latin typeface="Times New Roman" panose="02020603050405020304" pitchFamily="18" charset="0"/>
                <a:ea typeface="Times New Roman" panose="02020603050405020304" pitchFamily="18" charset="0"/>
                <a:cs typeface="Times New Roman" panose="02020603050405020304" pitchFamily="18" charset="0"/>
              </a:rPr>
              <a:t>Android architecture with several main components and their sub components :–</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pic>
        <p:nvPicPr>
          <p:cNvPr id="4" name="Content Placeholder 3">
            <a:extLst>
              <a:ext uri="{FF2B5EF4-FFF2-40B4-BE49-F238E27FC236}">
                <a16:creationId xmlns:a16="http://schemas.microsoft.com/office/drawing/2014/main" id="{1F50B646-CDD4-45DB-97EC-3254379F638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281954" y="923364"/>
            <a:ext cx="7951693" cy="5755341"/>
          </a:xfrm>
          <a:prstGeom prst="rect">
            <a:avLst/>
          </a:prstGeom>
          <a:noFill/>
          <a:ln>
            <a:noFill/>
          </a:ln>
        </p:spPr>
      </p:pic>
    </p:spTree>
    <p:extLst>
      <p:ext uri="{BB962C8B-B14F-4D97-AF65-F5344CB8AC3E}">
        <p14:creationId val="1469298140"/>
      </p:ext>
    </p:extLst>
  </p:cSld>
  <p:clrMapOvr>
    <a:masterClrMapping/>
  </p:clrMapOvr>
  <mc:AlternateContent>
    <mc:Choice xmlns:p14="http://schemas.microsoft.com/office/powerpoint/2010/main" Requires="p14">
      <p:transition spd="slow">
        <p14:flash/>
      </p:transition>
    </mc:Choice>
    <mc:Fallback>
      <p:transition spd="slow">
        <p:fade/>
      </p:transition>
    </mc:Fallback>
  </mc:AlternateConten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298E9908-9F84-4F8F-BBAA-46CAEACE265A}"/>
              </a:ext>
            </a:extLst>
          </p:cNvPr>
          <p:cNvSpPr>
            <a:spLocks noGrp="1"/>
          </p:cNvSpPr>
          <p:nvPr>
            <p:ph type="title"/>
          </p:nvPr>
        </p:nvSpPr>
        <p:spPr>
          <a:xfrm>
            <a:off x="838200" y="365125"/>
            <a:ext cx="10515600" cy="1006475"/>
          </a:xfrm>
        </p:spPr>
        <p:txBody>
          <a:bodyPr>
            <a:normAutofit fontScale="90000"/>
          </a:bodyPr>
          <a:lstStyle/>
          <a:p>
            <a:pPr algn="ctr"/>
            <a:r>
              <a:rPr lang="en-US" sz="4400" b="1">
                <a:effectLst/>
                <a:latin typeface="Times New Roman" panose="02020603050405020304" pitchFamily="18" charset="0"/>
                <a:ea typeface="Times New Roman" panose="02020603050405020304" pitchFamily="18" charset="0"/>
                <a:cs typeface="Times New Roman" panose="02020603050405020304" pitchFamily="18" charset="0"/>
              </a:rPr>
              <a:t>Applications &amp; Application framework </a:t>
            </a:r>
            <a:endParaRPr lang="en-US"/>
          </a:p>
        </p:txBody>
      </p:sp>
      <p:sp>
        <p:nvSpPr>
          <p:cNvPr id="3" name="Content Placeholder 2">
            <a:extLst>
              <a:ext uri="{FF2B5EF4-FFF2-40B4-BE49-F238E27FC236}">
                <a16:creationId xmlns:a16="http://schemas.microsoft.com/office/drawing/2014/main" id="{C7AEC0A8-7862-4C59-A307-8AA08655FB41}"/>
              </a:ext>
            </a:extLst>
          </p:cNvPr>
          <p:cNvSpPr>
            <a:spLocks noGrp="1"/>
          </p:cNvSpPr>
          <p:nvPr>
            <p:ph idx="1"/>
          </p:nvPr>
        </p:nvSpPr>
        <p:spPr>
          <a:xfrm>
            <a:off x="838200" y="1488140"/>
            <a:ext cx="10188388" cy="4858872"/>
          </a:xfrm>
        </p:spPr>
        <p:txBody>
          <a:bodyPr>
            <a:normAutofit lnSpcReduction="10000"/>
          </a:bodyPr>
          <a:lstStyle/>
          <a:p>
            <a:pPr>
              <a:lnSpc>
                <a:spcPct val="107000"/>
              </a:lnSpc>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Applications is the top layer of android architecture. The pre-installed applications like home, contacts, camera, gallery etc and third party applications downloaded from the play store like chat applications, games etc. will be installed on this layer only.</a:t>
            </a:r>
            <a:br>
              <a:rPr lang="en-US" sz="180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It runs within the Android run time with the help of the classes and services provided by the application framework. </a:t>
            </a: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&amp;</a:t>
            </a: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Application Framework provides several important classes which are used to create an Android application. It provides a generic abstraction for hardware access and also helps in managing the user interface with application resources. Generally, it provides the services with the help of which we can create a particular class and make that class helpful for the Applications creation.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It includes different types of services activity manager, notification manager, view system, package manager etc. which are helpful for the development of our application according to the prerequisite.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val="1042640651"/>
      </p:ext>
    </p:extLst>
  </p:cSld>
  <p:clrMapOvr>
    <a:masterClrMapping/>
  </p:clrMapOvr>
  <mc:AlternateContent>
    <mc:Choice xmlns:p14="http://schemas.microsoft.com/office/powerpoint/2010/main" Requires="p14">
      <p:transition spd="slow" p14:dur="1500">
        <p:split orient="vert"/>
      </p:transition>
    </mc:Choice>
    <mc:Fallback>
      <p:transition spd="slow">
        <p:split orient="vert"/>
      </p:transition>
    </mc:Fallback>
  </mc:AlternateConten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70A9185B-AC89-4DC8-8146-380DCB6D8C23}"/>
              </a:ext>
            </a:extLst>
          </p:cNvPr>
          <p:cNvSpPr>
            <a:spLocks noGrp="1"/>
          </p:cNvSpPr>
          <p:nvPr>
            <p:ph type="title"/>
          </p:nvPr>
        </p:nvSpPr>
        <p:spPr/>
        <p:txBody>
          <a:bodyPr/>
          <a:lstStyle/>
          <a:p>
            <a:pPr algn="ctr"/>
            <a:r>
              <a:rPr lang="en-US" sz="4400" b="1">
                <a:effectLst/>
                <a:latin typeface="Times New Roman" panose="02020603050405020304" pitchFamily="18" charset="0"/>
                <a:ea typeface="Times New Roman" panose="02020603050405020304" pitchFamily="18" charset="0"/>
                <a:cs typeface="Times New Roman" panose="02020603050405020304" pitchFamily="18" charset="0"/>
              </a:rPr>
              <a:t>Application runtime </a:t>
            </a:r>
            <a:endParaRPr lang="en-US"/>
          </a:p>
        </p:txBody>
      </p:sp>
      <p:sp>
        <p:nvSpPr>
          <p:cNvPr id="3" name="Content Placeholder 2">
            <a:extLst>
              <a:ext uri="{FF2B5EF4-FFF2-40B4-BE49-F238E27FC236}">
                <a16:creationId xmlns:a16="http://schemas.microsoft.com/office/drawing/2014/main" id="{7225D9EB-05D3-4336-8861-EFE56934850C}"/>
              </a:ext>
            </a:extLst>
          </p:cNvPr>
          <p:cNvSpPr>
            <a:spLocks noGrp="1"/>
          </p:cNvSpPr>
          <p:nvPr>
            <p:ph idx="1"/>
          </p:nvPr>
        </p:nvSpPr>
        <p:spPr/>
        <p:txBody>
          <a:bodyPr>
            <a:normAutofit lnSpcReduction="10000"/>
          </a:bodyPr>
          <a:lstStyle/>
          <a:p>
            <a:pPr>
              <a:lnSpc>
                <a:spcPct val="107000"/>
              </a:lnSpc>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Android Runtime environment is one of the most important part of Android. It contains components like core libraries and the Dalvik virtual machine(DVM). Mainly, it provides the base for the application framework and powers our application with the help of the core libraries.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Like Java Virtual Machine (JVM), </a:t>
            </a:r>
            <a:r>
              <a:rPr lang="en-US" sz="1800" b="1">
                <a:effectLst/>
                <a:latin typeface="Times New Roman" panose="02020603050405020304" pitchFamily="18" charset="0"/>
                <a:ea typeface="Times New Roman" panose="02020603050405020304" pitchFamily="18" charset="0"/>
              </a:rPr>
              <a:t>Dalvik Virtual Machine (DVM)</a:t>
            </a:r>
            <a:r>
              <a:rPr lang="en-US" sz="1800">
                <a:effectLst/>
                <a:latin typeface="Times New Roman" panose="02020603050405020304" pitchFamily="18" charset="0"/>
                <a:ea typeface="Times New Roman" panose="02020603050405020304" pitchFamily="18" charset="0"/>
              </a:rPr>
              <a:t> is a register-based virtual machine and specially designed and optimized for android to ensure that a device can run multiple instances efficiently. It depends on the layer Linux kernel for threading and low-level memory management. The core libraries enable us to implement android applications using the standard JAVA or Kotlin programming languages.</a:t>
            </a:r>
            <a:endParaRPr lang="en-US"/>
          </a:p>
        </p:txBody>
      </p:sp>
    </p:spTree>
    <p:extLst>
      <p:ext uri="{BB962C8B-B14F-4D97-AF65-F5344CB8AC3E}">
        <p14:creationId val="1676660800"/>
      </p:ext>
    </p:extLst>
  </p:cSld>
  <p:clrMapOvr>
    <a:masterClrMapping/>
  </p:clrMapOvr>
  <p:transition spd="slow">
    <p:wheel spokes="1"/>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36221499-CE7E-4015-9AF9-9577FFE54D4A}"/>
              </a:ext>
            </a:extLst>
          </p:cNvPr>
          <p:cNvSpPr>
            <a:spLocks noGrp="1"/>
          </p:cNvSpPr>
          <p:nvPr>
            <p:ph type="title"/>
          </p:nvPr>
        </p:nvSpPr>
        <p:spPr/>
        <p:txBody>
          <a:bodyPr/>
          <a:lstStyle/>
          <a:p>
            <a:pPr algn="ctr"/>
            <a:r>
              <a:rPr lang="en-US" sz="4400" b="1">
                <a:effectLst/>
                <a:latin typeface="Times New Roman" panose="02020603050405020304" pitchFamily="18" charset="0"/>
                <a:ea typeface="Times New Roman" panose="02020603050405020304" pitchFamily="18" charset="0"/>
                <a:cs typeface="Times New Roman" panose="02020603050405020304" pitchFamily="18" charset="0"/>
              </a:rPr>
              <a:t>Platform libraries </a:t>
            </a:r>
            <a:endParaRPr lang="en-US"/>
          </a:p>
        </p:txBody>
      </p:sp>
      <p:sp>
        <p:nvSpPr>
          <p:cNvPr id="3" name="Content Placeholder 2">
            <a:extLst>
              <a:ext uri="{FF2B5EF4-FFF2-40B4-BE49-F238E27FC236}">
                <a16:creationId xmlns:a16="http://schemas.microsoft.com/office/drawing/2014/main" id="{CEB51F10-A9AB-4261-8A6C-22F55F92CAB9}"/>
              </a:ext>
            </a:extLst>
          </p:cNvPr>
          <p:cNvSpPr>
            <a:spLocks noGrp="1"/>
          </p:cNvSpPr>
          <p:nvPr>
            <p:ph idx="1"/>
          </p:nvPr>
        </p:nvSpPr>
        <p:spPr/>
        <p:txBody>
          <a:bodyPr>
            <a:normAutofit fontScale="70000" lnSpcReduction="20000"/>
          </a:bodyPr>
          <a:lstStyle/>
          <a:p>
            <a:pPr>
              <a:lnSpc>
                <a:spcPct val="107000"/>
              </a:lnSpc>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Platform Libraries includes various C/C++ core libraries and Java based libraries such as Media, Graphics, Surface Manager, OpenGL etc. to provide a support for android development.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Media</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library provides support to play and record an audio and video formats.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Surface manager</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responsible for managing access to the display subsystem.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SGL</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OpenGL</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both cross-language, cross-platform application program interface (API) are used for 2D and 3D computer graphics.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SQLite</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provides database support and </a:t>
            </a:r>
            <a:r>
              <a:rPr lang="en-US" sz="1800" b="1" err="1">
                <a:effectLst/>
                <a:latin typeface="Times New Roman" panose="02020603050405020304" pitchFamily="18" charset="0"/>
                <a:ea typeface="Times New Roman" panose="02020603050405020304" pitchFamily="18" charset="0"/>
                <a:cs typeface="Times New Roman" panose="02020603050405020304" pitchFamily="18" charset="0"/>
              </a:rPr>
              <a:t>FreeType</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provides font support.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Web-Kit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This open source web browser engine provides all the functionality to display web content and to simplify page loading.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b="1">
                <a:effectLst/>
                <a:latin typeface="Times New Roman" panose="02020603050405020304" pitchFamily="18" charset="0"/>
                <a:ea typeface="Times New Roman" panose="02020603050405020304" pitchFamily="18" charset="0"/>
              </a:rPr>
              <a:t>SSL (Secure Sockets Layer)</a:t>
            </a:r>
            <a:r>
              <a:rPr lang="en-US" sz="1800">
                <a:effectLst/>
                <a:latin typeface="Times New Roman" panose="02020603050405020304" pitchFamily="18" charset="0"/>
                <a:ea typeface="Times New Roman" panose="02020603050405020304" pitchFamily="18" charset="0"/>
              </a:rPr>
              <a:t> is security technology to establish an encrypted link between a web server and a web browser.</a:t>
            </a:r>
            <a:endParaRPr lang="en-US"/>
          </a:p>
        </p:txBody>
      </p:sp>
    </p:spTree>
    <p:extLst>
      <p:ext uri="{BB962C8B-B14F-4D97-AF65-F5344CB8AC3E}">
        <p14:creationId val="1361043441"/>
      </p:ext>
    </p:extLst>
  </p:cSld>
  <p:clrMapOvr>
    <a:masterClrMapping/>
  </p:clrMapOvr>
  <mc:AlternateContent>
    <mc:Choice xmlns:p14="http://schemas.microsoft.com/office/powerpoint/2010/main" Requires="p14">
      <p:transition spd="slow" p14:dur="1500">
        <p:split orient="vert"/>
      </p:transition>
    </mc:Choice>
    <mc:Fallback>
      <p:transition spd="slow">
        <p:split orient="vert"/>
      </p:transition>
    </mc:Fallback>
  </mc:AlternateConten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061A244-E226-43FE-9D67-C92F5FECCF9D}"/>
              </a:ext>
            </a:extLst>
          </p:cNvPr>
          <p:cNvSpPr>
            <a:spLocks noGrp="1"/>
          </p:cNvSpPr>
          <p:nvPr>
            <p:ph type="title"/>
          </p:nvPr>
        </p:nvSpPr>
        <p:spPr>
          <a:xfrm>
            <a:off x="838200" y="365125"/>
            <a:ext cx="10515600" cy="1087157"/>
          </a:xfrm>
        </p:spPr>
        <p:txBody>
          <a:bodyPr/>
          <a:lstStyle/>
          <a:p>
            <a:pPr algn="ctr"/>
            <a:r>
              <a:rPr lang="en-US" sz="4400" b="1">
                <a:effectLst/>
                <a:latin typeface="Times New Roman" panose="02020603050405020304" pitchFamily="18" charset="0"/>
                <a:ea typeface="Times New Roman" panose="02020603050405020304" pitchFamily="18" charset="0"/>
                <a:cs typeface="Times New Roman" panose="02020603050405020304" pitchFamily="18" charset="0"/>
              </a:rPr>
              <a:t>Linux Kernel </a:t>
            </a:r>
            <a:endParaRPr lang="en-US"/>
          </a:p>
        </p:txBody>
      </p:sp>
      <p:sp>
        <p:nvSpPr>
          <p:cNvPr id="3" name="Content Placeholder 2">
            <a:extLst>
              <a:ext uri="{FF2B5EF4-FFF2-40B4-BE49-F238E27FC236}">
                <a16:creationId xmlns:a16="http://schemas.microsoft.com/office/drawing/2014/main" id="{7E767732-32AB-4ED5-8017-1C5CBAE37DFC}"/>
              </a:ext>
            </a:extLst>
          </p:cNvPr>
          <p:cNvSpPr>
            <a:spLocks noGrp="1"/>
          </p:cNvSpPr>
          <p:nvPr>
            <p:ph idx="1"/>
          </p:nvPr>
        </p:nvSpPr>
        <p:spPr>
          <a:xfrm>
            <a:off x="838200" y="1353671"/>
            <a:ext cx="10515600" cy="5139204"/>
          </a:xfrm>
        </p:spPr>
        <p:txBody>
          <a:bodyPr>
            <a:normAutofit fontScale="92500" lnSpcReduction="20000"/>
          </a:bodyPr>
          <a:lstStyle/>
          <a:p>
            <a:pPr>
              <a:lnSpc>
                <a:spcPct val="107000"/>
              </a:lnSpc>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Linux Kernel is heart of the android architecture. It manages all the available drivers such as display drivers, camera drivers, Bluetooth drivers, audio drivers, memory drivers, etc. which are required during the runtime.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Linux Kernel will provide an abstraction layer between the device hardware and the other components of android architecture. It is responsible for management of memory, power, devices etc.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features of Linux kernel are: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Security:</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The Linux kernel handles the security between the application and the system.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Memory Management: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It efficiently handles the memory management thereby providing the freedom to develop our apps.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Process Management: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It manages the process well, allocates resources to processes whenever they need them.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Network Stack:</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It effectively handles the network communication.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Driver Model:</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It ensures that the application works properly on the device and hardware manufacturers responsible for building their drivers into the Linux build.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val="3605153002"/>
      </p:ext>
    </p:extLst>
  </p:cSld>
  <p:clrMapOvr>
    <a:masterClrMapping/>
  </p:clrMapOvr>
  <p:transition spd="med">
    <p:pull/>
  </p:transition>
  <p:timing/>
</p:sld>
</file>

<file path=ppt/tags/tag1.xml><?xml version="1.0" encoding="utf-8"?>
<p:tagLst xmlns:p="http://schemas.openxmlformats.org/presentationml/2006/main">
  <p:tag name="AS_NET" val="6.0.24"/>
  <p:tag name="AS_OS" val="Unix 5.4.0.1103"/>
  <p:tag name="AS_RELEASE_DATE" val="2023.09.14"/>
  <p:tag name="AS_TITLE" val="Aspose.Slides for .NET6"/>
  <p:tag name="AS_VERSION" val="23.9"/>
</p:tagLst>
</file>

<file path=ppt/theme/theme1.xml><?xml version="1.0" encoding="utf-8"?>
<a:theme xmlns:r="http://schemas.openxmlformats.org/officeDocument/2006/relationships"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Rockwell" panose="02060603020205020403"/>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Rockwell" panose="02060603020205020403"/>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vt="http://schemas.openxmlformats.org/officeDocument/2006/docPropsVTypes" xmlns="http://schemas.openxmlformats.org/officeDocument/2006/extended-properties">
  <Template>Gallery</Template>
  <Company/>
  <PresentationFormat>Widescreen</PresentationFormat>
  <Paragraphs>100</Paragraphs>
  <Slides>17</Slides>
  <Notes>0</Notes>
  <TotalTime>70</TotalTime>
  <HiddenSlides>0</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17</vt:i4>
      </vt:variant>
    </vt:vector>
  </HeadingPairs>
  <TitlesOfParts>
    <vt:vector baseType="lpstr" size="26">
      <vt:lpstr>Arial</vt:lpstr>
      <vt:lpstr>Rockwell</vt:lpstr>
      <vt:lpstr>Baskerville Old Face</vt:lpstr>
      <vt:lpstr>Algerian</vt:lpstr>
      <vt:lpstr>Agency FB</vt:lpstr>
      <vt:lpstr>Times New Roman</vt:lpstr>
      <vt:lpstr>Calibri</vt:lpstr>
      <vt:lpstr>Symbol</vt:lpstr>
      <vt:lpstr>Gallery</vt:lpstr>
      <vt:lpstr>Operating  system</vt:lpstr>
      <vt:lpstr>Different types of OS:</vt:lpstr>
      <vt:lpstr>Popular platforms of the Mobile OS:</vt:lpstr>
      <vt:lpstr>Android Architecture</vt:lpstr>
      <vt:lpstr>Android architecture with several main components and their sub components :–</vt:lpstr>
      <vt:lpstr>Applications &amp; Application framework </vt:lpstr>
      <vt:lpstr>Application runtime </vt:lpstr>
      <vt:lpstr>Platform libraries </vt:lpstr>
      <vt:lpstr>Linux Kernel </vt:lpstr>
      <vt:lpstr> Architecture of IOS</vt:lpstr>
      <vt:lpstr>Architecture of IOS</vt:lpstr>
      <vt:lpstr>PowerPoint Presentation</vt:lpstr>
      <vt:lpstr>PowerPoint Presentation</vt:lpstr>
      <vt:lpstr>Audio Framework</vt:lpstr>
      <vt:lpstr>Video Framework</vt:lpstr>
      <vt:lpstr>Cocoa Touch Layer</vt:lpstr>
      <vt:lpstr>PowerPoint Presentation</vt:lpstr>
    </vt:vector>
  </TitlesOfParts>
  <LinksUpToDate>0</LinksUpToDate>
  <SharedDoc>0</SharedDoc>
  <HyperlinksChanged>0</HyperlinksChanged>
  <Application>Aspose.Slides for .NET</Application>
  <AppVersion>23.0900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OS</dc:title>
  <cp:contentStatus>Final</cp:contentStatus>
  <dc:creator>praveen sai</dc:creator>
  <cp:lastModifiedBy>praveen sai</cp:lastModifiedBy>
  <cp:revision>12</cp:revision>
  <dcterms:created xsi:type="dcterms:W3CDTF">2023-11-17T15:07:10Z</dcterms:created>
  <dcterms:modified xsi:type="dcterms:W3CDTF">2023-11-26T13:11:06Z</dcterms:modified>
</cp:coreProperties>
</file>