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5"/>
  </p:notesMasterIdLst>
  <p:sldIdLst>
    <p:sldId id="256" r:id="rId2"/>
    <p:sldId id="257" r:id="rId3"/>
    <p:sldId id="258" r:id="rId4"/>
    <p:sldId id="259" r:id="rId5"/>
    <p:sldId id="263" r:id="rId6"/>
    <p:sldId id="260" r:id="rId7"/>
    <p:sldId id="261" r:id="rId8"/>
    <p:sldId id="262" r:id="rId9"/>
    <p:sldId id="265" r:id="rId10"/>
    <p:sldId id="270"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DF9AE-8531-4A40-8C7F-A07F0541E753}" type="datetimeFigureOut">
              <a:rPr lang="en-IN" smtClean="0"/>
              <a:t>09-12-2024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E2D7A-92E5-424A-B074-852B7033AD9E}" type="slidenum">
              <a:rPr lang="en-IN" smtClean="0"/>
              <a:t>‹#›</a:t>
            </a:fld>
            <a:endParaRPr lang="en-IN"/>
          </a:p>
        </p:txBody>
      </p:sp>
    </p:spTree>
    <p:extLst>
      <p:ext uri="{BB962C8B-B14F-4D97-AF65-F5344CB8AC3E}">
        <p14:creationId xmlns:p14="http://schemas.microsoft.com/office/powerpoint/2010/main" val="3063156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Model Architecture</a:t>
            </a:r>
          </a:p>
          <a:p>
            <a:pPr>
              <a:buFont typeface="+mj-lt"/>
              <a:buAutoNum type="arabicPeriod"/>
            </a:pPr>
            <a:r>
              <a:rPr lang="en-US" b="1" dirty="0"/>
              <a:t>Input Layer</a:t>
            </a:r>
            <a:r>
              <a:rPr lang="en-US" dirty="0"/>
              <a:t>:</a:t>
            </a:r>
          </a:p>
          <a:p>
            <a:pPr marL="742950" lvl="1" indent="-285750">
              <a:buFont typeface="+mj-lt"/>
              <a:buAutoNum type="arabicPeriod"/>
            </a:pPr>
            <a:r>
              <a:rPr lang="en-US" dirty="0"/>
              <a:t>Preprocessed text is tokenized into numerical embeddings.</a:t>
            </a:r>
          </a:p>
          <a:p>
            <a:pPr marL="742950" lvl="1" indent="-285750">
              <a:buFont typeface="+mj-lt"/>
              <a:buAutoNum type="arabicPeriod"/>
            </a:pPr>
            <a:r>
              <a:rPr lang="en-US" dirty="0"/>
              <a:t>XLM-</a:t>
            </a:r>
            <a:r>
              <a:rPr lang="en-US" dirty="0" err="1"/>
              <a:t>RoBERTa</a:t>
            </a:r>
            <a:r>
              <a:rPr lang="en-US" dirty="0"/>
              <a:t> embeddings will capture multilingual and contextual relationships.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dirty="0"/>
              <a:t>Embedding Layer</a:t>
            </a:r>
          </a:p>
          <a:p>
            <a:pPr marL="457200" marR="0" lvl="1" indent="0" algn="l" defTabSz="914400" rtl="0" eaLnBrk="1" fontAlgn="auto" latinLnBrk="0" hangingPunct="1">
              <a:lnSpc>
                <a:spcPct val="100000"/>
              </a:lnSpc>
              <a:spcBef>
                <a:spcPts val="0"/>
              </a:spcBef>
              <a:spcAft>
                <a:spcPts val="0"/>
              </a:spcAft>
              <a:buClrTx/>
              <a:buSzTx/>
              <a:buFont typeface="+mj-lt"/>
              <a:buAutoNum type="arabicPeriod"/>
              <a:tabLst/>
              <a:defRPr/>
            </a:pPr>
            <a:r>
              <a:rPr lang="en-US" dirty="0"/>
              <a:t> It is used for converting categorical data, such as words or tokens, into dense vectors of fixed size, which can be fed into subsequent layers of the model.</a:t>
            </a:r>
            <a:endParaRPr lang="en-US" b="1" dirty="0"/>
          </a:p>
          <a:p>
            <a:pPr>
              <a:buFont typeface="+mj-lt"/>
              <a:buAutoNum type="arabicPeriod"/>
            </a:pPr>
            <a:r>
              <a:rPr lang="en-US" b="1" dirty="0"/>
              <a:t>Transformer Layers</a:t>
            </a:r>
            <a:r>
              <a:rPr lang="en-US" dirty="0"/>
              <a:t>:</a:t>
            </a:r>
          </a:p>
          <a:p>
            <a:pPr marL="742950" lvl="1" indent="-285750">
              <a:buFont typeface="+mj-lt"/>
              <a:buAutoNum type="arabicPeriod"/>
            </a:pPr>
            <a:r>
              <a:rPr lang="en-US" dirty="0"/>
              <a:t>We built with multi-head self-attention for understanding token relationships across languages and the</a:t>
            </a:r>
          </a:p>
          <a:p>
            <a:pPr marL="742950" lvl="1" indent="-285750">
              <a:buFont typeface="+mj-lt"/>
              <a:buAutoNum type="arabicPeriod"/>
            </a:pPr>
            <a:r>
              <a:rPr lang="en-US" dirty="0"/>
              <a:t>Feed-forward networks for feature transformation.</a:t>
            </a:r>
          </a:p>
          <a:p>
            <a:pPr>
              <a:buFont typeface="+mj-lt"/>
              <a:buAutoNum type="arabicPeriod"/>
            </a:pPr>
            <a:r>
              <a:rPr lang="en-US" b="1" dirty="0"/>
              <a:t>Classification Layer</a:t>
            </a:r>
            <a:r>
              <a:rPr lang="en-US" dirty="0"/>
              <a:t>:</a:t>
            </a:r>
          </a:p>
          <a:p>
            <a:pPr marL="742950" lvl="1" indent="-285750">
              <a:buFont typeface="+mj-lt"/>
              <a:buAutoNum type="arabicPeriod"/>
            </a:pPr>
            <a:r>
              <a:rPr lang="en-US" dirty="0"/>
              <a:t>Outputs probabilities for "offensive" and "non-offensive" classes using a </a:t>
            </a:r>
            <a:r>
              <a:rPr lang="en-US" dirty="0" err="1"/>
              <a:t>softmax</a:t>
            </a:r>
            <a:r>
              <a:rPr lang="en-US" dirty="0"/>
              <a:t> function.</a:t>
            </a:r>
          </a:p>
          <a:p>
            <a:pPr>
              <a:buFont typeface="+mj-lt"/>
              <a:buAutoNum type="arabicPeriod"/>
            </a:pPr>
            <a:r>
              <a:rPr lang="en-US" b="1" dirty="0"/>
              <a:t>Deployment</a:t>
            </a:r>
            <a:r>
              <a:rPr lang="en-US" dirty="0"/>
              <a:t>:</a:t>
            </a:r>
          </a:p>
          <a:p>
            <a:pPr marL="742950" lvl="1" indent="-285750">
              <a:buFont typeface="+mj-lt"/>
              <a:buAutoNum type="arabicPeriod"/>
            </a:pPr>
            <a:r>
              <a:rPr lang="en-US" dirty="0"/>
              <a:t>To Integrated into a real-time monitoring system via APIs for scalable detection.</a:t>
            </a:r>
          </a:p>
        </p:txBody>
      </p:sp>
      <p:sp>
        <p:nvSpPr>
          <p:cNvPr id="4" name="Slide Number Placeholder 3"/>
          <p:cNvSpPr>
            <a:spLocks noGrp="1"/>
          </p:cNvSpPr>
          <p:nvPr>
            <p:ph type="sldNum" sz="quarter" idx="5"/>
          </p:nvPr>
        </p:nvSpPr>
        <p:spPr/>
        <p:txBody>
          <a:bodyPr/>
          <a:lstStyle/>
          <a:p>
            <a:fld id="{E5E614E4-5210-F049-965F-D2A93CF47148}" type="slidenum">
              <a:rPr lang="en-US" smtClean="0"/>
              <a:t>10</a:t>
            </a:fld>
            <a:endParaRPr lang="en-US"/>
          </a:p>
        </p:txBody>
      </p:sp>
    </p:spTree>
    <p:extLst>
      <p:ext uri="{BB962C8B-B14F-4D97-AF65-F5344CB8AC3E}">
        <p14:creationId xmlns:p14="http://schemas.microsoft.com/office/powerpoint/2010/main" val="42589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5A7A7B-B71A-428D-833F-0F3507A6DB13}" type="datetimeFigureOut">
              <a:rPr lang="en-US" smtClean="0"/>
              <a:t>12/7/2024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65A5C87-DF58-40C8-B092-1DE63DB4547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7900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48F9EB-9D34-4B41-B66C-5FAF50876D2D}"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5241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89A26-CAA1-4690-8C1F-1641B1B97745}"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224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F65307-640F-4AE7-B0BE-50C709AD86C5}"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4494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EA1F9-1F0F-4C65-8F6E-9729B924AAAC}"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1360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2278E8-5F4B-47D5-A617-8CCDF75D6A33}"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A5C87-DF58-40C8-B092-1DE63DB4547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3327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AAFA52-7A21-407F-8339-40DF182D7460}" type="datetimeFigureOut">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A5C87-DF58-40C8-B092-1DE63DB4547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148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770335-1C1A-4243-9BDD-9630C417D284}" type="datetimeFigureOut">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A5C87-DF58-40C8-B092-1DE63DB4547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6083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41513F-8EBD-4612-96F4-CC3E309609AF}" type="datetimeFigureOut">
              <a:rPr lang="en-US" smtClean="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28204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6483A1-31A8-47A2-AB0A-53A7803D5EBF}"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A5C87-DF58-40C8-B092-1DE63DB4547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8603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D8810B9-2C7C-4CAF-99E2-617AE20BA331}" type="datetimeFigureOut">
              <a:rPr lang="en-US" smtClean="0"/>
              <a:t>12/7/2024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65A5C87-DF58-40C8-B092-1DE63DB4547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495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7E93E0A-5177-400C-87C9-C93AF466EC49}" type="datetimeFigureOut">
              <a:rPr lang="en-US" smtClean="0"/>
              <a:t>12/7/2024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4917615-2DB4-4DAA-9DE3-B2B689A846E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42135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0" name="Picture 29">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3" name="Rectangle 32">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A821BF7-B791-CD2B-8C94-CE28F78CF11D}"/>
              </a:ext>
            </a:extLst>
          </p:cNvPr>
          <p:cNvPicPr>
            <a:picLocks noChangeAspect="1"/>
          </p:cNvPicPr>
          <p:nvPr/>
        </p:nvPicPr>
        <p:blipFill>
          <a:blip r:embed="rId3">
            <a:alphaModFix amt="50000"/>
          </a:blip>
          <a:srcRect t="16811" r="-1" b="4789"/>
          <a:stretch/>
        </p:blipFill>
        <p:spPr>
          <a:xfrm>
            <a:off x="305" y="10"/>
            <a:ext cx="12191695" cy="6857990"/>
          </a:xfrm>
          <a:prstGeom prst="rect">
            <a:avLst/>
          </a:prstGeom>
        </p:spPr>
      </p:pic>
      <p:sp>
        <p:nvSpPr>
          <p:cNvPr id="34"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35"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36" name="Rectangle 35">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D4C0083-3CB6-6B87-F00D-088C780B2057}"/>
              </a:ext>
            </a:extLst>
          </p:cNvPr>
          <p:cNvSpPr>
            <a:spLocks noGrp="1"/>
          </p:cNvSpPr>
          <p:nvPr>
            <p:ph type="ctrTitle"/>
          </p:nvPr>
        </p:nvSpPr>
        <p:spPr>
          <a:xfrm>
            <a:off x="1130271" y="1193800"/>
            <a:ext cx="3193050" cy="4699000"/>
          </a:xfrm>
        </p:spPr>
        <p:txBody>
          <a:bodyPr vert="horz" lIns="91440" tIns="45720" rIns="91440" bIns="45720" rtlCol="0" anchor="ctr">
            <a:normAutofit/>
          </a:bodyPr>
          <a:lstStyle/>
          <a:p>
            <a:r>
              <a:rPr lang="en-US" sz="3200" dirty="0" err="1"/>
              <a:t>EchoShield</a:t>
            </a:r>
            <a:r>
              <a:rPr lang="en-US" sz="3200" dirty="0"/>
              <a:t>: </a:t>
            </a:r>
            <a:br>
              <a:rPr lang="en-US" sz="3200" dirty="0"/>
            </a:br>
            <a:r>
              <a:rPr lang="en-US" sz="3200" dirty="0"/>
              <a:t>Intelligent Detection of Extremist Content</a:t>
            </a:r>
          </a:p>
        </p:txBody>
      </p:sp>
      <p:cxnSp>
        <p:nvCxnSpPr>
          <p:cNvPr id="27" name="Straight Connector 2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1C9B9CC9-F412-74B6-BEF8-9E5E3335D761}"/>
              </a:ext>
            </a:extLst>
          </p:cNvPr>
          <p:cNvSpPr>
            <a:spLocks noGrp="1"/>
          </p:cNvSpPr>
          <p:nvPr>
            <p:ph type="subTitle" idx="1"/>
          </p:nvPr>
        </p:nvSpPr>
        <p:spPr>
          <a:xfrm>
            <a:off x="4976636" y="1193800"/>
            <a:ext cx="6085091" cy="4699000"/>
          </a:xfrm>
        </p:spPr>
        <p:txBody>
          <a:bodyPr vert="horz" lIns="91440" tIns="45720" rIns="91440" bIns="45720" rtlCol="0" anchor="ctr">
            <a:normAutofit/>
          </a:bodyPr>
          <a:lstStyle/>
          <a:p>
            <a:pPr indent="-228600" fontAlgn="base">
              <a:buFont typeface="Arial" panose="020B0604020202020204" pitchFamily="34" charset="0"/>
              <a:buChar char="•"/>
            </a:pPr>
            <a:r>
              <a:rPr lang="en-US" i="0" u="none" strike="noStrike"/>
              <a:t>Team Members:-</a:t>
            </a:r>
          </a:p>
          <a:p>
            <a:pPr indent="-228600" fontAlgn="base">
              <a:buFont typeface="Arial" panose="020B0604020202020204" pitchFamily="34" charset="0"/>
              <a:buChar char="•"/>
            </a:pPr>
            <a:r>
              <a:rPr lang="en-US" b="1" i="0" u="none" strike="noStrike"/>
              <a:t>Pranitha Beereddy</a:t>
            </a:r>
            <a:r>
              <a:rPr lang="en-US" b="1" i="0"/>
              <a:t>​</a:t>
            </a:r>
            <a:endParaRPr lang="en-US" b="1"/>
          </a:p>
          <a:p>
            <a:pPr indent="-228600" fontAlgn="base">
              <a:buFont typeface="Arial" panose="020B0604020202020204" pitchFamily="34" charset="0"/>
              <a:buChar char="•"/>
            </a:pPr>
            <a:r>
              <a:rPr lang="en-US" b="1" i="0" u="none" strike="noStrike"/>
              <a:t>Venkata Sai Mohan </a:t>
            </a:r>
            <a:endParaRPr lang="en-US" b="1" i="0"/>
          </a:p>
          <a:p>
            <a:pPr indent="-228600" fontAlgn="base">
              <a:buFont typeface="Arial" panose="020B0604020202020204" pitchFamily="34" charset="0"/>
              <a:buChar char="•"/>
            </a:pPr>
            <a:r>
              <a:rPr lang="en-US" b="1" i="0" u="none" strike="noStrike"/>
              <a:t>Narasimha Daddala</a:t>
            </a:r>
            <a:r>
              <a:rPr lang="en-US" b="1" i="0"/>
              <a:t>​</a:t>
            </a:r>
          </a:p>
          <a:p>
            <a:pPr indent="-228600">
              <a:buFont typeface="Arial" panose="020B0604020202020204" pitchFamily="34" charset="0"/>
              <a:buChar char="•"/>
            </a:pPr>
            <a:endParaRPr lang="en-US"/>
          </a:p>
        </p:txBody>
      </p:sp>
      <p:sp>
        <p:nvSpPr>
          <p:cNvPr id="2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187279261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35AA-020C-5F58-89E4-3422DB932DFA}"/>
              </a:ext>
            </a:extLst>
          </p:cNvPr>
          <p:cNvSpPr>
            <a:spLocks noGrp="1"/>
          </p:cNvSpPr>
          <p:nvPr>
            <p:ph type="title"/>
          </p:nvPr>
        </p:nvSpPr>
        <p:spPr/>
        <p:txBody>
          <a:bodyPr/>
          <a:lstStyle/>
          <a:p>
            <a:r>
              <a:rPr lang="en-US" dirty="0"/>
              <a:t>Model architecture</a:t>
            </a:r>
          </a:p>
        </p:txBody>
      </p:sp>
      <p:grpSp>
        <p:nvGrpSpPr>
          <p:cNvPr id="18" name="Group 17">
            <a:extLst>
              <a:ext uri="{FF2B5EF4-FFF2-40B4-BE49-F238E27FC236}">
                <a16:creationId xmlns:a16="http://schemas.microsoft.com/office/drawing/2014/main" id="{C5E8F744-AEC1-40BD-5514-C800CE5F6384}"/>
              </a:ext>
            </a:extLst>
          </p:cNvPr>
          <p:cNvGrpSpPr/>
          <p:nvPr/>
        </p:nvGrpSpPr>
        <p:grpSpPr>
          <a:xfrm>
            <a:off x="1010361" y="2813180"/>
            <a:ext cx="10485710" cy="615820"/>
            <a:chOff x="1266023" y="2671664"/>
            <a:chExt cx="10485710" cy="615820"/>
          </a:xfrm>
        </p:grpSpPr>
        <p:sp>
          <p:nvSpPr>
            <p:cNvPr id="4" name="Rectangle 3">
              <a:extLst>
                <a:ext uri="{FF2B5EF4-FFF2-40B4-BE49-F238E27FC236}">
                  <a16:creationId xmlns:a16="http://schemas.microsoft.com/office/drawing/2014/main" id="{7910A751-EA16-3151-54DF-4EA08F2D31BE}"/>
                </a:ext>
              </a:extLst>
            </p:cNvPr>
            <p:cNvSpPr/>
            <p:nvPr/>
          </p:nvSpPr>
          <p:spPr>
            <a:xfrm>
              <a:off x="1266023" y="2671665"/>
              <a:ext cx="1198984" cy="5940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a:p>
              <a:pPr algn="ctr"/>
              <a:r>
                <a:rPr lang="en-US" dirty="0"/>
                <a:t>Layer</a:t>
              </a:r>
            </a:p>
          </p:txBody>
        </p:sp>
        <p:sp>
          <p:nvSpPr>
            <p:cNvPr id="5" name="Rectangle 4">
              <a:extLst>
                <a:ext uri="{FF2B5EF4-FFF2-40B4-BE49-F238E27FC236}">
                  <a16:creationId xmlns:a16="http://schemas.microsoft.com/office/drawing/2014/main" id="{C6A238CD-A682-892A-E04F-50FF30887580}"/>
                </a:ext>
              </a:extLst>
            </p:cNvPr>
            <p:cNvSpPr/>
            <p:nvPr/>
          </p:nvSpPr>
          <p:spPr>
            <a:xfrm>
              <a:off x="3059056" y="2671665"/>
              <a:ext cx="1225420" cy="5940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Embedding</a:t>
              </a:r>
            </a:p>
            <a:p>
              <a:pPr algn="ctr"/>
              <a:r>
                <a:rPr lang="en-US" dirty="0"/>
                <a:t>Layer</a:t>
              </a:r>
            </a:p>
          </p:txBody>
        </p:sp>
        <p:cxnSp>
          <p:nvCxnSpPr>
            <p:cNvPr id="6" name="Straight Arrow Connector 5">
              <a:extLst>
                <a:ext uri="{FF2B5EF4-FFF2-40B4-BE49-F238E27FC236}">
                  <a16:creationId xmlns:a16="http://schemas.microsoft.com/office/drawing/2014/main" id="{35AF6864-93AC-B8DA-0C95-ECA621472E7E}"/>
                </a:ext>
              </a:extLst>
            </p:cNvPr>
            <p:cNvCxnSpPr/>
            <p:nvPr/>
          </p:nvCxnSpPr>
          <p:spPr>
            <a:xfrm>
              <a:off x="2465007" y="2976465"/>
              <a:ext cx="5940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16E7F50-A60B-06B4-9B50-F1CEB95AD453}"/>
                </a:ext>
              </a:extLst>
            </p:cNvPr>
            <p:cNvSpPr/>
            <p:nvPr/>
          </p:nvSpPr>
          <p:spPr>
            <a:xfrm>
              <a:off x="4841202" y="2671665"/>
              <a:ext cx="1435417" cy="5940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Transformer Layer</a:t>
              </a:r>
            </a:p>
          </p:txBody>
        </p:sp>
        <p:cxnSp>
          <p:nvCxnSpPr>
            <p:cNvPr id="8" name="Straight Arrow Connector 7">
              <a:extLst>
                <a:ext uri="{FF2B5EF4-FFF2-40B4-BE49-F238E27FC236}">
                  <a16:creationId xmlns:a16="http://schemas.microsoft.com/office/drawing/2014/main" id="{343F4DC6-91BA-B02E-90B2-0FDCE0535A18}"/>
                </a:ext>
              </a:extLst>
            </p:cNvPr>
            <p:cNvCxnSpPr/>
            <p:nvPr/>
          </p:nvCxnSpPr>
          <p:spPr>
            <a:xfrm>
              <a:off x="4258443" y="2968689"/>
              <a:ext cx="5940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4F654DB-379D-27B5-EC35-DBD70914CEE1}"/>
                </a:ext>
              </a:extLst>
            </p:cNvPr>
            <p:cNvSpPr/>
            <p:nvPr/>
          </p:nvSpPr>
          <p:spPr>
            <a:xfrm>
              <a:off x="6665337" y="2671664"/>
              <a:ext cx="1435417" cy="5940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Classification Layer</a:t>
              </a:r>
            </a:p>
          </p:txBody>
        </p:sp>
        <p:sp>
          <p:nvSpPr>
            <p:cNvPr id="10" name="Rectangle 9">
              <a:extLst>
                <a:ext uri="{FF2B5EF4-FFF2-40B4-BE49-F238E27FC236}">
                  <a16:creationId xmlns:a16="http://schemas.microsoft.com/office/drawing/2014/main" id="{BCD94A5F-3186-5934-D54E-F7E013FE52A7}"/>
                </a:ext>
              </a:extLst>
            </p:cNvPr>
            <p:cNvSpPr/>
            <p:nvPr/>
          </p:nvSpPr>
          <p:spPr>
            <a:xfrm>
              <a:off x="8595221" y="2679440"/>
              <a:ext cx="1315616" cy="5940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p>
            <a:p>
              <a:pPr algn="ctr"/>
              <a:r>
                <a:rPr lang="en-US" dirty="0"/>
                <a:t>Layer</a:t>
              </a:r>
            </a:p>
          </p:txBody>
        </p:sp>
        <p:cxnSp>
          <p:nvCxnSpPr>
            <p:cNvPr id="11" name="Straight Arrow Connector 10">
              <a:extLst>
                <a:ext uri="{FF2B5EF4-FFF2-40B4-BE49-F238E27FC236}">
                  <a16:creationId xmlns:a16="http://schemas.microsoft.com/office/drawing/2014/main" id="{6625F8CF-E099-087D-8423-8B3281AE2966}"/>
                </a:ext>
              </a:extLst>
            </p:cNvPr>
            <p:cNvCxnSpPr/>
            <p:nvPr/>
          </p:nvCxnSpPr>
          <p:spPr>
            <a:xfrm>
              <a:off x="6071289" y="2990460"/>
              <a:ext cx="5940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64A1BA3-87DD-012A-B499-0F91D2103788}"/>
                </a:ext>
              </a:extLst>
            </p:cNvPr>
            <p:cNvCxnSpPr/>
            <p:nvPr/>
          </p:nvCxnSpPr>
          <p:spPr>
            <a:xfrm>
              <a:off x="8014821" y="2965578"/>
              <a:ext cx="5940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966ECED-3B23-CE36-3230-25FDF6DEDADE}"/>
                </a:ext>
              </a:extLst>
            </p:cNvPr>
            <p:cNvSpPr/>
            <p:nvPr/>
          </p:nvSpPr>
          <p:spPr>
            <a:xfrm>
              <a:off x="10318275" y="2693435"/>
              <a:ext cx="1433458" cy="5940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Deployment</a:t>
              </a:r>
            </a:p>
          </p:txBody>
        </p:sp>
        <p:cxnSp>
          <p:nvCxnSpPr>
            <p:cNvPr id="17" name="Straight Arrow Connector 16">
              <a:extLst>
                <a:ext uri="{FF2B5EF4-FFF2-40B4-BE49-F238E27FC236}">
                  <a16:creationId xmlns:a16="http://schemas.microsoft.com/office/drawing/2014/main" id="{2E171BFE-0063-BC5E-30B2-74B7334E4560}"/>
                </a:ext>
              </a:extLst>
            </p:cNvPr>
            <p:cNvCxnSpPr/>
            <p:nvPr/>
          </p:nvCxnSpPr>
          <p:spPr>
            <a:xfrm>
              <a:off x="9737875" y="2979573"/>
              <a:ext cx="5940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41" name="Audio 40">
            <a:extLst>
              <a:ext uri="{FF2B5EF4-FFF2-40B4-BE49-F238E27FC236}">
                <a16:creationId xmlns:a16="http://schemas.microsoft.com/office/drawing/2014/main" id="{8D4A08B9-A079-F777-D510-EB15BB4BD4C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552382563"/>
      </p:ext>
    </p:extLst>
  </p:cSld>
  <p:clrMapOvr>
    <a:masterClrMapping/>
  </p:clrMapOvr>
  <mc:AlternateContent xmlns:mc="http://schemas.openxmlformats.org/markup-compatibility/2006" xmlns:p14="http://schemas.microsoft.com/office/powerpoint/2010/main">
    <mc:Choice Requires="p14">
      <p:transition spd="slow" p14:dur="2000" advTm="67747"/>
    </mc:Choice>
    <mc:Fallback xmlns="">
      <p:transition spd="slow" advTm="677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1"/>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8F180-658E-487D-08CC-BF9D36689DD4}"/>
              </a:ext>
            </a:extLst>
          </p:cNvPr>
          <p:cNvSpPr>
            <a:spLocks noGrp="1"/>
          </p:cNvSpPr>
          <p:nvPr>
            <p:ph type="title"/>
          </p:nvPr>
        </p:nvSpPr>
        <p:spPr/>
        <p:txBody>
          <a:bodyPr/>
          <a:lstStyle/>
          <a:p>
            <a:r>
              <a:rPr lang="en-US" dirty="0"/>
              <a:t>Results and Outputs</a:t>
            </a:r>
          </a:p>
        </p:txBody>
      </p:sp>
      <p:graphicFrame>
        <p:nvGraphicFramePr>
          <p:cNvPr id="3" name="Table 2">
            <a:extLst>
              <a:ext uri="{FF2B5EF4-FFF2-40B4-BE49-F238E27FC236}">
                <a16:creationId xmlns:a16="http://schemas.microsoft.com/office/drawing/2014/main" id="{A7BC66FD-0BBA-2374-3F23-CC4E4FBC58CC}"/>
              </a:ext>
            </a:extLst>
          </p:cNvPr>
          <p:cNvGraphicFramePr>
            <a:graphicFrameLocks noGrp="1"/>
          </p:cNvGraphicFramePr>
          <p:nvPr>
            <p:extLst>
              <p:ext uri="{D42A27DB-BD31-4B8C-83A1-F6EECF244321}">
                <p14:modId xmlns:p14="http://schemas.microsoft.com/office/powerpoint/2010/main" val="406358050"/>
              </p:ext>
            </p:extLst>
          </p:nvPr>
        </p:nvGraphicFramePr>
        <p:xfrm>
          <a:off x="1270772" y="2233614"/>
          <a:ext cx="9784082" cy="2770633"/>
        </p:xfrm>
        <a:graphic>
          <a:graphicData uri="http://schemas.openxmlformats.org/drawingml/2006/table">
            <a:tbl>
              <a:tblPr firstRow="1" bandRow="1">
                <a:tableStyleId>{5C22544A-7EE6-4342-B048-85BDC9FD1C3A}</a:tableStyleId>
              </a:tblPr>
              <a:tblGrid>
                <a:gridCol w="1397726">
                  <a:extLst>
                    <a:ext uri="{9D8B030D-6E8A-4147-A177-3AD203B41FA5}">
                      <a16:colId xmlns:a16="http://schemas.microsoft.com/office/drawing/2014/main" val="3298950497"/>
                    </a:ext>
                  </a:extLst>
                </a:gridCol>
                <a:gridCol w="1397726">
                  <a:extLst>
                    <a:ext uri="{9D8B030D-6E8A-4147-A177-3AD203B41FA5}">
                      <a16:colId xmlns:a16="http://schemas.microsoft.com/office/drawing/2014/main" val="2054605415"/>
                    </a:ext>
                  </a:extLst>
                </a:gridCol>
                <a:gridCol w="1397726">
                  <a:extLst>
                    <a:ext uri="{9D8B030D-6E8A-4147-A177-3AD203B41FA5}">
                      <a16:colId xmlns:a16="http://schemas.microsoft.com/office/drawing/2014/main" val="2142855194"/>
                    </a:ext>
                  </a:extLst>
                </a:gridCol>
                <a:gridCol w="1397726">
                  <a:extLst>
                    <a:ext uri="{9D8B030D-6E8A-4147-A177-3AD203B41FA5}">
                      <a16:colId xmlns:a16="http://schemas.microsoft.com/office/drawing/2014/main" val="2148793976"/>
                    </a:ext>
                  </a:extLst>
                </a:gridCol>
                <a:gridCol w="1397726">
                  <a:extLst>
                    <a:ext uri="{9D8B030D-6E8A-4147-A177-3AD203B41FA5}">
                      <a16:colId xmlns:a16="http://schemas.microsoft.com/office/drawing/2014/main" val="4109921516"/>
                    </a:ext>
                  </a:extLst>
                </a:gridCol>
                <a:gridCol w="1397726">
                  <a:extLst>
                    <a:ext uri="{9D8B030D-6E8A-4147-A177-3AD203B41FA5}">
                      <a16:colId xmlns:a16="http://schemas.microsoft.com/office/drawing/2014/main" val="2724475006"/>
                    </a:ext>
                  </a:extLst>
                </a:gridCol>
                <a:gridCol w="1397726">
                  <a:extLst>
                    <a:ext uri="{9D8B030D-6E8A-4147-A177-3AD203B41FA5}">
                      <a16:colId xmlns:a16="http://schemas.microsoft.com/office/drawing/2014/main" val="2647317188"/>
                    </a:ext>
                  </a:extLst>
                </a:gridCol>
              </a:tblGrid>
              <a:tr h="1011883">
                <a:tc>
                  <a:txBody>
                    <a:bodyPr/>
                    <a:lstStyle/>
                    <a:p>
                      <a:pPr algn="ctr"/>
                      <a:r>
                        <a:rPr lang="en-IN" sz="1800" b="1" dirty="0">
                          <a:effectLst/>
                        </a:rPr>
                        <a:t>Epoch</a:t>
                      </a:r>
                    </a:p>
                  </a:txBody>
                  <a:tcPr anchor="ctr"/>
                </a:tc>
                <a:tc>
                  <a:txBody>
                    <a:bodyPr/>
                    <a:lstStyle/>
                    <a:p>
                      <a:pPr algn="ctr"/>
                      <a:r>
                        <a:rPr lang="en-IN" sz="1800" b="1" dirty="0">
                          <a:effectLst/>
                        </a:rPr>
                        <a:t>Training Loss</a:t>
                      </a:r>
                    </a:p>
                  </a:txBody>
                  <a:tcPr anchor="ctr"/>
                </a:tc>
                <a:tc>
                  <a:txBody>
                    <a:bodyPr/>
                    <a:lstStyle/>
                    <a:p>
                      <a:pPr algn="ctr"/>
                      <a:r>
                        <a:rPr lang="en-IN" sz="1800" b="1" dirty="0">
                          <a:effectLst/>
                        </a:rPr>
                        <a:t>Validation Loss</a:t>
                      </a:r>
                    </a:p>
                  </a:txBody>
                  <a:tcPr anchor="ctr"/>
                </a:tc>
                <a:tc>
                  <a:txBody>
                    <a:bodyPr/>
                    <a:lstStyle/>
                    <a:p>
                      <a:pPr algn="ctr"/>
                      <a:r>
                        <a:rPr lang="en-IN" sz="1800" b="1" dirty="0">
                          <a:effectLst/>
                        </a:rPr>
                        <a:t>Accuracy</a:t>
                      </a:r>
                    </a:p>
                  </a:txBody>
                  <a:tcPr anchor="ctr"/>
                </a:tc>
                <a:tc>
                  <a:txBody>
                    <a:bodyPr/>
                    <a:lstStyle/>
                    <a:p>
                      <a:pPr algn="ctr"/>
                      <a:r>
                        <a:rPr lang="en-IN" sz="1800" b="1" dirty="0">
                          <a:effectLst/>
                        </a:rPr>
                        <a:t>Precision</a:t>
                      </a:r>
                    </a:p>
                  </a:txBody>
                  <a:tcPr anchor="ctr"/>
                </a:tc>
                <a:tc>
                  <a:txBody>
                    <a:bodyPr/>
                    <a:lstStyle/>
                    <a:p>
                      <a:pPr algn="ctr"/>
                      <a:r>
                        <a:rPr lang="en-IN" sz="1800" b="1" dirty="0">
                          <a:effectLst/>
                        </a:rPr>
                        <a:t>Recall</a:t>
                      </a:r>
                    </a:p>
                  </a:txBody>
                  <a:tcPr anchor="ctr"/>
                </a:tc>
                <a:tc>
                  <a:txBody>
                    <a:bodyPr/>
                    <a:lstStyle/>
                    <a:p>
                      <a:pPr algn="ctr"/>
                      <a:r>
                        <a:rPr lang="en-IN" sz="1800" b="1" dirty="0">
                          <a:effectLst/>
                        </a:rPr>
                        <a:t>F1</a:t>
                      </a:r>
                    </a:p>
                  </a:txBody>
                  <a:tcPr anchor="ctr"/>
                </a:tc>
                <a:extLst>
                  <a:ext uri="{0D108BD9-81ED-4DB2-BD59-A6C34878D82A}">
                    <a16:rowId xmlns:a16="http://schemas.microsoft.com/office/drawing/2014/main" val="3454936099"/>
                  </a:ext>
                </a:extLst>
              </a:tr>
              <a:tr h="586250">
                <a:tc>
                  <a:txBody>
                    <a:bodyPr/>
                    <a:lstStyle/>
                    <a:p>
                      <a:pPr algn="ctr"/>
                      <a:r>
                        <a:rPr lang="en-IN" sz="1800" dirty="0">
                          <a:effectLst/>
                        </a:rPr>
                        <a:t>1</a:t>
                      </a:r>
                    </a:p>
                  </a:txBody>
                  <a:tcPr anchor="ctr"/>
                </a:tc>
                <a:tc>
                  <a:txBody>
                    <a:bodyPr/>
                    <a:lstStyle/>
                    <a:p>
                      <a:pPr algn="ctr"/>
                      <a:r>
                        <a:rPr lang="en-IN" sz="1800">
                          <a:effectLst/>
                        </a:rPr>
                        <a:t>0.377500</a:t>
                      </a:r>
                    </a:p>
                  </a:txBody>
                  <a:tcPr anchor="ctr"/>
                </a:tc>
                <a:tc>
                  <a:txBody>
                    <a:bodyPr/>
                    <a:lstStyle/>
                    <a:p>
                      <a:pPr algn="ctr"/>
                      <a:r>
                        <a:rPr lang="en-IN" sz="1800" dirty="0">
                          <a:effectLst/>
                        </a:rPr>
                        <a:t>1.042424</a:t>
                      </a:r>
                    </a:p>
                  </a:txBody>
                  <a:tcPr anchor="ctr"/>
                </a:tc>
                <a:tc>
                  <a:txBody>
                    <a:bodyPr/>
                    <a:lstStyle/>
                    <a:p>
                      <a:pPr algn="ctr"/>
                      <a:r>
                        <a:rPr lang="en-IN" sz="1800">
                          <a:effectLst/>
                        </a:rPr>
                        <a:t>0.776154</a:t>
                      </a:r>
                    </a:p>
                  </a:txBody>
                  <a:tcPr anchor="ctr"/>
                </a:tc>
                <a:tc>
                  <a:txBody>
                    <a:bodyPr/>
                    <a:lstStyle/>
                    <a:p>
                      <a:pPr algn="ctr"/>
                      <a:r>
                        <a:rPr lang="en-IN" sz="1800" dirty="0">
                          <a:effectLst/>
                        </a:rPr>
                        <a:t>0.774554</a:t>
                      </a:r>
                    </a:p>
                  </a:txBody>
                  <a:tcPr anchor="ctr"/>
                </a:tc>
                <a:tc>
                  <a:txBody>
                    <a:bodyPr/>
                    <a:lstStyle/>
                    <a:p>
                      <a:pPr algn="ctr"/>
                      <a:r>
                        <a:rPr lang="en-IN" sz="1800">
                          <a:effectLst/>
                        </a:rPr>
                        <a:t>0.646182</a:t>
                      </a:r>
                    </a:p>
                  </a:txBody>
                  <a:tcPr anchor="ctr"/>
                </a:tc>
                <a:tc>
                  <a:txBody>
                    <a:bodyPr/>
                    <a:lstStyle/>
                    <a:p>
                      <a:pPr algn="ctr"/>
                      <a:r>
                        <a:rPr lang="en-IN" sz="1800" dirty="0">
                          <a:effectLst/>
                        </a:rPr>
                        <a:t>0.704569</a:t>
                      </a:r>
                    </a:p>
                  </a:txBody>
                  <a:tcPr anchor="ctr"/>
                </a:tc>
                <a:extLst>
                  <a:ext uri="{0D108BD9-81ED-4DB2-BD59-A6C34878D82A}">
                    <a16:rowId xmlns:a16="http://schemas.microsoft.com/office/drawing/2014/main" val="3917521560"/>
                  </a:ext>
                </a:extLst>
              </a:tr>
              <a:tr h="586250">
                <a:tc>
                  <a:txBody>
                    <a:bodyPr/>
                    <a:lstStyle/>
                    <a:p>
                      <a:pPr algn="ctr"/>
                      <a:r>
                        <a:rPr lang="en-IN" sz="1800">
                          <a:effectLst/>
                        </a:rPr>
                        <a:t>2</a:t>
                      </a:r>
                    </a:p>
                  </a:txBody>
                  <a:tcPr anchor="ctr"/>
                </a:tc>
                <a:tc>
                  <a:txBody>
                    <a:bodyPr/>
                    <a:lstStyle/>
                    <a:p>
                      <a:pPr algn="ctr"/>
                      <a:r>
                        <a:rPr lang="en-IN" sz="1800">
                          <a:effectLst/>
                        </a:rPr>
                        <a:t>0.277500</a:t>
                      </a:r>
                    </a:p>
                  </a:txBody>
                  <a:tcPr anchor="ctr"/>
                </a:tc>
                <a:tc>
                  <a:txBody>
                    <a:bodyPr/>
                    <a:lstStyle/>
                    <a:p>
                      <a:pPr algn="ctr"/>
                      <a:r>
                        <a:rPr lang="en-IN" sz="1800">
                          <a:effectLst/>
                        </a:rPr>
                        <a:t>1.170162</a:t>
                      </a:r>
                    </a:p>
                  </a:txBody>
                  <a:tcPr anchor="ctr"/>
                </a:tc>
                <a:tc>
                  <a:txBody>
                    <a:bodyPr/>
                    <a:lstStyle/>
                    <a:p>
                      <a:pPr algn="ctr"/>
                      <a:r>
                        <a:rPr lang="en-IN" sz="1800">
                          <a:effectLst/>
                        </a:rPr>
                        <a:t>0.760000</a:t>
                      </a:r>
                    </a:p>
                  </a:txBody>
                  <a:tcPr anchor="ctr"/>
                </a:tc>
                <a:tc>
                  <a:txBody>
                    <a:bodyPr/>
                    <a:lstStyle/>
                    <a:p>
                      <a:pPr algn="ctr"/>
                      <a:r>
                        <a:rPr lang="en-IN" sz="1800" dirty="0">
                          <a:effectLst/>
                        </a:rPr>
                        <a:t>0.831858</a:t>
                      </a:r>
                    </a:p>
                  </a:txBody>
                  <a:tcPr anchor="ctr"/>
                </a:tc>
                <a:tc>
                  <a:txBody>
                    <a:bodyPr/>
                    <a:lstStyle/>
                    <a:p>
                      <a:pPr algn="ctr"/>
                      <a:r>
                        <a:rPr lang="en-IN" sz="1800">
                          <a:effectLst/>
                        </a:rPr>
                        <a:t>0.525140</a:t>
                      </a:r>
                    </a:p>
                  </a:txBody>
                  <a:tcPr anchor="ctr"/>
                </a:tc>
                <a:tc>
                  <a:txBody>
                    <a:bodyPr/>
                    <a:lstStyle/>
                    <a:p>
                      <a:pPr algn="ctr"/>
                      <a:r>
                        <a:rPr lang="en-IN" sz="1800" dirty="0">
                          <a:effectLst/>
                        </a:rPr>
                        <a:t>0.643836</a:t>
                      </a:r>
                    </a:p>
                  </a:txBody>
                  <a:tcPr anchor="ctr"/>
                </a:tc>
                <a:extLst>
                  <a:ext uri="{0D108BD9-81ED-4DB2-BD59-A6C34878D82A}">
                    <a16:rowId xmlns:a16="http://schemas.microsoft.com/office/drawing/2014/main" val="1776888876"/>
                  </a:ext>
                </a:extLst>
              </a:tr>
              <a:tr h="586250">
                <a:tc>
                  <a:txBody>
                    <a:bodyPr/>
                    <a:lstStyle/>
                    <a:p>
                      <a:pPr algn="ctr"/>
                      <a:r>
                        <a:rPr lang="en-IN" sz="1800">
                          <a:effectLst/>
                        </a:rPr>
                        <a:t>3</a:t>
                      </a:r>
                    </a:p>
                  </a:txBody>
                  <a:tcPr anchor="ctr"/>
                </a:tc>
                <a:tc>
                  <a:txBody>
                    <a:bodyPr/>
                    <a:lstStyle/>
                    <a:p>
                      <a:pPr algn="ctr"/>
                      <a:r>
                        <a:rPr lang="en-IN" sz="1800" dirty="0">
                          <a:effectLst/>
                        </a:rPr>
                        <a:t>0.216900</a:t>
                      </a:r>
                    </a:p>
                  </a:txBody>
                  <a:tcPr anchor="ctr"/>
                </a:tc>
                <a:tc>
                  <a:txBody>
                    <a:bodyPr/>
                    <a:lstStyle/>
                    <a:p>
                      <a:pPr algn="ctr"/>
                      <a:r>
                        <a:rPr lang="en-IN" sz="1800">
                          <a:effectLst/>
                        </a:rPr>
                        <a:t>1.017749</a:t>
                      </a:r>
                    </a:p>
                  </a:txBody>
                  <a:tcPr anchor="ctr"/>
                </a:tc>
                <a:tc>
                  <a:txBody>
                    <a:bodyPr/>
                    <a:lstStyle/>
                    <a:p>
                      <a:pPr algn="ctr"/>
                      <a:r>
                        <a:rPr lang="en-IN" sz="1800">
                          <a:effectLst/>
                        </a:rPr>
                        <a:t>0.786923</a:t>
                      </a:r>
                    </a:p>
                  </a:txBody>
                  <a:tcPr anchor="ctr"/>
                </a:tc>
                <a:tc>
                  <a:txBody>
                    <a:bodyPr/>
                    <a:lstStyle/>
                    <a:p>
                      <a:pPr algn="ctr"/>
                      <a:r>
                        <a:rPr lang="en-IN" sz="1800" dirty="0">
                          <a:effectLst/>
                        </a:rPr>
                        <a:t>0.757937</a:t>
                      </a:r>
                    </a:p>
                  </a:txBody>
                  <a:tcPr anchor="ctr"/>
                </a:tc>
                <a:tc>
                  <a:txBody>
                    <a:bodyPr/>
                    <a:lstStyle/>
                    <a:p>
                      <a:pPr algn="ctr"/>
                      <a:r>
                        <a:rPr lang="en-IN" sz="1800" dirty="0">
                          <a:effectLst/>
                        </a:rPr>
                        <a:t>0.711359</a:t>
                      </a:r>
                    </a:p>
                  </a:txBody>
                  <a:tcPr anchor="ctr"/>
                </a:tc>
                <a:tc>
                  <a:txBody>
                    <a:bodyPr/>
                    <a:lstStyle/>
                    <a:p>
                      <a:pPr algn="ctr"/>
                      <a:r>
                        <a:rPr lang="en-IN" sz="1800" dirty="0">
                          <a:effectLst/>
                        </a:rPr>
                        <a:t>0.733910</a:t>
                      </a:r>
                    </a:p>
                  </a:txBody>
                  <a:tcPr anchor="ctr"/>
                </a:tc>
                <a:extLst>
                  <a:ext uri="{0D108BD9-81ED-4DB2-BD59-A6C34878D82A}">
                    <a16:rowId xmlns:a16="http://schemas.microsoft.com/office/drawing/2014/main" val="748505046"/>
                  </a:ext>
                </a:extLst>
              </a:tr>
            </a:tbl>
          </a:graphicData>
        </a:graphic>
      </p:graphicFrame>
    </p:spTree>
    <p:extLst>
      <p:ext uri="{BB962C8B-B14F-4D97-AF65-F5344CB8AC3E}">
        <p14:creationId xmlns:p14="http://schemas.microsoft.com/office/powerpoint/2010/main" val="778560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84A3E-E782-A443-5D58-BA68FCD39E79}"/>
              </a:ext>
            </a:extLst>
          </p:cNvPr>
          <p:cNvSpPr>
            <a:spLocks noGrp="1"/>
          </p:cNvSpPr>
          <p:nvPr>
            <p:ph type="title"/>
          </p:nvPr>
        </p:nvSpPr>
        <p:spPr/>
        <p:txBody>
          <a:bodyPr/>
          <a:lstStyle/>
          <a:p>
            <a:r>
              <a:rPr lang="en-US" dirty="0"/>
              <a:t>Challenges and Next steps</a:t>
            </a:r>
          </a:p>
        </p:txBody>
      </p:sp>
      <p:sp>
        <p:nvSpPr>
          <p:cNvPr id="7" name="Rectangle 1">
            <a:extLst>
              <a:ext uri="{FF2B5EF4-FFF2-40B4-BE49-F238E27FC236}">
                <a16:creationId xmlns:a16="http://schemas.microsoft.com/office/drawing/2014/main" id="{BE77A065-8C51-FE91-E515-5164646E70C6}"/>
              </a:ext>
            </a:extLst>
          </p:cNvPr>
          <p:cNvSpPr>
            <a:spLocks noGrp="1" noChangeArrowheads="1"/>
          </p:cNvSpPr>
          <p:nvPr>
            <p:ph idx="1"/>
          </p:nvPr>
        </p:nvSpPr>
        <p:spPr bwMode="auto">
          <a:xfrm>
            <a:off x="1115568" y="2482907"/>
            <a:ext cx="6208963"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Challenges: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 imbalance.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Multilingual complexities.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Future steps: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Expanding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Improving real-time detection speed.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Adding more languages.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2857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677E47B-1D2C-324B-F048-EE669C776B2D}"/>
              </a:ext>
            </a:extLst>
          </p:cNvPr>
          <p:cNvSpPr>
            <a:spLocks noGrp="1"/>
          </p:cNvSpPr>
          <p:nvPr>
            <p:ph type="ctrTitle"/>
          </p:nvPr>
        </p:nvSpPr>
        <p:spPr>
          <a:xfrm>
            <a:off x="6585200" y="967167"/>
            <a:ext cx="4151306" cy="2374516"/>
          </a:xfrm>
        </p:spPr>
        <p:txBody>
          <a:bodyPr>
            <a:normAutofit/>
          </a:bodyPr>
          <a:lstStyle/>
          <a:p>
            <a:r>
              <a:rPr lang="en-US" sz="4800"/>
              <a:t>Thank you</a:t>
            </a:r>
            <a:br>
              <a:rPr lang="en-US" sz="4800"/>
            </a:br>
            <a:endParaRPr lang="en-US" sz="4800"/>
          </a:p>
        </p:txBody>
      </p:sp>
      <p:pic>
        <p:nvPicPr>
          <p:cNvPr id="7" name="Graphic 6" descr="Handshake">
            <a:extLst>
              <a:ext uri="{FF2B5EF4-FFF2-40B4-BE49-F238E27FC236}">
                <a16:creationId xmlns:a16="http://schemas.microsoft.com/office/drawing/2014/main" id="{FBC4E5CD-4E58-A870-3B42-46F525B90C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9869" y="805583"/>
            <a:ext cx="4660762" cy="4660762"/>
          </a:xfrm>
          <a:prstGeom prst="rect">
            <a:avLst/>
          </a:prstGeom>
        </p:spPr>
      </p:pic>
      <p:cxnSp>
        <p:nvCxnSpPr>
          <p:cNvPr id="14" name="Straight Connector 13">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6" name="Picture 15">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977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C7EA-E1A6-6D8C-355B-C0A33AD8390E}"/>
              </a:ext>
            </a:extLst>
          </p:cNvPr>
          <p:cNvSpPr>
            <a:spLocks noGrp="1"/>
          </p:cNvSpPr>
          <p:nvPr>
            <p:ph type="title"/>
          </p:nvPr>
        </p:nvSpPr>
        <p:spPr/>
        <p:txBody>
          <a:bodyPr/>
          <a:lstStyle/>
          <a:p>
            <a:r>
              <a:rPr lang="en-US" dirty="0">
                <a:ea typeface="+mj-lt"/>
                <a:cs typeface="+mj-lt"/>
              </a:rPr>
              <a:t>Project Topic</a:t>
            </a:r>
            <a:endParaRPr lang="en-US" dirty="0"/>
          </a:p>
        </p:txBody>
      </p:sp>
      <p:sp>
        <p:nvSpPr>
          <p:cNvPr id="3" name="Content Placeholder 2">
            <a:extLst>
              <a:ext uri="{FF2B5EF4-FFF2-40B4-BE49-F238E27FC236}">
                <a16:creationId xmlns:a16="http://schemas.microsoft.com/office/drawing/2014/main" id="{6E8E8F73-49DE-8DFA-5D63-69A318E2A432}"/>
              </a:ext>
            </a:extLst>
          </p:cNvPr>
          <p:cNvSpPr>
            <a:spLocks noGrp="1"/>
          </p:cNvSpPr>
          <p:nvPr>
            <p:ph idx="1"/>
          </p:nvPr>
        </p:nvSpPr>
        <p:spPr/>
        <p:txBody>
          <a:bodyPr vert="horz" lIns="91440" tIns="45720" rIns="91440" bIns="45720" rtlCol="0" anchor="t">
            <a:noAutofit/>
          </a:bodyPr>
          <a:lstStyle/>
          <a:p>
            <a:r>
              <a:rPr lang="en-US" sz="2400" dirty="0">
                <a:latin typeface="Times New Roman" panose="02020603050405020304" pitchFamily="18" charset="0"/>
                <a:ea typeface="+mn-lt"/>
                <a:cs typeface="Times New Roman" panose="02020603050405020304" pitchFamily="18" charset="0"/>
              </a:rPr>
              <a:t>This project aims to develop an automated system for detecting offensive and non-offensive language on social platforms using advanced NLP and deep learning techniques. </a:t>
            </a:r>
          </a:p>
          <a:p>
            <a:r>
              <a:rPr lang="en-US" sz="2400" dirty="0">
                <a:latin typeface="Times New Roman" panose="02020603050405020304" pitchFamily="18" charset="0"/>
                <a:ea typeface="+mn-lt"/>
                <a:cs typeface="Times New Roman" panose="02020603050405020304" pitchFamily="18" charset="0"/>
              </a:rPr>
              <a:t>The system will preprocess text data, use embeddings for feature extraction, and deploy models like transformers for real-time monitoring.</a:t>
            </a:r>
          </a:p>
        </p:txBody>
      </p:sp>
    </p:spTree>
    <p:extLst>
      <p:ext uri="{BB962C8B-B14F-4D97-AF65-F5344CB8AC3E}">
        <p14:creationId xmlns:p14="http://schemas.microsoft.com/office/powerpoint/2010/main" val="568259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2650A-9E6D-B645-3EBC-F29F9B86B445}"/>
              </a:ext>
            </a:extLst>
          </p:cNvPr>
          <p:cNvSpPr>
            <a:spLocks noGrp="1"/>
          </p:cNvSpPr>
          <p:nvPr>
            <p:ph type="title"/>
          </p:nvPr>
        </p:nvSpPr>
        <p:spPr/>
        <p:txBody>
          <a:bodyPr/>
          <a:lstStyle/>
          <a:p>
            <a:r>
              <a:rPr lang="en-US">
                <a:ea typeface="+mj-lt"/>
                <a:cs typeface="+mj-lt"/>
              </a:rPr>
              <a:t>Statement of Project Objectives</a:t>
            </a:r>
            <a:endParaRPr lang="en-US"/>
          </a:p>
        </p:txBody>
      </p:sp>
      <p:sp>
        <p:nvSpPr>
          <p:cNvPr id="3" name="Content Placeholder 2">
            <a:extLst>
              <a:ext uri="{FF2B5EF4-FFF2-40B4-BE49-F238E27FC236}">
                <a16:creationId xmlns:a16="http://schemas.microsoft.com/office/drawing/2014/main" id="{3C5505DB-62C5-BFAE-07ED-A726D0F0A7FC}"/>
              </a:ext>
            </a:extLst>
          </p:cNvPr>
          <p:cNvSpPr>
            <a:spLocks noGrp="1"/>
          </p:cNvSpPr>
          <p:nvPr>
            <p:ph idx="1"/>
          </p:nvPr>
        </p:nvSpPr>
        <p:spPr/>
        <p:txBody>
          <a:bodyPr vert="horz" lIns="91440" tIns="45720" rIns="91440" bIns="45720" rtlCol="0" anchor="t">
            <a:noAutofit/>
          </a:bodyPr>
          <a:lstStyle/>
          <a:p>
            <a:r>
              <a:rPr lang="en-US" sz="2400" dirty="0">
                <a:latin typeface="Times New Roman" panose="02020603050405020304" pitchFamily="18" charset="0"/>
                <a:cs typeface="Times New Roman" panose="02020603050405020304" pitchFamily="18" charset="0"/>
              </a:rPr>
              <a:t>Develop a robust and efficient model for identifying offensive language to enhance the safety of online platforms by detecting and flagging potentially harmful content.</a:t>
            </a:r>
          </a:p>
          <a:p>
            <a:r>
              <a:rPr lang="en-US" sz="2400" dirty="0">
                <a:latin typeface="Times New Roman" panose="02020603050405020304" pitchFamily="18" charset="0"/>
                <a:cs typeface="Times New Roman" panose="02020603050405020304" pitchFamily="18" charset="0"/>
              </a:rPr>
              <a:t>This solution aims to support content moderation efforts, minimizing the spread of extremist language and improving user experience.</a:t>
            </a:r>
          </a:p>
        </p:txBody>
      </p:sp>
    </p:spTree>
    <p:extLst>
      <p:ext uri="{BB962C8B-B14F-4D97-AF65-F5344CB8AC3E}">
        <p14:creationId xmlns:p14="http://schemas.microsoft.com/office/powerpoint/2010/main" val="341985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DEE9E-F9DE-C7D6-37C7-3F0588143773}"/>
              </a:ext>
            </a:extLst>
          </p:cNvPr>
          <p:cNvSpPr>
            <a:spLocks noGrp="1"/>
          </p:cNvSpPr>
          <p:nvPr>
            <p:ph type="title"/>
          </p:nvPr>
        </p:nvSpPr>
        <p:spPr/>
        <p:txBody>
          <a:bodyPr/>
          <a:lstStyle/>
          <a:p>
            <a:r>
              <a:rPr lang="en-US">
                <a:ea typeface="+mj-lt"/>
                <a:cs typeface="+mj-lt"/>
              </a:rPr>
              <a:t>Statement of Value</a:t>
            </a:r>
            <a:endParaRPr lang="en-US"/>
          </a:p>
        </p:txBody>
      </p:sp>
      <p:sp>
        <p:nvSpPr>
          <p:cNvPr id="3" name="Content Placeholder 2">
            <a:extLst>
              <a:ext uri="{FF2B5EF4-FFF2-40B4-BE49-F238E27FC236}">
                <a16:creationId xmlns:a16="http://schemas.microsoft.com/office/drawing/2014/main" id="{4081287A-26A4-5653-5787-350B86037038}"/>
              </a:ext>
            </a:extLst>
          </p:cNvPr>
          <p:cNvSpPr>
            <a:spLocks noGrp="1"/>
          </p:cNvSpPr>
          <p:nvPr>
            <p:ph idx="1"/>
          </p:nvPr>
        </p:nvSpPr>
        <p:spPr/>
        <p:txBody>
          <a:bodyPr vert="horz" lIns="91440" tIns="45720" rIns="91440" bIns="45720" rtlCol="0" anchor="t">
            <a:noAutofit/>
          </a:bodyPr>
          <a:lstStyle/>
          <a:p>
            <a:r>
              <a:rPr lang="en-US" sz="2000" dirty="0">
                <a:latin typeface="Times New Roman" panose="02020603050405020304" pitchFamily="18" charset="0"/>
                <a:cs typeface="Times New Roman" panose="02020603050405020304" pitchFamily="18" charset="0"/>
              </a:rPr>
              <a:t>This project addresses the critical issue of offensive and non offensive language, which threatens safety and social harmony. It provides real-time detection to enable proactive moderation, fostering inclusive and respectful digital spaces. By mitigating harmful content and emphasizing sustainable content moderation, the system enhances user safety and strengthens the integrity of social platforms.</a:t>
            </a:r>
            <a:endParaRPr lang="en-US" sz="1400" dirty="0"/>
          </a:p>
        </p:txBody>
      </p:sp>
    </p:spTree>
    <p:extLst>
      <p:ext uri="{BB962C8B-B14F-4D97-AF65-F5344CB8AC3E}">
        <p14:creationId xmlns:p14="http://schemas.microsoft.com/office/powerpoint/2010/main" val="246906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66CE-C2C6-6DF7-D06E-FB916F2DF940}"/>
              </a:ext>
            </a:extLst>
          </p:cNvPr>
          <p:cNvSpPr>
            <a:spLocks noGrp="1"/>
          </p:cNvSpPr>
          <p:nvPr>
            <p:ph type="title"/>
          </p:nvPr>
        </p:nvSpPr>
        <p:spPr/>
        <p:txBody>
          <a:bodyPr>
            <a:normAutofit/>
          </a:bodyPr>
          <a:lstStyle/>
          <a:p>
            <a:r>
              <a:rPr lang="en-US" dirty="0">
                <a:ea typeface="+mj-lt"/>
                <a:cs typeface="+mj-lt"/>
              </a:rPr>
              <a:t>Review of the State of the Art and Relevant Works</a:t>
            </a:r>
            <a:endParaRPr lang="en-US" dirty="0"/>
          </a:p>
        </p:txBody>
      </p:sp>
      <p:sp>
        <p:nvSpPr>
          <p:cNvPr id="3" name="Content Placeholder 2">
            <a:extLst>
              <a:ext uri="{FF2B5EF4-FFF2-40B4-BE49-F238E27FC236}">
                <a16:creationId xmlns:a16="http://schemas.microsoft.com/office/drawing/2014/main" id="{18858464-9F46-E210-6550-4AA160749357}"/>
              </a:ext>
            </a:extLst>
          </p:cNvPr>
          <p:cNvSpPr>
            <a:spLocks noGrp="1"/>
          </p:cNvSpPr>
          <p:nvPr>
            <p:ph idx="1"/>
          </p:nvPr>
        </p:nvSpPr>
        <p:spPr/>
        <p:txBody>
          <a:bodyPr vert="horz" lIns="91440" tIns="45720" rIns="91440" bIns="45720" rtlCol="0" anchor="t">
            <a:normAutofit fontScale="92500"/>
          </a:bodyPr>
          <a:lstStyle/>
          <a:p>
            <a:pPr marL="359410" indent="-359410"/>
            <a:r>
              <a:rPr lang="en-US" sz="2400" dirty="0">
                <a:latin typeface="Times New Roman" panose="02020603050405020304" pitchFamily="18" charset="0"/>
                <a:ea typeface="+mn-lt"/>
                <a:cs typeface="Times New Roman" panose="02020603050405020304" pitchFamily="18" charset="0"/>
              </a:rPr>
              <a:t>Outline existing NLP and deep learning models in offensive language detection.</a:t>
            </a:r>
            <a:endParaRPr lang="en-US" sz="2400" dirty="0">
              <a:solidFill>
                <a:srgbClr val="000000">
                  <a:alpha val="60000"/>
                </a:srgbClr>
              </a:solidFill>
              <a:latin typeface="Times New Roman" panose="02020603050405020304" pitchFamily="18" charset="0"/>
              <a:ea typeface="+mn-lt"/>
              <a:cs typeface="Times New Roman" panose="02020603050405020304" pitchFamily="18" charset="0"/>
            </a:endParaRPr>
          </a:p>
          <a:p>
            <a:pPr marL="359410" indent="-359410"/>
            <a:r>
              <a:rPr lang="en-US" sz="2400" dirty="0">
                <a:latin typeface="Times New Roman" panose="02020603050405020304" pitchFamily="18" charset="0"/>
                <a:ea typeface="+mn-lt"/>
                <a:cs typeface="Times New Roman" panose="02020603050405020304" pitchFamily="18" charset="0"/>
              </a:rPr>
              <a:t>Role of XLM-</a:t>
            </a:r>
            <a:r>
              <a:rPr lang="en-US" sz="2400" dirty="0" err="1">
                <a:latin typeface="Times New Roman" panose="02020603050405020304" pitchFamily="18" charset="0"/>
                <a:ea typeface="+mn-lt"/>
                <a:cs typeface="Times New Roman" panose="02020603050405020304" pitchFamily="18" charset="0"/>
              </a:rPr>
              <a:t>RoBERTa</a:t>
            </a:r>
            <a:r>
              <a:rPr lang="en-US" sz="2400" dirty="0">
                <a:latin typeface="Times New Roman" panose="02020603050405020304" pitchFamily="18" charset="0"/>
                <a:ea typeface="+mn-lt"/>
                <a:cs typeface="Times New Roman" panose="02020603050405020304" pitchFamily="18" charset="0"/>
              </a:rPr>
              <a:t>: </a:t>
            </a:r>
          </a:p>
          <a:p>
            <a:pPr marL="816610" lvl="1" indent="-359410"/>
            <a:r>
              <a:rPr lang="en-US" sz="2200" dirty="0">
                <a:latin typeface="Times New Roman" panose="02020603050405020304" pitchFamily="18" charset="0"/>
                <a:ea typeface="+mn-lt"/>
                <a:cs typeface="Times New Roman" panose="02020603050405020304" pitchFamily="18" charset="0"/>
              </a:rPr>
              <a:t>Highlighted the use of XLM-</a:t>
            </a:r>
            <a:r>
              <a:rPr lang="en-US" sz="2200" dirty="0" err="1">
                <a:latin typeface="Times New Roman" panose="02020603050405020304" pitchFamily="18" charset="0"/>
                <a:ea typeface="+mn-lt"/>
                <a:cs typeface="Times New Roman" panose="02020603050405020304" pitchFamily="18" charset="0"/>
              </a:rPr>
              <a:t>RoBERTa</a:t>
            </a:r>
            <a:r>
              <a:rPr lang="en-US" sz="2200" dirty="0">
                <a:latin typeface="Times New Roman" panose="02020603050405020304" pitchFamily="18" charset="0"/>
                <a:ea typeface="+mn-lt"/>
                <a:cs typeface="Times New Roman" panose="02020603050405020304" pitchFamily="18" charset="0"/>
              </a:rPr>
              <a:t> for its exceptional performance in multilingual text analysis and its ability to address linguistic diversity effectively.</a:t>
            </a:r>
          </a:p>
          <a:p>
            <a:r>
              <a:rPr lang="en-US" sz="2400" dirty="0">
                <a:latin typeface="Times New Roman" panose="02020603050405020304" pitchFamily="18" charset="0"/>
                <a:ea typeface="+mn-lt"/>
                <a:cs typeface="Times New Roman" panose="02020603050405020304" pitchFamily="18" charset="0"/>
              </a:rPr>
              <a:t>Building on Prior Research: </a:t>
            </a:r>
          </a:p>
          <a:p>
            <a:pPr marL="816610" lvl="1" indent="-359410"/>
            <a:r>
              <a:rPr lang="en-US" sz="2200" dirty="0">
                <a:latin typeface="Times New Roman" panose="02020603050405020304" pitchFamily="18" charset="0"/>
                <a:ea typeface="+mn-lt"/>
                <a:cs typeface="Times New Roman" panose="02020603050405020304" pitchFamily="18" charset="0"/>
              </a:rPr>
              <a:t>Leveraged insights from prior studies to design a robust and scalable system, aligning with advancements in multilingual NLP for offensive content </a:t>
            </a:r>
            <a:r>
              <a:rPr lang="en-US" sz="2200">
                <a:latin typeface="Times New Roman" panose="02020603050405020304" pitchFamily="18" charset="0"/>
                <a:ea typeface="+mn-lt"/>
                <a:cs typeface="Times New Roman" panose="02020603050405020304" pitchFamily="18" charset="0"/>
              </a:rPr>
              <a:t>moderation.</a:t>
            </a:r>
          </a:p>
        </p:txBody>
      </p:sp>
    </p:spTree>
    <p:extLst>
      <p:ext uri="{BB962C8B-B14F-4D97-AF65-F5344CB8AC3E}">
        <p14:creationId xmlns:p14="http://schemas.microsoft.com/office/powerpoint/2010/main" val="2594035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A4EA-BD23-B2D5-2708-B46588D45AA1}"/>
              </a:ext>
            </a:extLst>
          </p:cNvPr>
          <p:cNvSpPr>
            <a:spLocks noGrp="1"/>
          </p:cNvSpPr>
          <p:nvPr>
            <p:ph type="title"/>
          </p:nvPr>
        </p:nvSpPr>
        <p:spPr/>
        <p:txBody>
          <a:bodyPr/>
          <a:lstStyle/>
          <a:p>
            <a:r>
              <a:rPr lang="en-US">
                <a:ea typeface="+mj-lt"/>
                <a:cs typeface="+mj-lt"/>
              </a:rPr>
              <a:t>Approach</a:t>
            </a:r>
            <a:endParaRPr lang="en-US"/>
          </a:p>
        </p:txBody>
      </p:sp>
      <p:sp>
        <p:nvSpPr>
          <p:cNvPr id="3" name="Content Placeholder 2">
            <a:extLst>
              <a:ext uri="{FF2B5EF4-FFF2-40B4-BE49-F238E27FC236}">
                <a16:creationId xmlns:a16="http://schemas.microsoft.com/office/drawing/2014/main" id="{22CA44B6-14B8-50D0-5C3E-51E704DAF072}"/>
              </a:ext>
            </a:extLst>
          </p:cNvPr>
          <p:cNvSpPr>
            <a:spLocks noGrp="1"/>
          </p:cNvSpPr>
          <p:nvPr>
            <p:ph idx="1"/>
          </p:nvPr>
        </p:nvSpPr>
        <p:spPr/>
        <p:txBody>
          <a:bodyPr vert="horz" lIns="91440" tIns="45720" rIns="91440" bIns="45720" rtlCol="0" anchor="t">
            <a:noAutofit/>
          </a:bodyPr>
          <a:lstStyle/>
          <a:p>
            <a:pPr marL="359410" indent="-359410"/>
            <a:r>
              <a:rPr lang="en-US" sz="2200" dirty="0">
                <a:latin typeface="Times New Roman" panose="02020603050405020304" pitchFamily="18" charset="0"/>
                <a:ea typeface="+mn-lt"/>
                <a:cs typeface="Times New Roman" panose="02020603050405020304" pitchFamily="18" charset="0"/>
              </a:rPr>
              <a:t>Models: XLM-</a:t>
            </a:r>
            <a:r>
              <a:rPr lang="en-US" sz="2200" dirty="0" err="1">
                <a:latin typeface="Times New Roman" panose="02020603050405020304" pitchFamily="18" charset="0"/>
                <a:ea typeface="+mn-lt"/>
                <a:cs typeface="Times New Roman" panose="02020603050405020304" pitchFamily="18" charset="0"/>
              </a:rPr>
              <a:t>RoBERTa</a:t>
            </a:r>
            <a:r>
              <a:rPr lang="en-US" sz="2200" dirty="0">
                <a:latin typeface="Times New Roman" panose="02020603050405020304" pitchFamily="18" charset="0"/>
                <a:ea typeface="+mn-lt"/>
                <a:cs typeface="Times New Roman" panose="02020603050405020304" pitchFamily="18" charset="0"/>
              </a:rPr>
              <a:t> for multi-lingual detection.</a:t>
            </a:r>
            <a:endParaRPr lang="en-US" sz="2200" dirty="0">
              <a:solidFill>
                <a:srgbClr val="000000">
                  <a:alpha val="60000"/>
                </a:srgbClr>
              </a:solidFill>
              <a:latin typeface="Times New Roman" panose="02020603050405020304" pitchFamily="18" charset="0"/>
              <a:cs typeface="Times New Roman" panose="02020603050405020304" pitchFamily="18" charset="0"/>
            </a:endParaRPr>
          </a:p>
          <a:p>
            <a:pPr marL="359410" indent="-359410"/>
            <a:r>
              <a:rPr lang="en-US" sz="2200" dirty="0">
                <a:latin typeface="Times New Roman" panose="02020603050405020304" pitchFamily="18" charset="0"/>
                <a:ea typeface="+mn-lt"/>
                <a:cs typeface="Times New Roman" panose="02020603050405020304" pitchFamily="18" charset="0"/>
              </a:rPr>
              <a:t>Dataset: Kaggle</a:t>
            </a:r>
            <a:endParaRPr lang="en-US" sz="2200" dirty="0">
              <a:solidFill>
                <a:srgbClr val="000000">
                  <a:alpha val="60000"/>
                </a:srgbClr>
              </a:solidFill>
              <a:latin typeface="Times New Roman" panose="02020603050405020304" pitchFamily="18" charset="0"/>
              <a:cs typeface="Times New Roman" panose="02020603050405020304" pitchFamily="18" charset="0"/>
            </a:endParaRPr>
          </a:p>
          <a:p>
            <a:pPr marL="359410" indent="-359410"/>
            <a:r>
              <a:rPr lang="en-US" sz="2200" dirty="0">
                <a:latin typeface="Times New Roman" panose="02020603050405020304" pitchFamily="18" charset="0"/>
                <a:ea typeface="+mn-lt"/>
                <a:cs typeface="Times New Roman" panose="02020603050405020304" pitchFamily="18" charset="0"/>
              </a:rPr>
              <a:t>Tools and Techniques: Hugging Face Transformers for pre-trained models, data preprocessing with tokenization.</a:t>
            </a:r>
            <a:endParaRPr lang="en-US" sz="2200" dirty="0">
              <a:solidFill>
                <a:srgbClr val="000000">
                  <a:alpha val="60000"/>
                </a:srgb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752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AEF4-2996-6D8C-AE74-255880D0A3D3}"/>
              </a:ext>
            </a:extLst>
          </p:cNvPr>
          <p:cNvSpPr>
            <a:spLocks noGrp="1"/>
          </p:cNvSpPr>
          <p:nvPr>
            <p:ph type="title"/>
          </p:nvPr>
        </p:nvSpPr>
        <p:spPr/>
        <p:txBody>
          <a:bodyPr/>
          <a:lstStyle/>
          <a:p>
            <a:r>
              <a:rPr lang="en-US">
                <a:ea typeface="+mj-lt"/>
                <a:cs typeface="+mj-lt"/>
              </a:rPr>
              <a:t>Deliverables</a:t>
            </a:r>
            <a:endParaRPr lang="en-US"/>
          </a:p>
        </p:txBody>
      </p:sp>
      <p:sp>
        <p:nvSpPr>
          <p:cNvPr id="3" name="Content Placeholder 2">
            <a:extLst>
              <a:ext uri="{FF2B5EF4-FFF2-40B4-BE49-F238E27FC236}">
                <a16:creationId xmlns:a16="http://schemas.microsoft.com/office/drawing/2014/main" id="{95021C44-27BA-EB5E-EB7F-A6477922C804}"/>
              </a:ext>
            </a:extLst>
          </p:cNvPr>
          <p:cNvSpPr>
            <a:spLocks noGrp="1"/>
          </p:cNvSpPr>
          <p:nvPr>
            <p:ph idx="1"/>
          </p:nvPr>
        </p:nvSpPr>
        <p:spPr/>
        <p:txBody>
          <a:bodyPr vert="horz" lIns="91440" tIns="45720" rIns="91440" bIns="45720" rtlCol="0" anchor="t">
            <a:noAutofit/>
          </a:bodyPr>
          <a:lstStyle/>
          <a:p>
            <a:pPr marL="359410" indent="-359410"/>
            <a:r>
              <a:rPr lang="en-US" sz="2400" dirty="0">
                <a:latin typeface="Times New Roman" panose="02020603050405020304" pitchFamily="18" charset="0"/>
                <a:ea typeface="+mn-lt"/>
                <a:cs typeface="Times New Roman" panose="02020603050405020304" pitchFamily="18" charset="0"/>
              </a:rPr>
              <a:t>Offensive language detection model.</a:t>
            </a:r>
            <a:endParaRPr lang="en-US" sz="2400" dirty="0">
              <a:solidFill>
                <a:srgbClr val="000000">
                  <a:alpha val="60000"/>
                </a:srgbClr>
              </a:solidFill>
              <a:latin typeface="Times New Roman" panose="02020603050405020304" pitchFamily="18" charset="0"/>
              <a:cs typeface="Times New Roman" panose="02020603050405020304" pitchFamily="18" charset="0"/>
            </a:endParaRPr>
          </a:p>
          <a:p>
            <a:pPr marL="359410" indent="-359410"/>
            <a:r>
              <a:rPr lang="en-US" sz="2400" dirty="0">
                <a:latin typeface="Times New Roman" panose="02020603050405020304" pitchFamily="18" charset="0"/>
                <a:ea typeface="+mn-lt"/>
                <a:cs typeface="Times New Roman" panose="02020603050405020304" pitchFamily="18" charset="0"/>
              </a:rPr>
              <a:t>Evaluation report covering model performance (accuracy, precision, recall, f1 score).</a:t>
            </a:r>
            <a:endParaRPr lang="en-US" sz="2400" dirty="0">
              <a:solidFill>
                <a:srgbClr val="000000">
                  <a:alpha val="60000"/>
                </a:srgbClr>
              </a:solidFill>
              <a:latin typeface="Times New Roman" panose="02020603050405020304" pitchFamily="18" charset="0"/>
              <a:cs typeface="Times New Roman" panose="02020603050405020304" pitchFamily="18" charset="0"/>
            </a:endParaRPr>
          </a:p>
          <a:p>
            <a:pPr marL="359410" indent="-359410"/>
            <a:r>
              <a:rPr lang="en-US" sz="2400" dirty="0">
                <a:latin typeface="Times New Roman" panose="02020603050405020304" pitchFamily="18" charset="0"/>
                <a:ea typeface="+mn-lt"/>
                <a:cs typeface="Times New Roman" panose="02020603050405020304" pitchFamily="18" charset="0"/>
              </a:rPr>
              <a:t>Visualizations of training and validation losses, model performance, and confusion matrices.</a:t>
            </a:r>
            <a:endParaRPr lang="en-US" sz="2400" dirty="0">
              <a:solidFill>
                <a:srgbClr val="000000">
                  <a:alpha val="60000"/>
                </a:srgb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45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44C79-7D26-0151-1C0F-FF7E41145827}"/>
              </a:ext>
            </a:extLst>
          </p:cNvPr>
          <p:cNvSpPr>
            <a:spLocks noGrp="1"/>
          </p:cNvSpPr>
          <p:nvPr>
            <p:ph type="title"/>
          </p:nvPr>
        </p:nvSpPr>
        <p:spPr/>
        <p:txBody>
          <a:bodyPr/>
          <a:lstStyle/>
          <a:p>
            <a:r>
              <a:rPr lang="en-US">
                <a:ea typeface="+mj-lt"/>
                <a:cs typeface="+mj-lt"/>
              </a:rPr>
              <a:t>Evaluation Methodology</a:t>
            </a:r>
            <a:endParaRPr lang="en-US"/>
          </a:p>
        </p:txBody>
      </p:sp>
      <p:sp>
        <p:nvSpPr>
          <p:cNvPr id="3" name="Content Placeholder 2">
            <a:extLst>
              <a:ext uri="{FF2B5EF4-FFF2-40B4-BE49-F238E27FC236}">
                <a16:creationId xmlns:a16="http://schemas.microsoft.com/office/drawing/2014/main" id="{3F93E511-805E-4BFA-95B2-05980168B4E9}"/>
              </a:ext>
            </a:extLst>
          </p:cNvPr>
          <p:cNvSpPr>
            <a:spLocks noGrp="1"/>
          </p:cNvSpPr>
          <p:nvPr>
            <p:ph idx="1"/>
          </p:nvPr>
        </p:nvSpPr>
        <p:spPr/>
        <p:txBody>
          <a:bodyPr vert="horz" lIns="91440" tIns="45720" rIns="91440" bIns="45720" rtlCol="0" anchor="t">
            <a:normAutofit/>
          </a:bodyPr>
          <a:lstStyle/>
          <a:p>
            <a:pPr marL="359410" indent="-359410"/>
            <a:r>
              <a:rPr lang="en-US" sz="2800" dirty="0">
                <a:latin typeface="Times New Roman" panose="02020603050405020304" pitchFamily="18" charset="0"/>
                <a:ea typeface="+mn-lt"/>
                <a:cs typeface="Times New Roman" panose="02020603050405020304" pitchFamily="18" charset="0"/>
              </a:rPr>
              <a:t>Metrics: Accuracy, Precision, Recall, F1-Score.</a:t>
            </a:r>
            <a:endParaRPr lang="en-US" sz="2800" dirty="0">
              <a:solidFill>
                <a:srgbClr val="000000">
                  <a:alpha val="60000"/>
                </a:srgbClr>
              </a:solidFill>
              <a:latin typeface="Times New Roman" panose="02020603050405020304" pitchFamily="18" charset="0"/>
              <a:cs typeface="Times New Roman" panose="02020603050405020304" pitchFamily="18" charset="0"/>
            </a:endParaRPr>
          </a:p>
          <a:p>
            <a:pPr marL="359410" indent="-359410"/>
            <a:r>
              <a:rPr lang="en-US" sz="2800" dirty="0">
                <a:latin typeface="Times New Roman" panose="02020603050405020304" pitchFamily="18" charset="0"/>
                <a:ea typeface="+mn-lt"/>
                <a:cs typeface="Times New Roman" panose="02020603050405020304" pitchFamily="18" charset="0"/>
              </a:rPr>
              <a:t>Testing: Model will undergo rigorous validation on held-out datasets to assess robustness and generalization.</a:t>
            </a:r>
            <a:endParaRPr lang="en-US" sz="2800" dirty="0">
              <a:solidFill>
                <a:srgbClr val="000000">
                  <a:alpha val="60000"/>
                </a:srgb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4113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8CB0B-4963-893C-4860-691A5D3F53B5}"/>
              </a:ext>
            </a:extLst>
          </p:cNvPr>
          <p:cNvSpPr>
            <a:spLocks noGrp="1"/>
          </p:cNvSpPr>
          <p:nvPr>
            <p:ph type="title"/>
          </p:nvPr>
        </p:nvSpPr>
        <p:spPr/>
        <p:txBody>
          <a:bodyPr/>
          <a:lstStyle/>
          <a:p>
            <a:r>
              <a:rPr lang="en-US" dirty="0"/>
              <a:t>Data Preprocessing Pipeline</a:t>
            </a:r>
          </a:p>
        </p:txBody>
      </p:sp>
      <p:sp>
        <p:nvSpPr>
          <p:cNvPr id="9" name="TextBox 8">
            <a:extLst>
              <a:ext uri="{FF2B5EF4-FFF2-40B4-BE49-F238E27FC236}">
                <a16:creationId xmlns:a16="http://schemas.microsoft.com/office/drawing/2014/main" id="{36FFC307-E7BB-29F2-4E78-C200047B72FC}"/>
              </a:ext>
            </a:extLst>
          </p:cNvPr>
          <p:cNvSpPr txBox="1"/>
          <p:nvPr/>
        </p:nvSpPr>
        <p:spPr>
          <a:xfrm>
            <a:off x="2083837" y="2671665"/>
            <a:ext cx="1296955" cy="746448"/>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A603EE7A-B646-A624-3E4C-F46259B0EEB9}"/>
              </a:ext>
            </a:extLst>
          </p:cNvPr>
          <p:cNvSpPr txBox="1"/>
          <p:nvPr/>
        </p:nvSpPr>
        <p:spPr>
          <a:xfrm>
            <a:off x="2236237" y="2824065"/>
            <a:ext cx="1296955" cy="746448"/>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08C77B5F-F1BA-2AD4-79B1-42A6ED11C254}"/>
              </a:ext>
            </a:extLst>
          </p:cNvPr>
          <p:cNvSpPr txBox="1"/>
          <p:nvPr/>
        </p:nvSpPr>
        <p:spPr>
          <a:xfrm>
            <a:off x="2388637" y="2976465"/>
            <a:ext cx="1296955" cy="746448"/>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E4AB58C3-14F3-4562-10B0-DC4F175D69AA}"/>
              </a:ext>
            </a:extLst>
          </p:cNvPr>
          <p:cNvSpPr txBox="1"/>
          <p:nvPr/>
        </p:nvSpPr>
        <p:spPr>
          <a:xfrm>
            <a:off x="1740159" y="2603241"/>
            <a:ext cx="1296955" cy="923330"/>
          </a:xfrm>
          <a:prstGeom prst="rect">
            <a:avLst/>
          </a:prstGeom>
          <a:noFill/>
        </p:spPr>
        <p:txBody>
          <a:bodyPr wrap="square" rtlCol="0">
            <a:spAutoFit/>
          </a:bodyPr>
          <a:lstStyle/>
          <a:p>
            <a:r>
              <a:rPr lang="en-US" dirty="0"/>
              <a:t>Data Acquisition</a:t>
            </a:r>
          </a:p>
          <a:p>
            <a:endParaRPr lang="en-US" dirty="0"/>
          </a:p>
        </p:txBody>
      </p:sp>
      <p:sp>
        <p:nvSpPr>
          <p:cNvPr id="14" name="Rectangle 13">
            <a:extLst>
              <a:ext uri="{FF2B5EF4-FFF2-40B4-BE49-F238E27FC236}">
                <a16:creationId xmlns:a16="http://schemas.microsoft.com/office/drawing/2014/main" id="{08FBE2E4-2EDD-D34A-91C5-4D7D5FA1A45F}"/>
              </a:ext>
            </a:extLst>
          </p:cNvPr>
          <p:cNvSpPr/>
          <p:nvPr/>
        </p:nvSpPr>
        <p:spPr>
          <a:xfrm>
            <a:off x="1740159" y="2671665"/>
            <a:ext cx="1198984" cy="5940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a:t>
            </a:r>
            <a:r>
              <a:rPr lang="en-US" dirty="0" err="1"/>
              <a:t>Aquisition</a:t>
            </a:r>
            <a:endParaRPr lang="en-US" dirty="0"/>
          </a:p>
        </p:txBody>
      </p:sp>
      <p:sp>
        <p:nvSpPr>
          <p:cNvPr id="15" name="Rectangle 14">
            <a:extLst>
              <a:ext uri="{FF2B5EF4-FFF2-40B4-BE49-F238E27FC236}">
                <a16:creationId xmlns:a16="http://schemas.microsoft.com/office/drawing/2014/main" id="{0D5A2AF6-141E-B7D9-3282-13AC80F99144}"/>
              </a:ext>
            </a:extLst>
          </p:cNvPr>
          <p:cNvSpPr/>
          <p:nvPr/>
        </p:nvSpPr>
        <p:spPr>
          <a:xfrm>
            <a:off x="3533192" y="2671665"/>
            <a:ext cx="1225420" cy="5940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 Cleaning</a:t>
            </a:r>
          </a:p>
        </p:txBody>
      </p:sp>
      <p:cxnSp>
        <p:nvCxnSpPr>
          <p:cNvPr id="17" name="Straight Arrow Connector 16">
            <a:extLst>
              <a:ext uri="{FF2B5EF4-FFF2-40B4-BE49-F238E27FC236}">
                <a16:creationId xmlns:a16="http://schemas.microsoft.com/office/drawing/2014/main" id="{4F2C83AA-7D51-BCF6-E7D4-3E5D2E107BDB}"/>
              </a:ext>
            </a:extLst>
          </p:cNvPr>
          <p:cNvCxnSpPr/>
          <p:nvPr/>
        </p:nvCxnSpPr>
        <p:spPr>
          <a:xfrm>
            <a:off x="2939143" y="2976465"/>
            <a:ext cx="5940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FB84EDD-1BD2-5E38-6CA6-BE5FF8F3FDC0}"/>
              </a:ext>
            </a:extLst>
          </p:cNvPr>
          <p:cNvSpPr/>
          <p:nvPr/>
        </p:nvSpPr>
        <p:spPr>
          <a:xfrm>
            <a:off x="5315339" y="2671665"/>
            <a:ext cx="1315616" cy="5940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 Processing</a:t>
            </a:r>
          </a:p>
        </p:txBody>
      </p:sp>
      <p:cxnSp>
        <p:nvCxnSpPr>
          <p:cNvPr id="19" name="Straight Arrow Connector 18">
            <a:extLst>
              <a:ext uri="{FF2B5EF4-FFF2-40B4-BE49-F238E27FC236}">
                <a16:creationId xmlns:a16="http://schemas.microsoft.com/office/drawing/2014/main" id="{FD08ED82-0E23-E667-9725-718864AC04DB}"/>
              </a:ext>
            </a:extLst>
          </p:cNvPr>
          <p:cNvCxnSpPr/>
          <p:nvPr/>
        </p:nvCxnSpPr>
        <p:spPr>
          <a:xfrm>
            <a:off x="4721290" y="2968689"/>
            <a:ext cx="5940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A5346BF-C302-5CC5-5780-90B19DF1FEE9}"/>
              </a:ext>
            </a:extLst>
          </p:cNvPr>
          <p:cNvSpPr/>
          <p:nvPr/>
        </p:nvSpPr>
        <p:spPr>
          <a:xfrm>
            <a:off x="7139474" y="2671664"/>
            <a:ext cx="1315616" cy="5940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Modeling</a:t>
            </a:r>
          </a:p>
        </p:txBody>
      </p:sp>
      <p:sp>
        <p:nvSpPr>
          <p:cNvPr id="21" name="Rectangle 20">
            <a:extLst>
              <a:ext uri="{FF2B5EF4-FFF2-40B4-BE49-F238E27FC236}">
                <a16:creationId xmlns:a16="http://schemas.microsoft.com/office/drawing/2014/main" id="{D510F7AD-58A9-716A-C526-85D54AF63435}"/>
              </a:ext>
            </a:extLst>
          </p:cNvPr>
          <p:cNvSpPr/>
          <p:nvPr/>
        </p:nvSpPr>
        <p:spPr>
          <a:xfrm>
            <a:off x="9069357" y="2679440"/>
            <a:ext cx="1315616" cy="5940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Evaluation</a:t>
            </a:r>
          </a:p>
        </p:txBody>
      </p:sp>
      <p:cxnSp>
        <p:nvCxnSpPr>
          <p:cNvPr id="22" name="Straight Arrow Connector 21">
            <a:extLst>
              <a:ext uri="{FF2B5EF4-FFF2-40B4-BE49-F238E27FC236}">
                <a16:creationId xmlns:a16="http://schemas.microsoft.com/office/drawing/2014/main" id="{BDE7C107-FC01-862B-8697-61F8A90B94B6}"/>
              </a:ext>
            </a:extLst>
          </p:cNvPr>
          <p:cNvCxnSpPr/>
          <p:nvPr/>
        </p:nvCxnSpPr>
        <p:spPr>
          <a:xfrm>
            <a:off x="6545425" y="2990460"/>
            <a:ext cx="5940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F0687ED-D864-E54F-4504-25A9DBCB74E7}"/>
              </a:ext>
            </a:extLst>
          </p:cNvPr>
          <p:cNvCxnSpPr/>
          <p:nvPr/>
        </p:nvCxnSpPr>
        <p:spPr>
          <a:xfrm>
            <a:off x="8455090" y="2965578"/>
            <a:ext cx="5940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7161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3057</TotalTime>
  <Words>550</Words>
  <Application>Microsoft Office PowerPoint</Application>
  <PresentationFormat>Widescreen</PresentationFormat>
  <Paragraphs>100</Paragraphs>
  <Slides>13</Slides>
  <Notes>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Times New Roman</vt:lpstr>
      <vt:lpstr>Gallery</vt:lpstr>
      <vt:lpstr>EchoShield:  Intelligent Detection of Extremist Content</vt:lpstr>
      <vt:lpstr>Project Topic</vt:lpstr>
      <vt:lpstr>Statement of Project Objectives</vt:lpstr>
      <vt:lpstr>Statement of Value</vt:lpstr>
      <vt:lpstr>Review of the State of the Art and Relevant Works</vt:lpstr>
      <vt:lpstr>Approach</vt:lpstr>
      <vt:lpstr>Deliverables</vt:lpstr>
      <vt:lpstr>Evaluation Methodology</vt:lpstr>
      <vt:lpstr>Data Preprocessing Pipeline</vt:lpstr>
      <vt:lpstr>Model architecture</vt:lpstr>
      <vt:lpstr>Results and Outputs</vt:lpstr>
      <vt:lpstr>Challenges and Next steps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Daddala, Narasimha</dc:creator>
  <cp:lastModifiedBy>Sai Mohan Yedla</cp:lastModifiedBy>
  <cp:revision>61</cp:revision>
  <dcterms:created xsi:type="dcterms:W3CDTF">2024-11-04T03:32:52Z</dcterms:created>
  <dcterms:modified xsi:type="dcterms:W3CDTF">2024-12-09T05:46:57Z</dcterms:modified>
</cp:coreProperties>
</file>