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98" r:id="rId17"/>
    <p:sldId id="270" r:id="rId18"/>
    <p:sldId id="271" r:id="rId19"/>
    <p:sldId id="296" r:id="rId20"/>
    <p:sldId id="272" r:id="rId21"/>
    <p:sldId id="275" r:id="rId22"/>
    <p:sldId id="274" r:id="rId23"/>
    <p:sldId id="276" r:id="rId24"/>
    <p:sldId id="277" r:id="rId25"/>
    <p:sldId id="279" r:id="rId26"/>
    <p:sldId id="280" r:id="rId27"/>
    <p:sldId id="278"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8696" autoAdjust="0"/>
  </p:normalViewPr>
  <p:slideViewPr>
    <p:cSldViewPr>
      <p:cViewPr varScale="1">
        <p:scale>
          <a:sx n="81" d="100"/>
          <a:sy n="81" d="100"/>
        </p:scale>
        <p:origin x="-1638"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667008-0ADC-4069-9E59-8289E71C198C}" type="datetimeFigureOut">
              <a:rPr lang="en-US" smtClean="0"/>
              <a:pPr/>
              <a:t>7/4/2018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D3E52C-8997-454A-9D5E-CC7E1750023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One of the biggest advantages cloud computing offers is the elastic usage of resources. elasticity is only good if your implementation strategy is good. Even though increased capacity can be easily acquired, it is important to know what your company is currently using and will need in the future. With the cloud, the possibility of elasticity is ever present but it is up to the user to know how to use that power effectively. </a:t>
            </a:r>
            <a:r>
              <a:rPr lang="en-IN" sz="1200" b="0" i="0" kern="1200" smtClean="0">
                <a:solidFill>
                  <a:schemeClr val="tx1"/>
                </a:solidFill>
                <a:latin typeface="+mn-lt"/>
                <a:ea typeface="+mn-ea"/>
                <a:cs typeface="+mn-cs"/>
              </a:rPr>
              <a:t>Cloud models can seem appealing because they offer lower cost alternatives to previous structures. </a:t>
            </a:r>
            <a:endParaRPr lang="en-IN" dirty="0"/>
          </a:p>
        </p:txBody>
      </p:sp>
      <p:sp>
        <p:nvSpPr>
          <p:cNvPr id="4" name="Slide Number Placeholder 3"/>
          <p:cNvSpPr>
            <a:spLocks noGrp="1"/>
          </p:cNvSpPr>
          <p:nvPr>
            <p:ph type="sldNum" sz="quarter" idx="10"/>
          </p:nvPr>
        </p:nvSpPr>
        <p:spPr/>
        <p:txBody>
          <a:bodyPr/>
          <a:lstStyle/>
          <a:p>
            <a:fld id="{2CD3E52C-8997-454A-9D5E-CC7E17500232}" type="slidenum">
              <a:rPr lang="en-IN" smtClean="0"/>
              <a:pPr/>
              <a:t>6</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CD3E52C-8997-454A-9D5E-CC7E17500232}" type="slidenum">
              <a:rPr lang="en-IN" smtClean="0"/>
              <a:pPr/>
              <a:t>31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292EE80-9315-473C-B85A-8227B876621B}" type="datetimeFigureOut">
              <a:rPr lang="en-US" smtClean="0"/>
              <a:pPr/>
              <a:t>7/4/2018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47FEB-059F-4C78-A646-DA4EC5E84A6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292EE80-9315-473C-B85A-8227B876621B}" type="datetimeFigureOut">
              <a:rPr lang="en-US" smtClean="0"/>
              <a:pPr/>
              <a:t>7/4/2018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47FEB-059F-4C78-A646-DA4EC5E84A6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292EE80-9315-473C-B85A-8227B876621B}" type="datetimeFigureOut">
              <a:rPr lang="en-US" smtClean="0"/>
              <a:pPr/>
              <a:t>7/4/2018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47FEB-059F-4C78-A646-DA4EC5E84A6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292EE80-9315-473C-B85A-8227B876621B}" type="datetimeFigureOut">
              <a:rPr lang="en-US" smtClean="0"/>
              <a:pPr/>
              <a:t>7/4/2018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47FEB-059F-4C78-A646-DA4EC5E84A6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92EE80-9315-473C-B85A-8227B876621B}" type="datetimeFigureOut">
              <a:rPr lang="en-US" smtClean="0"/>
              <a:pPr/>
              <a:t>7/4/2018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47FEB-059F-4C78-A646-DA4EC5E84A6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292EE80-9315-473C-B85A-8227B876621B}" type="datetimeFigureOut">
              <a:rPr lang="en-US" smtClean="0"/>
              <a:pPr/>
              <a:t>7/4/2018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A47FEB-059F-4C78-A646-DA4EC5E84A6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292EE80-9315-473C-B85A-8227B876621B}" type="datetimeFigureOut">
              <a:rPr lang="en-US" smtClean="0"/>
              <a:pPr/>
              <a:t>7/4/2018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A47FEB-059F-4C78-A646-DA4EC5E84A6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292EE80-9315-473C-B85A-8227B876621B}" type="datetimeFigureOut">
              <a:rPr lang="en-US" smtClean="0"/>
              <a:pPr/>
              <a:t>7/4/2018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A47FEB-059F-4C78-A646-DA4EC5E84A6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92EE80-9315-473C-B85A-8227B876621B}" type="datetimeFigureOut">
              <a:rPr lang="en-US" smtClean="0"/>
              <a:pPr/>
              <a:t>7/4/2018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A47FEB-059F-4C78-A646-DA4EC5E84A6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92EE80-9315-473C-B85A-8227B876621B}" type="datetimeFigureOut">
              <a:rPr lang="en-US" smtClean="0"/>
              <a:pPr/>
              <a:t>7/4/2018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A47FEB-059F-4C78-A646-DA4EC5E84A6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92EE80-9315-473C-B85A-8227B876621B}" type="datetimeFigureOut">
              <a:rPr lang="en-US" smtClean="0"/>
              <a:pPr/>
              <a:t>7/4/2018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A47FEB-059F-4C78-A646-DA4EC5E84A6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92EE80-9315-473C-B85A-8227B876621B}" type="datetimeFigureOut">
              <a:rPr lang="en-US" smtClean="0"/>
              <a:pPr/>
              <a:t>7/4/2018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A47FEB-059F-4C78-A646-DA4EC5E84A6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hatiscloud.com/basic_concepts_and_terminology/it_resource" TargetMode="External"/><Relationship Id="rId7" Type="http://schemas.openxmlformats.org/officeDocument/2006/relationships/hyperlink" Target="http://whatiscloud.com/basic_concepts_and_terminology/cloud_service_consumer" TargetMode="External"/><Relationship Id="rId2" Type="http://schemas.openxmlformats.org/officeDocument/2006/relationships/hyperlink" Target="http://whatiscloud.com/basic_concepts_and_terminology/cloud" TargetMode="External"/><Relationship Id="rId1" Type="http://schemas.openxmlformats.org/officeDocument/2006/relationships/slideLayout" Target="../slideLayouts/slideLayout2.xml"/><Relationship Id="rId6" Type="http://schemas.openxmlformats.org/officeDocument/2006/relationships/hyperlink" Target="http://whatiscloud.com/basic_concepts_and_terminology/cloud_service" TargetMode="External"/><Relationship Id="rId5" Type="http://schemas.openxmlformats.org/officeDocument/2006/relationships/hyperlink" Target="http://whatiscloud.com/basic_concepts_and_terminology/scaling" TargetMode="External"/><Relationship Id="rId4" Type="http://schemas.openxmlformats.org/officeDocument/2006/relationships/hyperlink" Target="http://whatiscloud.com/basic_concepts_and_terminology/on_premise"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Unit I</a:t>
            </a:r>
            <a:br>
              <a:rPr lang="en-IN" dirty="0" smtClean="0"/>
            </a:br>
            <a:r>
              <a:rPr lang="en-IN" dirty="0" smtClean="0"/>
              <a:t>Understanding Cloud Computing</a:t>
            </a:r>
            <a:br>
              <a:rPr lang="en-IN" dirty="0" smtClean="0"/>
            </a:br>
            <a:endParaRPr lang="en-IN" dirty="0"/>
          </a:p>
        </p:txBody>
      </p:sp>
      <p:sp>
        <p:nvSpPr>
          <p:cNvPr id="3" name="Subtitle 2"/>
          <p:cNvSpPr>
            <a:spLocks noGrp="1"/>
          </p:cNvSpPr>
          <p:nvPr>
            <p:ph type="subTitle" idx="1"/>
          </p:nvPr>
        </p:nvSpPr>
        <p:spPr/>
        <p:txBody>
          <a:bodyPr/>
          <a:lstStyle/>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285728"/>
            <a:ext cx="8229600" cy="6429420"/>
          </a:xfrm>
        </p:spPr>
        <p:txBody>
          <a:bodyPr>
            <a:normAutofit fontScale="70000" lnSpcReduction="20000"/>
          </a:bodyPr>
          <a:lstStyle/>
          <a:p>
            <a:pPr algn="just"/>
            <a:r>
              <a:rPr lang="en-IN" b="1" dirty="0" smtClean="0"/>
              <a:t>Virtualization</a:t>
            </a:r>
          </a:p>
          <a:p>
            <a:pPr algn="just">
              <a:buNone/>
            </a:pPr>
            <a:r>
              <a:rPr lang="en-IN" dirty="0" smtClean="0"/>
              <a:t>Virtualization represents a technology platform used for the creation of virtual instances of IT resources. A layer of virtualization software allows physical IT resources to provide multiple virtual images of themselves so that their underlying processing capabilities can be shared by multiple users.</a:t>
            </a:r>
          </a:p>
          <a:p>
            <a:pPr algn="just">
              <a:buNone/>
            </a:pPr>
            <a:endParaRPr lang="en-IN" b="1" dirty="0" smtClean="0"/>
          </a:p>
          <a:p>
            <a:pPr algn="just"/>
            <a:r>
              <a:rPr lang="en-IN" b="1" dirty="0" smtClean="0"/>
              <a:t>Technology Innovations vs. Enabling Technologies</a:t>
            </a:r>
          </a:p>
          <a:p>
            <a:pPr algn="just">
              <a:buNone/>
            </a:pPr>
            <a:r>
              <a:rPr lang="en-IN" i="1" dirty="0" smtClean="0"/>
              <a:t>cloud-enabling technologies</a:t>
            </a:r>
            <a:endParaRPr lang="en-IN" dirty="0" smtClean="0"/>
          </a:p>
          <a:p>
            <a:pPr algn="just"/>
            <a:r>
              <a:rPr lang="en-IN" dirty="0" smtClean="0"/>
              <a:t>Broadband Networks and Internet Architecture</a:t>
            </a:r>
          </a:p>
          <a:p>
            <a:pPr algn="just"/>
            <a:r>
              <a:rPr lang="en-IN" dirty="0" smtClean="0"/>
              <a:t>Data </a:t>
            </a:r>
            <a:r>
              <a:rPr lang="en-IN" dirty="0" err="1" smtClean="0"/>
              <a:t>Center</a:t>
            </a:r>
            <a:r>
              <a:rPr lang="en-IN" dirty="0" smtClean="0"/>
              <a:t> Technology</a:t>
            </a:r>
          </a:p>
          <a:p>
            <a:pPr algn="just"/>
            <a:r>
              <a:rPr lang="en-IN" dirty="0" smtClean="0"/>
              <a:t>(Modern) Virtualization Technology</a:t>
            </a:r>
          </a:p>
          <a:p>
            <a:pPr algn="just"/>
            <a:r>
              <a:rPr lang="en-IN" dirty="0" smtClean="0"/>
              <a:t>Web Technology</a:t>
            </a:r>
          </a:p>
          <a:p>
            <a:pPr algn="just"/>
            <a:r>
              <a:rPr lang="en-IN" dirty="0" smtClean="0"/>
              <a:t>Multitenant Technology</a:t>
            </a:r>
          </a:p>
          <a:p>
            <a:pPr algn="just"/>
            <a:r>
              <a:rPr lang="en-IN" dirty="0" smtClean="0"/>
              <a:t>Service Technology</a:t>
            </a:r>
          </a:p>
          <a:p>
            <a:pPr algn="just">
              <a:buNone/>
            </a:pPr>
            <a:endParaRPr lang="en-IN" dirty="0" smtClean="0"/>
          </a:p>
          <a:p>
            <a:pPr algn="just">
              <a:buNone/>
            </a:pPr>
            <a:r>
              <a:rPr lang="en-IN" dirty="0" smtClean="0"/>
              <a:t>Each of these cloud-enabling technologies existed in some form prior to the formal advent of cloud computing. Some were refined further, and on occasion even redefined, as a result of the subsequent evolution of cloud computing.</a:t>
            </a:r>
          </a:p>
          <a:p>
            <a:pPr algn="just">
              <a:buNone/>
            </a:pPr>
            <a:endParaRPr lang="en-IN" b="1" dirty="0" smtClean="0"/>
          </a:p>
          <a:p>
            <a:pPr algn="just"/>
            <a:endParaRPr lang="en-IN" b="1"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Basic Concepts and Terminology</a:t>
            </a:r>
            <a:br>
              <a:rPr lang="en-IN" dirty="0" smtClean="0"/>
            </a:br>
            <a:endParaRPr lang="en-IN" dirty="0"/>
          </a:p>
        </p:txBody>
      </p:sp>
      <p:sp>
        <p:nvSpPr>
          <p:cNvPr id="9" name="Content Placeholder 8"/>
          <p:cNvSpPr>
            <a:spLocks noGrp="1"/>
          </p:cNvSpPr>
          <p:nvPr>
            <p:ph idx="1"/>
          </p:nvPr>
        </p:nvSpPr>
        <p:spPr/>
        <p:txBody>
          <a:bodyPr/>
          <a:lstStyle/>
          <a:p>
            <a:r>
              <a:rPr lang="en-IN" u="sng" dirty="0" smtClean="0">
                <a:hlinkClick r:id="rId2"/>
              </a:rPr>
              <a:t>Cloud</a:t>
            </a:r>
            <a:endParaRPr lang="en-IN" dirty="0" smtClean="0"/>
          </a:p>
          <a:p>
            <a:r>
              <a:rPr lang="en-IN" u="sng" dirty="0" smtClean="0">
                <a:hlinkClick r:id="rId3"/>
              </a:rPr>
              <a:t>IT Resource</a:t>
            </a:r>
            <a:endParaRPr lang="en-IN" dirty="0" smtClean="0"/>
          </a:p>
          <a:p>
            <a:r>
              <a:rPr lang="en-IN" u="sng" dirty="0" smtClean="0">
                <a:hlinkClick r:id="rId4"/>
              </a:rPr>
              <a:t>On-Premise</a:t>
            </a:r>
            <a:endParaRPr lang="en-IN" dirty="0" smtClean="0"/>
          </a:p>
          <a:p>
            <a:r>
              <a:rPr lang="en-IN" u="sng" dirty="0" smtClean="0">
                <a:hlinkClick r:id="rId5"/>
              </a:rPr>
              <a:t>Scaling</a:t>
            </a:r>
            <a:endParaRPr lang="en-IN" dirty="0" smtClean="0"/>
          </a:p>
          <a:p>
            <a:r>
              <a:rPr lang="en-IN" u="sng" dirty="0" smtClean="0">
                <a:hlinkClick r:id="rId6"/>
              </a:rPr>
              <a:t>Cloud Service</a:t>
            </a:r>
            <a:endParaRPr lang="en-IN" dirty="0" smtClean="0"/>
          </a:p>
          <a:p>
            <a:r>
              <a:rPr lang="en-IN" u="sng" dirty="0" smtClean="0">
                <a:hlinkClick r:id="rId7"/>
              </a:rPr>
              <a:t>Cloud Service Consumer</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1143000"/>
          </a:xfrm>
        </p:spPr>
        <p:txBody>
          <a:bodyPr>
            <a:normAutofit fontScale="90000"/>
          </a:bodyPr>
          <a:lstStyle/>
          <a:p>
            <a:r>
              <a:rPr lang="en-IN" dirty="0" smtClean="0"/>
              <a:t>Cloud</a:t>
            </a:r>
            <a:br>
              <a:rPr lang="en-IN" dirty="0" smtClean="0"/>
            </a:br>
            <a:endParaRPr lang="en-IN" dirty="0"/>
          </a:p>
        </p:txBody>
      </p:sp>
      <p:pic>
        <p:nvPicPr>
          <p:cNvPr id="4" name="Picture 2" descr="D:\Academic Files\Cloud Computing\CC-Thomas Erl\CC Fig-3-14\Fig03-01.jpg"/>
          <p:cNvPicPr>
            <a:picLocks noGrp="1" noChangeAspect="1" noChangeArrowheads="1"/>
          </p:cNvPicPr>
          <p:nvPr>
            <p:ph idx="1"/>
          </p:nvPr>
        </p:nvPicPr>
        <p:blipFill>
          <a:blip r:embed="rId2" cstate="print"/>
          <a:srcRect/>
          <a:stretch>
            <a:fillRect/>
          </a:stretch>
        </p:blipFill>
        <p:spPr bwMode="auto">
          <a:xfrm>
            <a:off x="3071802" y="4357694"/>
            <a:ext cx="2228088" cy="1615440"/>
          </a:xfrm>
          <a:prstGeom prst="rect">
            <a:avLst/>
          </a:prstGeom>
          <a:noFill/>
        </p:spPr>
      </p:pic>
      <p:sp>
        <p:nvSpPr>
          <p:cNvPr id="5" name="TextBox 4"/>
          <p:cNvSpPr txBox="1"/>
          <p:nvPr/>
        </p:nvSpPr>
        <p:spPr>
          <a:xfrm>
            <a:off x="571472" y="714356"/>
            <a:ext cx="7929618" cy="3970318"/>
          </a:xfrm>
          <a:prstGeom prst="rect">
            <a:avLst/>
          </a:prstGeom>
          <a:noFill/>
        </p:spPr>
        <p:txBody>
          <a:bodyPr wrap="square" rtlCol="0">
            <a:spAutoFit/>
          </a:bodyPr>
          <a:lstStyle/>
          <a:p>
            <a:r>
              <a:rPr lang="en-IN" dirty="0" smtClean="0"/>
              <a:t>A </a:t>
            </a:r>
            <a:r>
              <a:rPr lang="en-IN" i="1" dirty="0" smtClean="0"/>
              <a:t>cloud</a:t>
            </a:r>
            <a:r>
              <a:rPr lang="en-IN" dirty="0" smtClean="0"/>
              <a:t> refers to a distinct IT environment that is designed for the purpose of remotely provisioning scalable and measured IT resources</a:t>
            </a:r>
            <a:r>
              <a:rPr lang="en-IN" dirty="0" smtClean="0"/>
              <a:t>.</a:t>
            </a:r>
          </a:p>
          <a:p>
            <a:endParaRPr lang="en-IN" dirty="0" smtClean="0"/>
          </a:p>
          <a:p>
            <a:r>
              <a:rPr lang="en-IN" dirty="0" smtClean="0"/>
              <a:t>The </a:t>
            </a:r>
            <a:r>
              <a:rPr lang="en-IN" dirty="0" smtClean="0"/>
              <a:t>term originated </a:t>
            </a:r>
            <a:r>
              <a:rPr lang="en-IN" dirty="0" smtClean="0"/>
              <a:t>from Internet </a:t>
            </a:r>
            <a:r>
              <a:rPr lang="en-IN" dirty="0" smtClean="0"/>
              <a:t>which </a:t>
            </a:r>
            <a:r>
              <a:rPr lang="en-IN" dirty="0" smtClean="0"/>
              <a:t>is  </a:t>
            </a:r>
            <a:r>
              <a:rPr lang="en-IN" dirty="0" smtClean="0"/>
              <a:t>a network of networks providing remote access to a set of decentralized IT resources.</a:t>
            </a:r>
            <a:endParaRPr lang="en-IN" dirty="0" smtClean="0"/>
          </a:p>
          <a:p>
            <a:endParaRPr lang="en-IN" dirty="0" smtClean="0"/>
          </a:p>
          <a:p>
            <a:r>
              <a:rPr lang="en-IN" dirty="0" smtClean="0"/>
              <a:t>It is important to distinguish the term "cloud" and the cloud symbol from the Internet. As a specific environment used to remotely provision IT resources, a cloud has a finite boundary. There are many individual clouds that are accessible via the Internet</a:t>
            </a:r>
            <a:r>
              <a:rPr lang="en-IN" dirty="0" smtClean="0"/>
              <a:t>.</a:t>
            </a:r>
          </a:p>
          <a:p>
            <a:endParaRPr lang="en-IN" dirty="0" smtClean="0"/>
          </a:p>
          <a:p>
            <a:r>
              <a:rPr lang="en-IN" dirty="0" smtClean="0"/>
              <a:t>Whereas the Internet provides open access to many Web-based IT resources, a cloud is typically privately owned and offers access to IT resources that is metered.</a:t>
            </a:r>
          </a:p>
          <a:p>
            <a:endParaRPr lang="en-IN" dirty="0"/>
          </a:p>
        </p:txBody>
      </p:sp>
      <p:sp>
        <p:nvSpPr>
          <p:cNvPr id="6" name="Rectangle 5"/>
          <p:cNvSpPr/>
          <p:nvPr/>
        </p:nvSpPr>
        <p:spPr>
          <a:xfrm>
            <a:off x="2143108" y="6072206"/>
            <a:ext cx="4572000" cy="646331"/>
          </a:xfrm>
          <a:prstGeom prst="rect">
            <a:avLst/>
          </a:prstGeom>
        </p:spPr>
        <p:txBody>
          <a:bodyPr>
            <a:spAutoFit/>
          </a:bodyPr>
          <a:lstStyle/>
          <a:p>
            <a:pPr algn="ctr"/>
            <a:r>
              <a:rPr lang="en-IN" i="1" dirty="0" smtClean="0"/>
              <a:t>Figure 1 - The symbol used to denote the boundary of a cloud environment.</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411807"/>
          </a:xfrm>
        </p:spPr>
        <p:txBody>
          <a:bodyPr>
            <a:normAutofit fontScale="85000" lnSpcReduction="10000"/>
          </a:bodyPr>
          <a:lstStyle/>
          <a:p>
            <a:pPr algn="just">
              <a:buNone/>
            </a:pPr>
            <a:r>
              <a:rPr lang="en-IN" dirty="0" smtClean="0"/>
              <a:t>Much of the Internet is dedicated to the access of content-based IT resources published via the World Wide Web. IT resources provided by cloud environments, on the other hand, are dedicated to supplying back-end processing capabilities and user-based access to these capabilities. Another key distinction is that it is not necessary for clouds to be Web-based even if they are commonly based on Internet protocols and technologies. Protocols refer to standards and methods that allow computers to communicate with each other in a pre-defined and structured manner. A cloud can be based on the use of any protocols that allow for the remote access to its IT resources.</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IT Resource</a:t>
            </a:r>
            <a:br>
              <a:rPr lang="en-IN" dirty="0" smtClean="0"/>
            </a:br>
            <a:endParaRPr lang="en-IN" dirty="0"/>
          </a:p>
        </p:txBody>
      </p:sp>
      <p:pic>
        <p:nvPicPr>
          <p:cNvPr id="2050" name="Picture 2" descr="D:\Academic Files\Cloud Computing\CC-Thomas Erl\CC Fig-3-14\Fig03-02.jpg"/>
          <p:cNvPicPr>
            <a:picLocks noGrp="1" noChangeAspect="1" noChangeArrowheads="1"/>
          </p:cNvPicPr>
          <p:nvPr>
            <p:ph idx="1"/>
          </p:nvPr>
        </p:nvPicPr>
        <p:blipFill>
          <a:blip r:embed="rId2"/>
          <a:srcRect/>
          <a:stretch>
            <a:fillRect/>
          </a:stretch>
        </p:blipFill>
        <p:spPr bwMode="auto">
          <a:xfrm>
            <a:off x="1571604" y="1000108"/>
            <a:ext cx="6500858" cy="1571636"/>
          </a:xfrm>
          <a:prstGeom prst="rect">
            <a:avLst/>
          </a:prstGeom>
          <a:noFill/>
        </p:spPr>
      </p:pic>
      <p:pic>
        <p:nvPicPr>
          <p:cNvPr id="2051" name="Picture 3" descr="D:\Academic Files\Cloud Computing\CC-Thomas Erl\CC Fig-3-14\Fig03-03.jpg"/>
          <p:cNvPicPr>
            <a:picLocks noChangeAspect="1" noChangeArrowheads="1"/>
          </p:cNvPicPr>
          <p:nvPr/>
        </p:nvPicPr>
        <p:blipFill>
          <a:blip r:embed="rId3"/>
          <a:srcRect/>
          <a:stretch>
            <a:fillRect/>
          </a:stretch>
        </p:blipFill>
        <p:spPr bwMode="auto">
          <a:xfrm>
            <a:off x="1357290" y="2857496"/>
            <a:ext cx="6929486" cy="3457578"/>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55000" lnSpcReduction="20000"/>
          </a:bodyPr>
          <a:lstStyle/>
          <a:p>
            <a:r>
              <a:rPr lang="en-IN" b="1" dirty="0" smtClean="0"/>
              <a:t>On-Premise</a:t>
            </a:r>
          </a:p>
          <a:p>
            <a:pPr algn="just">
              <a:buNone/>
            </a:pPr>
            <a:r>
              <a:rPr lang="en-IN" dirty="0" smtClean="0"/>
              <a:t>As a distinct and remotely accessible environment, a cloud represents an option for </a:t>
            </a:r>
            <a:r>
              <a:rPr lang="en-IN" dirty="0" smtClean="0"/>
              <a:t>the deployment </a:t>
            </a:r>
            <a:r>
              <a:rPr lang="en-IN" dirty="0" smtClean="0"/>
              <a:t>of IT resources. An IT resource that is hosted in a conventional IT </a:t>
            </a:r>
            <a:r>
              <a:rPr lang="en-IN" dirty="0" smtClean="0"/>
              <a:t>enterprise within </a:t>
            </a:r>
            <a:r>
              <a:rPr lang="en-IN" dirty="0" smtClean="0"/>
              <a:t>an organizational boundary (that does not </a:t>
            </a:r>
            <a:r>
              <a:rPr lang="en-IN" dirty="0" err="1" smtClean="0"/>
              <a:t>specifi</a:t>
            </a:r>
            <a:r>
              <a:rPr lang="en-IN" dirty="0" smtClean="0"/>
              <a:t> </a:t>
            </a:r>
            <a:r>
              <a:rPr lang="en-IN" dirty="0" err="1" smtClean="0"/>
              <a:t>cally</a:t>
            </a:r>
            <a:r>
              <a:rPr lang="en-IN" dirty="0" smtClean="0"/>
              <a:t> represent a cloud</a:t>
            </a:r>
            <a:r>
              <a:rPr lang="en-IN" dirty="0" smtClean="0"/>
              <a:t>) is </a:t>
            </a:r>
            <a:r>
              <a:rPr lang="en-IN" dirty="0" smtClean="0"/>
              <a:t>considered to be located on the premises of the IT enterprise, or </a:t>
            </a:r>
            <a:r>
              <a:rPr lang="en-IN" i="1" dirty="0" smtClean="0"/>
              <a:t>on-premise for short.</a:t>
            </a:r>
          </a:p>
          <a:p>
            <a:pPr algn="just">
              <a:buNone/>
            </a:pPr>
            <a:r>
              <a:rPr lang="en-IN" dirty="0" smtClean="0"/>
              <a:t>In other words, the term “on-premise” is another way of stating “on the premises of a</a:t>
            </a:r>
          </a:p>
          <a:p>
            <a:pPr algn="just">
              <a:buNone/>
            </a:pPr>
            <a:r>
              <a:rPr lang="en-IN" dirty="0" smtClean="0"/>
              <a:t>controlled IT environment that is not cloud-based.” This term is used to qualify an IT</a:t>
            </a:r>
          </a:p>
          <a:p>
            <a:pPr algn="just">
              <a:buNone/>
            </a:pPr>
            <a:r>
              <a:rPr lang="en-IN" dirty="0" smtClean="0"/>
              <a:t>resource as an alternative to “cloud-based.” An IT resource that is </a:t>
            </a:r>
            <a:r>
              <a:rPr lang="en-IN" dirty="0" smtClean="0"/>
              <a:t>on </a:t>
            </a:r>
            <a:r>
              <a:rPr lang="en-IN" dirty="0" err="1" smtClean="0"/>
              <a:t>premisecannotbe</a:t>
            </a:r>
            <a:r>
              <a:rPr lang="en-IN" dirty="0" smtClean="0"/>
              <a:t> cloud-based</a:t>
            </a:r>
            <a:r>
              <a:rPr lang="en-IN" dirty="0" smtClean="0"/>
              <a:t>, and vice-versa.</a:t>
            </a:r>
          </a:p>
          <a:p>
            <a:pPr>
              <a:buNone/>
            </a:pPr>
            <a:r>
              <a:rPr lang="en-IN" dirty="0" smtClean="0"/>
              <a:t>Note the following key points:</a:t>
            </a:r>
          </a:p>
          <a:p>
            <a:r>
              <a:rPr lang="en-IN" dirty="0" smtClean="0"/>
              <a:t>• An on-premise IT resource can access and interact with a cloud-based IT resource.</a:t>
            </a:r>
          </a:p>
          <a:p>
            <a:r>
              <a:rPr lang="en-IN" dirty="0" smtClean="0"/>
              <a:t>• An on-premise IT resource can be moved to a cloud, thereby changing it to a</a:t>
            </a:r>
          </a:p>
          <a:p>
            <a:r>
              <a:rPr lang="en-IN" dirty="0" smtClean="0"/>
              <a:t>cloud-based IT resource.</a:t>
            </a:r>
          </a:p>
          <a:p>
            <a:r>
              <a:rPr lang="en-IN" dirty="0" smtClean="0"/>
              <a:t>• Redundant deployments of an IT resource can exist in both on-premise and </a:t>
            </a:r>
            <a:r>
              <a:rPr lang="en-IN" dirty="0" err="1" smtClean="0"/>
              <a:t>cloudbased</a:t>
            </a:r>
            <a:endParaRPr lang="en-IN" dirty="0" smtClean="0"/>
          </a:p>
          <a:p>
            <a:r>
              <a:rPr lang="en-IN" dirty="0" smtClean="0"/>
              <a:t>Environments.</a:t>
            </a:r>
            <a:endParaRPr lang="en-IN"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Scaling&#10;3/17/201434&#10;ï Scaling, from an IT resource perspective,&#10;represents the ability of the IT resource to handle&#10;increa..."/>
          <p:cNvPicPr>
            <a:picLocks noChangeAspect="1" noChangeArrowheads="1"/>
          </p:cNvPicPr>
          <p:nvPr/>
        </p:nvPicPr>
        <p:blipFill>
          <a:blip r:embed="rId2"/>
          <a:srcRect/>
          <a:stretch>
            <a:fillRect/>
          </a:stretch>
        </p:blipFill>
        <p:spPr bwMode="auto">
          <a:xfrm>
            <a:off x="571472" y="785794"/>
            <a:ext cx="8215370" cy="5500726"/>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Academic Files\Cloud Computing\CC-Thomas Erl\CC Fig-3-14\Fig03-04.jpg"/>
          <p:cNvPicPr>
            <a:picLocks noGrp="1" noChangeAspect="1" noChangeArrowheads="1"/>
          </p:cNvPicPr>
          <p:nvPr>
            <p:ph idx="1"/>
          </p:nvPr>
        </p:nvPicPr>
        <p:blipFill>
          <a:blip r:embed="rId2"/>
          <a:srcRect/>
          <a:stretch>
            <a:fillRect/>
          </a:stretch>
        </p:blipFill>
        <p:spPr bwMode="auto">
          <a:xfrm>
            <a:off x="1214414" y="1500174"/>
            <a:ext cx="7000924" cy="3260643"/>
          </a:xfrm>
          <a:prstGeom prst="rect">
            <a:avLst/>
          </a:prstGeom>
          <a:noFill/>
        </p:spPr>
      </p:pic>
      <p:sp>
        <p:nvSpPr>
          <p:cNvPr id="6" name="Title 1"/>
          <p:cNvSpPr>
            <a:spLocks noGrp="1"/>
          </p:cNvSpPr>
          <p:nvPr>
            <p:ph type="title"/>
          </p:nvPr>
        </p:nvSpPr>
        <p:spPr>
          <a:xfrm>
            <a:off x="457200" y="274638"/>
            <a:ext cx="8229600" cy="1143000"/>
          </a:xfrm>
        </p:spPr>
        <p:txBody>
          <a:bodyPr>
            <a:normAutofit/>
          </a:bodyPr>
          <a:lstStyle/>
          <a:p>
            <a:r>
              <a:rPr lang="en-IN" dirty="0" smtClean="0"/>
              <a:t> Horizontal Scaling</a:t>
            </a:r>
            <a:endParaRPr lang="en-IN" dirty="0"/>
          </a:p>
        </p:txBody>
      </p:sp>
      <p:sp>
        <p:nvSpPr>
          <p:cNvPr id="7" name="Rectangle 6"/>
          <p:cNvSpPr/>
          <p:nvPr/>
        </p:nvSpPr>
        <p:spPr>
          <a:xfrm>
            <a:off x="2214546" y="5143512"/>
            <a:ext cx="6357982" cy="646331"/>
          </a:xfrm>
          <a:prstGeom prst="rect">
            <a:avLst/>
          </a:prstGeom>
        </p:spPr>
        <p:txBody>
          <a:bodyPr wrap="square">
            <a:spAutoFit/>
          </a:bodyPr>
          <a:lstStyle/>
          <a:p>
            <a:r>
              <a:rPr lang="en-IN" dirty="0" smtClean="0"/>
              <a:t>An IT resource (Virtual Server A) is scaled out by adding more of the same IT resources (</a:t>
            </a:r>
            <a:r>
              <a:rPr lang="en-IN" dirty="0" smtClean="0"/>
              <a:t>Virtual Servers </a:t>
            </a:r>
            <a:r>
              <a:rPr lang="en-IN" dirty="0" smtClean="0"/>
              <a:t>B and C).</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Academic Files\Cloud Computing\CC-Thomas Erl\CC Fig-3-14\Fig03-05.jpg"/>
          <p:cNvPicPr>
            <a:picLocks noChangeAspect="1" noChangeArrowheads="1"/>
          </p:cNvPicPr>
          <p:nvPr/>
        </p:nvPicPr>
        <p:blipFill>
          <a:blip r:embed="rId2"/>
          <a:srcRect/>
          <a:stretch>
            <a:fillRect/>
          </a:stretch>
        </p:blipFill>
        <p:spPr bwMode="auto">
          <a:xfrm>
            <a:off x="1357290" y="1357298"/>
            <a:ext cx="6072229" cy="3786214"/>
          </a:xfrm>
          <a:prstGeom prst="rect">
            <a:avLst/>
          </a:prstGeom>
          <a:noFill/>
        </p:spPr>
      </p:pic>
      <p:sp>
        <p:nvSpPr>
          <p:cNvPr id="5" name="Title 1"/>
          <p:cNvSpPr>
            <a:spLocks noGrp="1"/>
          </p:cNvSpPr>
          <p:nvPr>
            <p:ph type="title"/>
          </p:nvPr>
        </p:nvSpPr>
        <p:spPr>
          <a:xfrm>
            <a:off x="457200" y="274638"/>
            <a:ext cx="8229600" cy="1143000"/>
          </a:xfrm>
        </p:spPr>
        <p:txBody>
          <a:bodyPr>
            <a:normAutofit/>
          </a:bodyPr>
          <a:lstStyle/>
          <a:p>
            <a:r>
              <a:rPr lang="en-IN" dirty="0" smtClean="0"/>
              <a:t> Vertical Scaling</a:t>
            </a:r>
            <a:endParaRPr lang="en-IN" dirty="0"/>
          </a:p>
        </p:txBody>
      </p:sp>
      <p:sp>
        <p:nvSpPr>
          <p:cNvPr id="6" name="Rectangle 5"/>
          <p:cNvSpPr/>
          <p:nvPr/>
        </p:nvSpPr>
        <p:spPr>
          <a:xfrm>
            <a:off x="1214414" y="5500702"/>
            <a:ext cx="7072362" cy="923330"/>
          </a:xfrm>
          <a:prstGeom prst="rect">
            <a:avLst/>
          </a:prstGeom>
        </p:spPr>
        <p:txBody>
          <a:bodyPr wrap="square">
            <a:spAutoFit/>
          </a:bodyPr>
          <a:lstStyle/>
          <a:p>
            <a:r>
              <a:rPr lang="en-IN" dirty="0" smtClean="0"/>
              <a:t>An IT resource (a virtual server with two CPUs</a:t>
            </a:r>
            <a:r>
              <a:rPr lang="en-IN" smtClean="0"/>
              <a:t>) </a:t>
            </a:r>
            <a:r>
              <a:rPr lang="en-IN" smtClean="0"/>
              <a:t>is scaled </a:t>
            </a:r>
            <a:r>
              <a:rPr lang="en-IN" dirty="0" smtClean="0"/>
              <a:t>up by replacing it with a more </a:t>
            </a:r>
            <a:r>
              <a:rPr lang="en-IN" smtClean="0"/>
              <a:t>powerful </a:t>
            </a:r>
            <a:r>
              <a:rPr lang="en-IN" smtClean="0"/>
              <a:t>IT resource </a:t>
            </a:r>
            <a:r>
              <a:rPr lang="en-IN" dirty="0" smtClean="0"/>
              <a:t>with increased capacity for data storage</a:t>
            </a:r>
          </a:p>
          <a:p>
            <a:r>
              <a:rPr lang="en-IN" dirty="0" smtClean="0"/>
              <a:t>(a physical server with four CPUs).</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HS &amp; VS comparison&#10;3/17/201437&#10; "/>
          <p:cNvPicPr>
            <a:picLocks noChangeAspect="1" noChangeArrowheads="1"/>
          </p:cNvPicPr>
          <p:nvPr/>
        </p:nvPicPr>
        <p:blipFill>
          <a:blip r:embed="rId2"/>
          <a:srcRect/>
          <a:stretch>
            <a:fillRect/>
          </a:stretch>
        </p:blipFill>
        <p:spPr bwMode="auto">
          <a:xfrm>
            <a:off x="785786" y="428604"/>
            <a:ext cx="7858180" cy="600079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1143000"/>
          </a:xfrm>
        </p:spPr>
        <p:txBody>
          <a:bodyPr/>
          <a:lstStyle/>
          <a:p>
            <a:r>
              <a:rPr lang="en-IN" dirty="0" smtClean="0"/>
              <a:t>Origins and Influences</a:t>
            </a:r>
            <a:endParaRPr lang="en-IN" dirty="0"/>
          </a:p>
        </p:txBody>
      </p:sp>
      <p:sp>
        <p:nvSpPr>
          <p:cNvPr id="3" name="Content Placeholder 2"/>
          <p:cNvSpPr>
            <a:spLocks noGrp="1"/>
          </p:cNvSpPr>
          <p:nvPr>
            <p:ph idx="1"/>
          </p:nvPr>
        </p:nvSpPr>
        <p:spPr>
          <a:xfrm>
            <a:off x="500034" y="1214422"/>
            <a:ext cx="8229600" cy="4525963"/>
          </a:xfrm>
        </p:spPr>
        <p:txBody>
          <a:bodyPr>
            <a:normAutofit lnSpcReduction="10000"/>
          </a:bodyPr>
          <a:lstStyle/>
          <a:p>
            <a:r>
              <a:rPr lang="en-IN" b="1" dirty="0"/>
              <a:t>A Brief </a:t>
            </a:r>
            <a:r>
              <a:rPr lang="en-IN" b="1" dirty="0" smtClean="0"/>
              <a:t>History</a:t>
            </a:r>
          </a:p>
          <a:p>
            <a:pPr algn="just">
              <a:buNone/>
            </a:pPr>
            <a:r>
              <a:rPr lang="en-IN" i="1" dirty="0"/>
              <a:t>"If computers of the kind I have advocated become the computers of the future, then computing may someday be organized as a public utility just as the telephone system is a public utility... The computer utility could become the basis of a new and important industry</a:t>
            </a:r>
            <a:r>
              <a:rPr lang="en-IN" i="1" dirty="0" smtClean="0"/>
              <a:t>.“ </a:t>
            </a:r>
          </a:p>
          <a:p>
            <a:pPr algn="r">
              <a:buNone/>
            </a:pPr>
            <a:r>
              <a:rPr lang="en-IN" dirty="0"/>
              <a:t>John McCarthy </a:t>
            </a:r>
            <a:r>
              <a:rPr lang="en-IN" dirty="0" smtClean="0"/>
              <a:t>, </a:t>
            </a:r>
            <a:r>
              <a:rPr lang="en-IN" dirty="0"/>
              <a:t>1961</a:t>
            </a:r>
            <a:endParaRPr lang="en-IN" b="1" dirty="0"/>
          </a:p>
          <a:p>
            <a:pPr>
              <a:buNone/>
            </a:pP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0034" y="357166"/>
            <a:ext cx="8143932" cy="6001643"/>
          </a:xfrm>
          <a:prstGeom prst="rect">
            <a:avLst/>
          </a:prstGeom>
        </p:spPr>
        <p:txBody>
          <a:bodyPr wrap="square">
            <a:spAutoFit/>
          </a:bodyPr>
          <a:lstStyle/>
          <a:p>
            <a:pPr algn="just"/>
            <a:r>
              <a:rPr lang="en-IN" sz="2400" b="1" dirty="0" smtClean="0"/>
              <a:t>Cloud Service</a:t>
            </a:r>
          </a:p>
          <a:p>
            <a:pPr algn="just"/>
            <a:r>
              <a:rPr lang="en-IN" sz="2400" dirty="0" smtClean="0"/>
              <a:t>A </a:t>
            </a:r>
            <a:r>
              <a:rPr lang="en-IN" sz="2400" i="1" dirty="0" smtClean="0"/>
              <a:t>cloud service is any IT resource that is made remotely accessible via a </a:t>
            </a:r>
            <a:r>
              <a:rPr lang="en-IN" sz="2400" i="1" dirty="0" smtClean="0"/>
              <a:t>cloud.</a:t>
            </a:r>
            <a:endParaRPr lang="en-IN" sz="2400" dirty="0" smtClean="0"/>
          </a:p>
          <a:p>
            <a:pPr algn="just"/>
            <a:r>
              <a:rPr lang="en-IN" sz="2400" dirty="0" smtClean="0"/>
              <a:t>Although </a:t>
            </a:r>
            <a:r>
              <a:rPr lang="en-IN" sz="2400" dirty="0" smtClean="0"/>
              <a:t>a cloud is a remotely accessible environment, not all IT resources </a:t>
            </a:r>
            <a:r>
              <a:rPr lang="en-IN" sz="2400" dirty="0" smtClean="0"/>
              <a:t>residing within </a:t>
            </a:r>
            <a:r>
              <a:rPr lang="en-IN" sz="2400" dirty="0" smtClean="0"/>
              <a:t>a cloud can be made available for remote access. </a:t>
            </a:r>
            <a:endParaRPr lang="en-IN" sz="2400" dirty="0" smtClean="0"/>
          </a:p>
          <a:p>
            <a:pPr algn="just"/>
            <a:r>
              <a:rPr lang="en-IN" sz="2400" dirty="0" smtClean="0"/>
              <a:t>For </a:t>
            </a:r>
            <a:r>
              <a:rPr lang="en-IN" sz="2400" dirty="0" smtClean="0"/>
              <a:t>example, a database or </a:t>
            </a:r>
            <a:r>
              <a:rPr lang="en-IN" sz="2400" dirty="0" smtClean="0"/>
              <a:t>a physical </a:t>
            </a:r>
            <a:r>
              <a:rPr lang="en-IN" sz="2400" dirty="0" smtClean="0"/>
              <a:t>server deployed within a cloud may only be accessible by other IT </a:t>
            </a:r>
            <a:r>
              <a:rPr lang="en-IN" sz="2400" dirty="0" smtClean="0"/>
              <a:t>resources  that </a:t>
            </a:r>
            <a:r>
              <a:rPr lang="en-IN" sz="2400" dirty="0" smtClean="0"/>
              <a:t>are within the same cloud. </a:t>
            </a:r>
            <a:r>
              <a:rPr lang="en-IN" sz="2400" dirty="0" smtClean="0"/>
              <a:t> </a:t>
            </a:r>
          </a:p>
          <a:p>
            <a:pPr algn="just"/>
            <a:r>
              <a:rPr lang="en-IN" sz="2400" dirty="0" smtClean="0"/>
              <a:t>A </a:t>
            </a:r>
            <a:r>
              <a:rPr lang="en-IN" sz="2400" dirty="0" smtClean="0"/>
              <a:t>software program with a published API may </a:t>
            </a:r>
            <a:r>
              <a:rPr lang="en-IN" sz="2400" dirty="0" smtClean="0"/>
              <a:t>be deployed specifically </a:t>
            </a:r>
            <a:r>
              <a:rPr lang="en-IN" sz="2400" dirty="0" smtClean="0"/>
              <a:t>to enable access by remote clients</a:t>
            </a:r>
            <a:r>
              <a:rPr lang="en-IN" sz="2400" dirty="0" smtClean="0"/>
              <a:t>.</a:t>
            </a:r>
          </a:p>
          <a:p>
            <a:pPr algn="just"/>
            <a:r>
              <a:rPr lang="en-IN" sz="2400" dirty="0" smtClean="0"/>
              <a:t>A cloud service can exist as a simple Web-based software program with a </a:t>
            </a:r>
            <a:r>
              <a:rPr lang="en-IN" sz="2400" dirty="0" smtClean="0"/>
              <a:t>technical interface </a:t>
            </a:r>
            <a:r>
              <a:rPr lang="en-IN" sz="2400" dirty="0" smtClean="0"/>
              <a:t>invoked via the use of a messaging protocol, or as a remote access point </a:t>
            </a:r>
            <a:r>
              <a:rPr lang="en-IN" sz="2400" dirty="0" smtClean="0"/>
              <a:t>for administrative </a:t>
            </a:r>
            <a:r>
              <a:rPr lang="en-IN" sz="2400" dirty="0" smtClean="0"/>
              <a:t>tools or larger environments and other IT resources</a:t>
            </a:r>
            <a:endParaRPr lang="en-IN"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929066"/>
            <a:ext cx="8229600" cy="2197097"/>
          </a:xfrm>
        </p:spPr>
        <p:txBody>
          <a:bodyPr>
            <a:normAutofit fontScale="77500" lnSpcReduction="20000"/>
          </a:bodyPr>
          <a:lstStyle/>
          <a:p>
            <a:r>
              <a:rPr lang="en-IN" sz="2400" dirty="0" smtClean="0"/>
              <a:t>A cloud service with a published technical interface is being accessed by a consumer outside of </a:t>
            </a:r>
            <a:r>
              <a:rPr lang="en-IN" sz="2400" dirty="0" smtClean="0"/>
              <a:t>the cloud </a:t>
            </a:r>
            <a:r>
              <a:rPr lang="en-IN" sz="2400" dirty="0" smtClean="0"/>
              <a:t>(left). </a:t>
            </a:r>
            <a:endParaRPr lang="en-IN" sz="2400" dirty="0" smtClean="0"/>
          </a:p>
          <a:p>
            <a:r>
              <a:rPr lang="en-IN" sz="2400" dirty="0" smtClean="0"/>
              <a:t>A </a:t>
            </a:r>
            <a:r>
              <a:rPr lang="en-IN" sz="2400" dirty="0" smtClean="0"/>
              <a:t>cloud service that exists as a virtual server is also being accessed from outside of </a:t>
            </a:r>
            <a:r>
              <a:rPr lang="en-IN" sz="2400" dirty="0" smtClean="0"/>
              <a:t>the cloud’s </a:t>
            </a:r>
            <a:r>
              <a:rPr lang="en-IN" sz="2400" dirty="0" smtClean="0"/>
              <a:t>boundary (right). </a:t>
            </a:r>
            <a:endParaRPr lang="en-IN" sz="2400" dirty="0" smtClean="0"/>
          </a:p>
          <a:p>
            <a:r>
              <a:rPr lang="en-IN" sz="2400" dirty="0" smtClean="0"/>
              <a:t>The </a:t>
            </a:r>
            <a:r>
              <a:rPr lang="en-IN" sz="2400" dirty="0" smtClean="0"/>
              <a:t>cloud service on the left is likely being invoked by a consumer </a:t>
            </a:r>
            <a:r>
              <a:rPr lang="en-IN" sz="2400" dirty="0" smtClean="0"/>
              <a:t>program that </a:t>
            </a:r>
            <a:r>
              <a:rPr lang="en-IN" sz="2400" dirty="0" smtClean="0"/>
              <a:t>was designed to access the cloud service’s published technical interface. </a:t>
            </a:r>
            <a:endParaRPr lang="en-IN" sz="2400" dirty="0" smtClean="0"/>
          </a:p>
          <a:p>
            <a:r>
              <a:rPr lang="en-IN" sz="2400" dirty="0" smtClean="0"/>
              <a:t>The </a:t>
            </a:r>
            <a:r>
              <a:rPr lang="en-IN" sz="2400" dirty="0" smtClean="0"/>
              <a:t>cloud service </a:t>
            </a:r>
            <a:r>
              <a:rPr lang="en-IN" sz="2400" dirty="0" smtClean="0"/>
              <a:t>on the </a:t>
            </a:r>
            <a:r>
              <a:rPr lang="en-IN" sz="2400" dirty="0" smtClean="0"/>
              <a:t>right may be accessed by a human user that has remotely logged on to the virtual server.</a:t>
            </a:r>
            <a:endParaRPr lang="en-IN" sz="2400" dirty="0"/>
          </a:p>
        </p:txBody>
      </p:sp>
      <p:pic>
        <p:nvPicPr>
          <p:cNvPr id="4" name="Picture 2" descr="D:\Academic Files\Cloud Computing\CC-Thomas Erl\CC Fig-3-14\Fig03-06.jpg"/>
          <p:cNvPicPr>
            <a:picLocks noChangeAspect="1" noChangeArrowheads="1"/>
          </p:cNvPicPr>
          <p:nvPr/>
        </p:nvPicPr>
        <p:blipFill>
          <a:blip r:embed="rId2"/>
          <a:srcRect/>
          <a:stretch>
            <a:fillRect/>
          </a:stretch>
        </p:blipFill>
        <p:spPr bwMode="auto">
          <a:xfrm>
            <a:off x="1285852" y="428604"/>
            <a:ext cx="6286544" cy="321471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IN" b="1" dirty="0" smtClean="0"/>
              <a:t>Cloud Consumers and Cloud Providers</a:t>
            </a:r>
          </a:p>
          <a:p>
            <a:r>
              <a:rPr lang="en-IN" dirty="0" smtClean="0"/>
              <a:t>The party that provides cloud-based IT resources is the </a:t>
            </a:r>
            <a:r>
              <a:rPr lang="en-IN" i="1" dirty="0" smtClean="0"/>
              <a:t>cloud provider. </a:t>
            </a:r>
          </a:p>
          <a:p>
            <a:r>
              <a:rPr lang="en-IN" i="1" dirty="0" smtClean="0"/>
              <a:t>The party that </a:t>
            </a:r>
            <a:r>
              <a:rPr lang="en-IN" dirty="0" smtClean="0"/>
              <a:t>uses </a:t>
            </a:r>
            <a:r>
              <a:rPr lang="en-IN" dirty="0" smtClean="0"/>
              <a:t>cloud-based IT resources is the </a:t>
            </a:r>
            <a:r>
              <a:rPr lang="en-IN" i="1" dirty="0" smtClean="0"/>
              <a:t>cloud consumer. </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285729"/>
            <a:ext cx="8229600" cy="2643205"/>
          </a:xfrm>
        </p:spPr>
        <p:txBody>
          <a:bodyPr/>
          <a:lstStyle/>
          <a:p>
            <a:pPr>
              <a:buNone/>
            </a:pPr>
            <a:r>
              <a:rPr lang="en-IN" b="1" dirty="0" smtClean="0"/>
              <a:t>Cloud Service Consumer</a:t>
            </a:r>
          </a:p>
          <a:p>
            <a:pPr algn="just"/>
            <a:r>
              <a:rPr lang="en-IN" dirty="0" smtClean="0"/>
              <a:t>The </a:t>
            </a:r>
            <a:r>
              <a:rPr lang="en-IN" i="1" dirty="0" smtClean="0"/>
              <a:t>cloud service consumer is a temporary runtime role assumed by a software </a:t>
            </a:r>
            <a:r>
              <a:rPr lang="en-IN" i="1" dirty="0" smtClean="0"/>
              <a:t>program </a:t>
            </a:r>
            <a:r>
              <a:rPr lang="en-IN" dirty="0" smtClean="0"/>
              <a:t>when </a:t>
            </a:r>
            <a:r>
              <a:rPr lang="en-IN" dirty="0" smtClean="0"/>
              <a:t>it accesses a cloud service.</a:t>
            </a:r>
            <a:endParaRPr lang="en-IN" dirty="0"/>
          </a:p>
        </p:txBody>
      </p:sp>
      <p:pic>
        <p:nvPicPr>
          <p:cNvPr id="6146" name="Picture 2" descr="D:\Academic Files\Cloud Computing\CC-Thomas Erl\CC Fig-3-14\Fig03-07.jpg"/>
          <p:cNvPicPr>
            <a:picLocks noChangeAspect="1" noChangeArrowheads="1"/>
          </p:cNvPicPr>
          <p:nvPr/>
        </p:nvPicPr>
        <p:blipFill>
          <a:blip r:embed="rId2"/>
          <a:srcRect/>
          <a:stretch>
            <a:fillRect/>
          </a:stretch>
        </p:blipFill>
        <p:spPr bwMode="auto">
          <a:xfrm>
            <a:off x="1357290" y="2571744"/>
            <a:ext cx="6643733" cy="2328876"/>
          </a:xfrm>
          <a:prstGeom prst="rect">
            <a:avLst/>
          </a:prstGeom>
          <a:noFill/>
        </p:spPr>
      </p:pic>
      <p:sp>
        <p:nvSpPr>
          <p:cNvPr id="5" name="Rectangle 4"/>
          <p:cNvSpPr/>
          <p:nvPr/>
        </p:nvSpPr>
        <p:spPr>
          <a:xfrm>
            <a:off x="1000100" y="5286388"/>
            <a:ext cx="7358114" cy="1200329"/>
          </a:xfrm>
          <a:prstGeom prst="rect">
            <a:avLst/>
          </a:prstGeom>
        </p:spPr>
        <p:txBody>
          <a:bodyPr wrap="square">
            <a:spAutoFit/>
          </a:bodyPr>
          <a:lstStyle/>
          <a:p>
            <a:r>
              <a:rPr lang="en-IN" dirty="0" smtClean="0"/>
              <a:t>Examples of cloud service consumers. Depending on the nature of a given</a:t>
            </a:r>
          </a:p>
          <a:p>
            <a:r>
              <a:rPr lang="en-IN" dirty="0" smtClean="0"/>
              <a:t>diagram, an </a:t>
            </a:r>
            <a:r>
              <a:rPr lang="en-IN" dirty="0" err="1" smtClean="0"/>
              <a:t>artifact</a:t>
            </a:r>
            <a:r>
              <a:rPr lang="en-IN" dirty="0" smtClean="0"/>
              <a:t>  </a:t>
            </a:r>
            <a:r>
              <a:rPr lang="en-IN" dirty="0" err="1" smtClean="0"/>
              <a:t>labeled</a:t>
            </a:r>
            <a:r>
              <a:rPr lang="en-IN" dirty="0" smtClean="0"/>
              <a:t> as a cloud service consumer may be a software</a:t>
            </a:r>
          </a:p>
          <a:p>
            <a:r>
              <a:rPr lang="en-IN" dirty="0" smtClean="0"/>
              <a:t>program or a hardware device (in which case it is implied that it is running a</a:t>
            </a:r>
          </a:p>
          <a:p>
            <a:r>
              <a:rPr lang="en-IN" dirty="0" smtClean="0"/>
              <a:t>software program capable of acting as a cloud service consumer).</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Examples of cloud service consumers. Depending on the nature of a given</a:t>
            </a:r>
          </a:p>
          <a:p>
            <a:r>
              <a:rPr lang="en-IN" dirty="0" smtClean="0"/>
              <a:t>diagram, an </a:t>
            </a:r>
            <a:r>
              <a:rPr lang="en-IN" dirty="0" err="1" smtClean="0"/>
              <a:t>artifact</a:t>
            </a:r>
            <a:r>
              <a:rPr lang="en-IN" dirty="0" smtClean="0"/>
              <a:t> </a:t>
            </a:r>
            <a:r>
              <a:rPr lang="en-IN" dirty="0" err="1" smtClean="0"/>
              <a:t>labeled</a:t>
            </a:r>
            <a:r>
              <a:rPr lang="en-IN" dirty="0" smtClean="0"/>
              <a:t> as a cloud service consumer may be a software</a:t>
            </a:r>
          </a:p>
          <a:p>
            <a:r>
              <a:rPr lang="en-IN" dirty="0" smtClean="0"/>
              <a:t>program or a hardware device (in which case it is implied that it is running a</a:t>
            </a:r>
          </a:p>
          <a:p>
            <a:r>
              <a:rPr lang="en-IN" dirty="0" smtClean="0"/>
              <a:t>software program capable of acting as a cloud service consumer).</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Goals and Benefits from Cloud&#10;Computing&#10;3/17/201442&#10; "/>
          <p:cNvPicPr>
            <a:picLocks noChangeAspect="1" noChangeArrowheads="1"/>
          </p:cNvPicPr>
          <p:nvPr/>
        </p:nvPicPr>
        <p:blipFill>
          <a:blip r:embed="rId2"/>
          <a:srcRect/>
          <a:stretch>
            <a:fillRect/>
          </a:stretch>
        </p:blipFill>
        <p:spPr bwMode="auto">
          <a:xfrm>
            <a:off x="1214414" y="857232"/>
            <a:ext cx="6076950" cy="4562476"/>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Benefits&#10;3/17/201443&#10;ï Reduced Investments and Proportional Costs&#10;ï Increased Scalability&#10;ï Increased Availability and Rel..."/>
          <p:cNvPicPr>
            <a:picLocks noChangeAspect="1" noChangeArrowheads="1"/>
          </p:cNvPicPr>
          <p:nvPr/>
        </p:nvPicPr>
        <p:blipFill>
          <a:blip r:embed="rId2"/>
          <a:srcRect/>
          <a:stretch>
            <a:fillRect/>
          </a:stretch>
        </p:blipFill>
        <p:spPr bwMode="auto">
          <a:xfrm>
            <a:off x="928662" y="857232"/>
            <a:ext cx="7929618" cy="5072098"/>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Reduced Investments and&#10;Proportional Costs&#10;3/17/201444&#10;ï The most common economic rationale for investing in&#10;cloud-based I..."/>
          <p:cNvPicPr>
            <a:picLocks noChangeAspect="1" noChangeArrowheads="1"/>
          </p:cNvPicPr>
          <p:nvPr/>
        </p:nvPicPr>
        <p:blipFill>
          <a:blip r:embed="rId2"/>
          <a:srcRect/>
          <a:stretch>
            <a:fillRect/>
          </a:stretch>
        </p:blipFill>
        <p:spPr bwMode="auto">
          <a:xfrm>
            <a:off x="214282" y="571480"/>
            <a:ext cx="8572560" cy="5929354"/>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Reduced Investments and&#10;Proportional Costs&#10;3/17/201445&#10;ï The Elimination or minimization of up-front&#10;financial commitments..."/>
          <p:cNvPicPr>
            <a:picLocks noChangeAspect="1" noChangeArrowheads="1"/>
          </p:cNvPicPr>
          <p:nvPr/>
        </p:nvPicPr>
        <p:blipFill>
          <a:blip r:embed="rId2"/>
          <a:srcRect/>
          <a:stretch>
            <a:fillRect/>
          </a:stretch>
        </p:blipFill>
        <p:spPr bwMode="auto">
          <a:xfrm>
            <a:off x="928662" y="500042"/>
            <a:ext cx="7429552" cy="6000792"/>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Reduced Investments and&#10;Proportional Costs&#10;3/17/201446&#10;ï Common measurable benefits to cloud&#10;consumers include:&#10;ï On-deman..."/>
          <p:cNvPicPr>
            <a:picLocks noChangeAspect="1" noChangeArrowheads="1"/>
          </p:cNvPicPr>
          <p:nvPr/>
        </p:nvPicPr>
        <p:blipFill>
          <a:blip r:embed="rId2"/>
          <a:srcRect/>
          <a:stretch>
            <a:fillRect/>
          </a:stretch>
        </p:blipFill>
        <p:spPr bwMode="auto">
          <a:xfrm>
            <a:off x="571472" y="214290"/>
            <a:ext cx="8215370" cy="642942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85728"/>
            <a:ext cx="8429684" cy="4525963"/>
          </a:xfrm>
        </p:spPr>
        <p:txBody>
          <a:bodyPr>
            <a:noAutofit/>
          </a:bodyPr>
          <a:lstStyle/>
          <a:p>
            <a:pPr algn="just">
              <a:buNone/>
            </a:pPr>
            <a:r>
              <a:rPr lang="en-IN" sz="2000" i="1" dirty="0" smtClean="0"/>
              <a:t>"As of now, computer networks are still in their infancy, but as they grow up and become sophisticated, we will probably see the spread of 'computer utilities' ...".</a:t>
            </a:r>
          </a:p>
          <a:p>
            <a:pPr algn="r">
              <a:buNone/>
            </a:pPr>
            <a:r>
              <a:rPr lang="en-IN" sz="2000" dirty="0" smtClean="0"/>
              <a:t>Leonard </a:t>
            </a:r>
            <a:r>
              <a:rPr lang="en-IN" sz="2000" dirty="0" err="1"/>
              <a:t>Kleinrock</a:t>
            </a:r>
            <a:r>
              <a:rPr lang="en-IN" sz="2000" dirty="0"/>
              <a:t>, </a:t>
            </a:r>
            <a:r>
              <a:rPr lang="en-IN" sz="2000" dirty="0" smtClean="0"/>
              <a:t>1969, ARPANET.</a:t>
            </a:r>
          </a:p>
          <a:p>
            <a:pPr>
              <a:buNone/>
            </a:pPr>
            <a:r>
              <a:rPr lang="en-IN" sz="2000" dirty="0" smtClean="0"/>
              <a:t>forms </a:t>
            </a:r>
            <a:r>
              <a:rPr lang="en-IN" sz="2000" dirty="0"/>
              <a:t>of Internet-based computer </a:t>
            </a:r>
            <a:r>
              <a:rPr lang="en-IN" sz="2000" dirty="0" smtClean="0"/>
              <a:t>utilities</a:t>
            </a:r>
          </a:p>
          <a:p>
            <a:pPr>
              <a:buNone/>
            </a:pPr>
            <a:r>
              <a:rPr lang="en-IN" sz="2000" dirty="0" smtClean="0"/>
              <a:t>search </a:t>
            </a:r>
            <a:r>
              <a:rPr lang="en-IN" sz="2000" dirty="0"/>
              <a:t>engines (Yahoo!, Google</a:t>
            </a:r>
            <a:r>
              <a:rPr lang="en-IN" sz="2000" dirty="0" smtClean="0"/>
              <a:t>),</a:t>
            </a:r>
          </a:p>
          <a:p>
            <a:pPr>
              <a:buNone/>
            </a:pPr>
            <a:r>
              <a:rPr lang="en-IN" sz="2000" dirty="0" smtClean="0"/>
              <a:t>e-mail </a:t>
            </a:r>
            <a:r>
              <a:rPr lang="en-IN" sz="2000" dirty="0"/>
              <a:t>services (Hotmail, Gmail), </a:t>
            </a:r>
            <a:endParaRPr lang="en-IN" sz="2000" dirty="0" smtClean="0"/>
          </a:p>
          <a:p>
            <a:pPr>
              <a:buNone/>
            </a:pPr>
            <a:r>
              <a:rPr lang="en-IN" sz="2000" dirty="0" smtClean="0"/>
              <a:t>open </a:t>
            </a:r>
            <a:r>
              <a:rPr lang="en-IN" sz="2000" dirty="0"/>
              <a:t>publishing platforms (MySpace, </a:t>
            </a:r>
            <a:r>
              <a:rPr lang="en-IN" sz="2000" dirty="0" err="1"/>
              <a:t>Facebook</a:t>
            </a:r>
            <a:r>
              <a:rPr lang="en-IN" sz="2000" dirty="0"/>
              <a:t>, YouTube</a:t>
            </a:r>
            <a:r>
              <a:rPr lang="en-IN" sz="2000" dirty="0" smtClean="0"/>
              <a:t>),</a:t>
            </a:r>
          </a:p>
          <a:p>
            <a:pPr>
              <a:buNone/>
            </a:pPr>
            <a:r>
              <a:rPr lang="en-IN" sz="2000" dirty="0" smtClean="0"/>
              <a:t>other </a:t>
            </a:r>
            <a:r>
              <a:rPr lang="en-IN" sz="2000" dirty="0"/>
              <a:t>types of social media (Twitter, LinkedIn</a:t>
            </a:r>
            <a:r>
              <a:rPr lang="en-IN" sz="2000" dirty="0" smtClean="0"/>
              <a:t>)</a:t>
            </a:r>
          </a:p>
          <a:p>
            <a:pPr algn="r">
              <a:buNone/>
            </a:pPr>
            <a:r>
              <a:rPr lang="en-IN" sz="2000" dirty="0" smtClean="0"/>
              <a:t>and Amazon </a:t>
            </a:r>
            <a:r>
              <a:rPr lang="en-IN" sz="2000" dirty="0"/>
              <a:t>Web Services (AWS) </a:t>
            </a:r>
            <a:r>
              <a:rPr lang="en-IN" sz="2000" dirty="0" smtClean="0"/>
              <a:t>platform (</a:t>
            </a:r>
            <a:r>
              <a:rPr lang="en-IN" sz="2000" dirty="0"/>
              <a:t>storage, computing resources, and business </a:t>
            </a:r>
            <a:r>
              <a:rPr lang="en-IN" sz="2000" dirty="0" smtClean="0"/>
              <a:t>functionality)</a:t>
            </a:r>
          </a:p>
          <a:p>
            <a:pPr algn="just">
              <a:buNone/>
            </a:pPr>
            <a:r>
              <a:rPr lang="en-IN" sz="2000" dirty="0"/>
              <a:t>It wasn't until 2006 that the term "cloud computing" emerged in the commercial arena. It was during this time that Amazon launched its Elastic Compute Cloud (EC2) services that enabled organizations to "lease" computing capacity and processing power to run their enterprise applications. </a:t>
            </a:r>
            <a:endParaRPr lang="en-IN" sz="2000" dirty="0" smtClean="0"/>
          </a:p>
          <a:p>
            <a:pPr algn="just">
              <a:buNone/>
            </a:pPr>
            <a:r>
              <a:rPr lang="en-IN" sz="2000" dirty="0" smtClean="0"/>
              <a:t>Google </a:t>
            </a:r>
            <a:r>
              <a:rPr lang="en-IN" sz="2000" dirty="0"/>
              <a:t>Apps also began providing browser-based enterprise applications in the same year, and three years later, the Google App Engine became another historic milestone.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Increased Scalability&#10;3/17/201447&#10;ï A simple example of usage demand fluctuations throughout a 24&#10;hour period is provided ..."/>
          <p:cNvPicPr>
            <a:picLocks noChangeAspect="1" noChangeArrowheads="1"/>
          </p:cNvPicPr>
          <p:nvPr/>
        </p:nvPicPr>
        <p:blipFill>
          <a:blip r:embed="rId2"/>
          <a:srcRect/>
          <a:stretch>
            <a:fillRect/>
          </a:stretch>
        </p:blipFill>
        <p:spPr bwMode="auto">
          <a:xfrm>
            <a:off x="785786" y="785794"/>
            <a:ext cx="7858180" cy="535785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Increased Availability and Reliability&#10;3/17/201448&#10;ï The availability and reliability of IT resources are&#10;directly associa..."/>
          <p:cNvPicPr>
            <a:picLocks noChangeAspect="1" noChangeArrowheads="1"/>
          </p:cNvPicPr>
          <p:nvPr/>
        </p:nvPicPr>
        <p:blipFill>
          <a:blip r:embed="rId3"/>
          <a:srcRect/>
          <a:stretch>
            <a:fillRect/>
          </a:stretch>
        </p:blipFill>
        <p:spPr bwMode="auto">
          <a:xfrm>
            <a:off x="428596" y="142852"/>
            <a:ext cx="8358246" cy="6215106"/>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Increased Availability and Reliability&#10;3/17/201449&#10;Specifically:&#10;ï An IT resource with increased availability is&#10;accessibl..."/>
          <p:cNvPicPr>
            <a:picLocks noChangeAspect="1" noChangeArrowheads="1"/>
          </p:cNvPicPr>
          <p:nvPr/>
        </p:nvPicPr>
        <p:blipFill>
          <a:blip r:embed="rId2"/>
          <a:srcRect/>
          <a:stretch>
            <a:fillRect/>
          </a:stretch>
        </p:blipFill>
        <p:spPr bwMode="auto">
          <a:xfrm>
            <a:off x="428596" y="285728"/>
            <a:ext cx="8358246" cy="5857916"/>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Risks and Challenges&#10;3/17/201450&#10; "/>
          <p:cNvPicPr>
            <a:picLocks noChangeAspect="1" noChangeArrowheads="1"/>
          </p:cNvPicPr>
          <p:nvPr/>
        </p:nvPicPr>
        <p:blipFill>
          <a:blip r:embed="rId2"/>
          <a:srcRect/>
          <a:stretch>
            <a:fillRect/>
          </a:stretch>
        </p:blipFill>
        <p:spPr bwMode="auto">
          <a:xfrm>
            <a:off x="1571604" y="785794"/>
            <a:ext cx="6076950" cy="4562476"/>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Risks and Challenges&#10;3/17/201451&#10;ï Increased Security Vulnerabilities&#10;ï Reduced Operational Governance Control&#10;ï Limited P..."/>
          <p:cNvPicPr>
            <a:picLocks noChangeAspect="1" noChangeArrowheads="1"/>
          </p:cNvPicPr>
          <p:nvPr/>
        </p:nvPicPr>
        <p:blipFill>
          <a:blip r:embed="rId2"/>
          <a:srcRect/>
          <a:stretch>
            <a:fillRect/>
          </a:stretch>
        </p:blipFill>
        <p:spPr bwMode="auto">
          <a:xfrm>
            <a:off x="1071538" y="500042"/>
            <a:ext cx="6929486" cy="5500726"/>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Increased Security Vulnerabilities&#10;3/17/201452&#10;ï The moving of business data to the cloud means&#10;that the responsibility ov..."/>
          <p:cNvPicPr>
            <a:picLocks noChangeAspect="1" noChangeArrowheads="1"/>
          </p:cNvPicPr>
          <p:nvPr/>
        </p:nvPicPr>
        <p:blipFill>
          <a:blip r:embed="rId2"/>
          <a:srcRect/>
          <a:stretch>
            <a:fillRect/>
          </a:stretch>
        </p:blipFill>
        <p:spPr bwMode="auto">
          <a:xfrm>
            <a:off x="357158" y="642918"/>
            <a:ext cx="8572560" cy="4562476"/>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D:\Academic Files\Cloud Computing\CC-Thomas Erl\CC Fig-3-14\Fig03-09.jpg"/>
          <p:cNvPicPr>
            <a:picLocks noChangeAspect="1" noChangeArrowheads="1"/>
          </p:cNvPicPr>
          <p:nvPr/>
        </p:nvPicPr>
        <p:blipFill>
          <a:blip r:embed="rId2"/>
          <a:srcRect/>
          <a:stretch>
            <a:fillRect/>
          </a:stretch>
        </p:blipFill>
        <p:spPr bwMode="auto">
          <a:xfrm>
            <a:off x="714349" y="428604"/>
            <a:ext cx="7786742" cy="5000660"/>
          </a:xfrm>
          <a:prstGeom prst="rect">
            <a:avLst/>
          </a:prstGeom>
          <a:noFill/>
        </p:spPr>
      </p:pic>
      <p:sp>
        <p:nvSpPr>
          <p:cNvPr id="3" name="Rectangle 2"/>
          <p:cNvSpPr/>
          <p:nvPr/>
        </p:nvSpPr>
        <p:spPr>
          <a:xfrm>
            <a:off x="785786" y="5643578"/>
            <a:ext cx="7572428" cy="646331"/>
          </a:xfrm>
          <a:prstGeom prst="rect">
            <a:avLst/>
          </a:prstGeom>
        </p:spPr>
        <p:txBody>
          <a:bodyPr wrap="square">
            <a:spAutoFit/>
          </a:bodyPr>
          <a:lstStyle/>
          <a:p>
            <a:r>
              <a:rPr lang="en-IN" dirty="0" smtClean="0"/>
              <a:t>The shaded area with diagonal lines indicates the overlap of two organizations’ trust boundaries.</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Consider the following examples:&#10;3/17/201454&#10;ï An unreliable cloud provider may not maintain&#10;the guarantees it makes in th..."/>
          <p:cNvPicPr>
            <a:picLocks noChangeAspect="1" noChangeArrowheads="1"/>
          </p:cNvPicPr>
          <p:nvPr/>
        </p:nvPicPr>
        <p:blipFill>
          <a:blip r:embed="rId2"/>
          <a:srcRect/>
          <a:stretch>
            <a:fillRect/>
          </a:stretch>
        </p:blipFill>
        <p:spPr bwMode="auto">
          <a:xfrm>
            <a:off x="428596" y="357166"/>
            <a:ext cx="8572560" cy="607223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Another Scenario&#10;3/17/201455&#10; "/>
          <p:cNvPicPr>
            <a:picLocks noChangeAspect="1" noChangeArrowheads="1"/>
          </p:cNvPicPr>
          <p:nvPr/>
        </p:nvPicPr>
        <p:blipFill>
          <a:blip r:embed="rId2"/>
          <a:srcRect/>
          <a:stretch>
            <a:fillRect/>
          </a:stretch>
        </p:blipFill>
        <p:spPr bwMode="auto">
          <a:xfrm>
            <a:off x="142844" y="214290"/>
            <a:ext cx="3571900" cy="1428760"/>
          </a:xfrm>
          <a:prstGeom prst="rect">
            <a:avLst/>
          </a:prstGeom>
          <a:noFill/>
        </p:spPr>
      </p:pic>
      <p:pic>
        <p:nvPicPr>
          <p:cNvPr id="52227" name="Picture 3" descr="D:\Academic Files\Cloud Computing\CC-Thomas Erl\CC Fig-3-14\Fig03-10.jpg"/>
          <p:cNvPicPr>
            <a:picLocks noChangeAspect="1" noChangeArrowheads="1"/>
          </p:cNvPicPr>
          <p:nvPr/>
        </p:nvPicPr>
        <p:blipFill>
          <a:blip r:embed="rId3"/>
          <a:srcRect/>
          <a:stretch>
            <a:fillRect/>
          </a:stretch>
        </p:blipFill>
        <p:spPr bwMode="auto">
          <a:xfrm>
            <a:off x="1571604" y="1714488"/>
            <a:ext cx="7000924" cy="4143404"/>
          </a:xfrm>
          <a:prstGeom prst="rect">
            <a:avLst/>
          </a:prstGeom>
          <a:noFill/>
        </p:spPr>
      </p:pic>
      <p:sp>
        <p:nvSpPr>
          <p:cNvPr id="4" name="Rectangle 3"/>
          <p:cNvSpPr/>
          <p:nvPr/>
        </p:nvSpPr>
        <p:spPr>
          <a:xfrm>
            <a:off x="500034" y="5929330"/>
            <a:ext cx="8429684" cy="646331"/>
          </a:xfrm>
          <a:prstGeom prst="rect">
            <a:avLst/>
          </a:prstGeom>
        </p:spPr>
        <p:txBody>
          <a:bodyPr wrap="square">
            <a:spAutoFit/>
          </a:bodyPr>
          <a:lstStyle/>
          <a:p>
            <a:r>
              <a:rPr lang="en-IN" dirty="0" smtClean="0"/>
              <a:t>An unreliable network connection compromises the quality of communication between </a:t>
            </a:r>
            <a:r>
              <a:rPr lang="en-IN" dirty="0" smtClean="0"/>
              <a:t>cloud consumer </a:t>
            </a:r>
            <a:r>
              <a:rPr lang="en-IN" dirty="0" smtClean="0"/>
              <a:t>and cloud provider environments.</a:t>
            </a: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Limited Portability Between Cloud&#10;Providers&#10;3/17/201457&#10;ï Due to a lack of established industry&#10;standards within the cloud..."/>
          <p:cNvPicPr>
            <a:picLocks noChangeAspect="1" noChangeArrowheads="1"/>
          </p:cNvPicPr>
          <p:nvPr/>
        </p:nvPicPr>
        <p:blipFill>
          <a:blip r:embed="rId2"/>
          <a:srcRect/>
          <a:stretch>
            <a:fillRect/>
          </a:stretch>
        </p:blipFill>
        <p:spPr bwMode="auto">
          <a:xfrm>
            <a:off x="285720" y="357166"/>
            <a:ext cx="8501090" cy="5786478"/>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571480"/>
            <a:ext cx="8229600" cy="4525963"/>
          </a:xfrm>
        </p:spPr>
        <p:txBody>
          <a:bodyPr>
            <a:normAutofit fontScale="92500"/>
          </a:bodyPr>
          <a:lstStyle/>
          <a:p>
            <a:r>
              <a:rPr lang="en-IN" b="1" dirty="0" smtClean="0"/>
              <a:t>Definitions</a:t>
            </a:r>
          </a:p>
          <a:p>
            <a:pPr algn="just">
              <a:buNone/>
            </a:pPr>
            <a:r>
              <a:rPr lang="en-IN" i="1" dirty="0" smtClean="0"/>
              <a:t>"...a style of computing in which scalable and elastic IT-enabled capabilities are delivered as a service to external customers using Internet technologies.“</a:t>
            </a:r>
          </a:p>
          <a:p>
            <a:pPr algn="just">
              <a:buNone/>
            </a:pPr>
            <a:endParaRPr lang="en-IN" i="1" dirty="0" smtClean="0"/>
          </a:p>
          <a:p>
            <a:pPr algn="just">
              <a:buNone/>
            </a:pPr>
            <a:r>
              <a:rPr lang="en-IN" i="1" dirty="0" smtClean="0"/>
              <a:t>"...a standardized IT capability (services, software, or infrastructure) delivered via Internet technologies in a pay-per-use, self-service way.“</a:t>
            </a:r>
          </a:p>
          <a:p>
            <a:pPr>
              <a:buNone/>
            </a:pPr>
            <a:endParaRPr lang="en-IN" b="1" dirty="0" smtClean="0"/>
          </a:p>
          <a:p>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D:\Academic Files\Cloud Computing\CC-Thomas Erl\CC Fig-3-14\Fig03-11.jpg"/>
          <p:cNvPicPr>
            <a:picLocks noChangeAspect="1" noChangeArrowheads="1"/>
          </p:cNvPicPr>
          <p:nvPr/>
        </p:nvPicPr>
        <p:blipFill>
          <a:blip r:embed="rId2"/>
          <a:srcRect/>
          <a:stretch>
            <a:fillRect/>
          </a:stretch>
        </p:blipFill>
        <p:spPr bwMode="auto">
          <a:xfrm>
            <a:off x="928662" y="571481"/>
            <a:ext cx="7572428" cy="4891108"/>
          </a:xfrm>
          <a:prstGeom prst="rect">
            <a:avLst/>
          </a:prstGeom>
          <a:noFill/>
        </p:spPr>
      </p:pic>
      <p:sp>
        <p:nvSpPr>
          <p:cNvPr id="3" name="Rectangle 2"/>
          <p:cNvSpPr/>
          <p:nvPr/>
        </p:nvSpPr>
        <p:spPr>
          <a:xfrm>
            <a:off x="357158" y="5643578"/>
            <a:ext cx="8072494" cy="923330"/>
          </a:xfrm>
          <a:prstGeom prst="rect">
            <a:avLst/>
          </a:prstGeom>
        </p:spPr>
        <p:txBody>
          <a:bodyPr wrap="square">
            <a:spAutoFit/>
          </a:bodyPr>
          <a:lstStyle/>
          <a:p>
            <a:r>
              <a:rPr lang="en-IN" dirty="0" smtClean="0"/>
              <a:t>A cloud consumer’s application has a decreased level of portability when assessing a potential migration from </a:t>
            </a:r>
            <a:r>
              <a:rPr lang="en-IN" dirty="0" smtClean="0"/>
              <a:t>Cloud A </a:t>
            </a:r>
            <a:r>
              <a:rPr lang="en-IN" dirty="0" smtClean="0"/>
              <a:t>to Cloud B, because the cloud provider of Cloud B does not support the same security technologies as Cloud A.</a:t>
            </a:r>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Multi-Regional Compliance and&#10;Legal Issues&#10;3/17/201459&#10;ï Third-party cloud providers will frequently establish&#10;data center..."/>
          <p:cNvPicPr>
            <a:picLocks noChangeAspect="1" noChangeArrowheads="1"/>
          </p:cNvPicPr>
          <p:nvPr/>
        </p:nvPicPr>
        <p:blipFill>
          <a:blip r:embed="rId2"/>
          <a:srcRect/>
          <a:stretch>
            <a:fillRect/>
          </a:stretch>
        </p:blipFill>
        <p:spPr bwMode="auto">
          <a:xfrm>
            <a:off x="357158" y="285728"/>
            <a:ext cx="8429684" cy="5857916"/>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Legal Issues&#10;3/17/201460&#10;ï Another potential legal issue pertains to the&#10;accessibility and disclosure of data.&#10;ï Countries..."/>
          <p:cNvPicPr>
            <a:picLocks noChangeAspect="1" noChangeArrowheads="1"/>
          </p:cNvPicPr>
          <p:nvPr/>
        </p:nvPicPr>
        <p:blipFill>
          <a:blip r:embed="rId2"/>
          <a:srcRect/>
          <a:stretch>
            <a:fillRect/>
          </a:stretch>
        </p:blipFill>
        <p:spPr bwMode="auto">
          <a:xfrm>
            <a:off x="285720" y="642918"/>
            <a:ext cx="8572560" cy="571504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500042"/>
            <a:ext cx="8229600" cy="4525963"/>
          </a:xfrm>
        </p:spPr>
        <p:txBody>
          <a:bodyPr>
            <a:noAutofit/>
          </a:bodyPr>
          <a:lstStyle/>
          <a:p>
            <a:pPr algn="just">
              <a:buNone/>
            </a:pPr>
            <a:r>
              <a:rPr lang="en-IN" sz="2800" i="1" dirty="0" smtClean="0"/>
              <a:t>"Cloud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 This cloud model is composed of five essential characteristics, three service models, and four deployment models.“</a:t>
            </a:r>
          </a:p>
          <a:p>
            <a:pPr algn="just">
              <a:buNone/>
            </a:pPr>
            <a:endParaRPr lang="en-IN" sz="2800" i="1" dirty="0" smtClean="0"/>
          </a:p>
          <a:p>
            <a:pPr algn="just">
              <a:buNone/>
            </a:pPr>
            <a:r>
              <a:rPr lang="en-IN" sz="2800" i="1" dirty="0" smtClean="0"/>
              <a:t>"Cloud computing is a specialized form of distributed computing that introduces utilization models for remotely provisioning scalable and measured resources."</a:t>
            </a:r>
            <a:endParaRPr lang="en-IN"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6000792"/>
          </a:xfrm>
        </p:spPr>
        <p:txBody>
          <a:bodyPr>
            <a:normAutofit fontScale="70000" lnSpcReduction="20000"/>
          </a:bodyPr>
          <a:lstStyle/>
          <a:p>
            <a:pPr>
              <a:buNone/>
            </a:pPr>
            <a:r>
              <a:rPr lang="en-IN" b="1" dirty="0" smtClean="0"/>
              <a:t>Business Drivers</a:t>
            </a:r>
          </a:p>
          <a:p>
            <a:r>
              <a:rPr lang="en-IN" b="1" dirty="0" smtClean="0"/>
              <a:t>Capacity Planning</a:t>
            </a:r>
          </a:p>
          <a:p>
            <a:pPr algn="just">
              <a:buNone/>
            </a:pPr>
            <a:r>
              <a:rPr lang="en-IN" dirty="0" smtClean="0"/>
              <a:t>Capacity planning is the process of determining and fulfilling future demands of an organization's IT resources, products, and services. </a:t>
            </a:r>
            <a:endParaRPr lang="en-IN" b="1" dirty="0" smtClean="0"/>
          </a:p>
          <a:p>
            <a:pPr algn="just">
              <a:buNone/>
            </a:pPr>
            <a:r>
              <a:rPr lang="en-IN" dirty="0" smtClean="0"/>
              <a:t>Different capacity planning strategies exist:</a:t>
            </a:r>
          </a:p>
          <a:p>
            <a:r>
              <a:rPr lang="en-IN" i="1" dirty="0" smtClean="0"/>
              <a:t>Lead Strategy</a:t>
            </a:r>
            <a:r>
              <a:rPr lang="en-IN" dirty="0" smtClean="0"/>
              <a:t> - adding capacity to an IT resource in anticipation of demand</a:t>
            </a:r>
          </a:p>
          <a:p>
            <a:r>
              <a:rPr lang="en-IN" i="1" dirty="0" smtClean="0"/>
              <a:t>Lag Strategy</a:t>
            </a:r>
            <a:r>
              <a:rPr lang="en-IN" dirty="0" smtClean="0"/>
              <a:t> - adding capacity when the IT resource reaches its full capacity</a:t>
            </a:r>
          </a:p>
          <a:p>
            <a:r>
              <a:rPr lang="en-IN" i="1" dirty="0" smtClean="0"/>
              <a:t>Match Strategy</a:t>
            </a:r>
            <a:r>
              <a:rPr lang="en-IN" dirty="0" smtClean="0"/>
              <a:t> - adding IT resource capacity in small increments, as demand increases</a:t>
            </a:r>
          </a:p>
          <a:p>
            <a:pPr algn="just">
              <a:buNone/>
            </a:pPr>
            <a:r>
              <a:rPr lang="en-IN" dirty="0" smtClean="0"/>
              <a:t> A discrepancy between the capacity of an IT resource and its demand can result in a system becoming either inefficient (over-provisioning) or unable to fulfil user needs (under-provisioning). Capacity planning is focused on minimizing this discrepancy to achieve predictable efficiency and performance.</a:t>
            </a:r>
          </a:p>
          <a:p>
            <a:pPr algn="just">
              <a:buNone/>
            </a:pPr>
            <a:r>
              <a:rPr lang="en-IN" dirty="0" smtClean="0"/>
              <a:t>Capacity Planning can be challenging because it requires estimating usage load fluctuations.</a:t>
            </a:r>
            <a:endParaRPr lang="en-IN" b="1" dirty="0" smtClean="0"/>
          </a:p>
          <a:p>
            <a:pPr>
              <a:buNone/>
            </a:pPr>
            <a:endParaRPr lang="en-IN" b="1"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285728"/>
            <a:ext cx="8229600" cy="6000792"/>
          </a:xfrm>
        </p:spPr>
        <p:txBody>
          <a:bodyPr>
            <a:normAutofit fontScale="70000" lnSpcReduction="20000"/>
          </a:bodyPr>
          <a:lstStyle/>
          <a:p>
            <a:pPr algn="just"/>
            <a:r>
              <a:rPr lang="en-IN" b="1" dirty="0" smtClean="0"/>
              <a:t>Cost Reduction</a:t>
            </a:r>
          </a:p>
          <a:p>
            <a:pPr algn="just">
              <a:buNone/>
            </a:pPr>
            <a:r>
              <a:rPr lang="en-IN" dirty="0" smtClean="0"/>
              <a:t>A direct alignment between IT costs and business performance can be difficult to maintain.</a:t>
            </a:r>
          </a:p>
          <a:p>
            <a:pPr algn="just">
              <a:buNone/>
            </a:pPr>
            <a:r>
              <a:rPr lang="en-IN" dirty="0" smtClean="0"/>
              <a:t>Two costs need to be accounted for: the cost of acquiring new infrastructure, and the</a:t>
            </a:r>
          </a:p>
          <a:p>
            <a:pPr algn="just">
              <a:buNone/>
            </a:pPr>
            <a:r>
              <a:rPr lang="en-IN" dirty="0" smtClean="0"/>
              <a:t>	cost of its ongoing ownership.</a:t>
            </a:r>
            <a:endParaRPr lang="en-IN" b="1" dirty="0" smtClean="0"/>
          </a:p>
          <a:p>
            <a:pPr algn="just">
              <a:buNone/>
            </a:pPr>
            <a:r>
              <a:rPr lang="en-IN" dirty="0" smtClean="0"/>
              <a:t>infrastructure-related operating overhead include the following:</a:t>
            </a:r>
          </a:p>
          <a:p>
            <a:pPr algn="just">
              <a:buNone/>
            </a:pPr>
            <a:r>
              <a:rPr lang="en-IN" dirty="0" smtClean="0"/>
              <a:t>	• technical personnel required to keep the environment operational</a:t>
            </a:r>
          </a:p>
          <a:p>
            <a:pPr algn="just">
              <a:buNone/>
            </a:pPr>
            <a:r>
              <a:rPr lang="en-IN" dirty="0" smtClean="0"/>
              <a:t>	• upgrades and patches that introduce additional testing and deployment cycles</a:t>
            </a:r>
          </a:p>
          <a:p>
            <a:pPr algn="just">
              <a:buNone/>
            </a:pPr>
            <a:r>
              <a:rPr lang="en-IN" dirty="0" smtClean="0"/>
              <a:t>	• utility bills and capital expense investments for power and cooling</a:t>
            </a:r>
          </a:p>
          <a:p>
            <a:pPr algn="just">
              <a:buNone/>
            </a:pPr>
            <a:r>
              <a:rPr lang="en-IN" dirty="0" smtClean="0"/>
              <a:t>	• security and access control measures that need to be maintained and enforced to</a:t>
            </a:r>
          </a:p>
          <a:p>
            <a:pPr algn="just"/>
            <a:r>
              <a:rPr lang="en-IN" dirty="0" smtClean="0"/>
              <a:t>protect infrastructure resources</a:t>
            </a:r>
          </a:p>
          <a:p>
            <a:pPr algn="just">
              <a:buNone/>
            </a:pPr>
            <a:r>
              <a:rPr lang="en-IN" dirty="0" smtClean="0"/>
              <a:t>	• administrative and accounts staff that may be required to keep track of licenses</a:t>
            </a:r>
          </a:p>
          <a:p>
            <a:pPr algn="just"/>
            <a:r>
              <a:rPr lang="en-IN" dirty="0" smtClean="0"/>
              <a:t>and support arrangements</a:t>
            </a:r>
          </a:p>
          <a:p>
            <a:pPr algn="just">
              <a:buNone/>
            </a:pPr>
            <a:endParaRPr lang="en-IN" b="1" dirty="0" smtClean="0"/>
          </a:p>
          <a:p>
            <a:pPr algn="just"/>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285728"/>
            <a:ext cx="8229600" cy="4525963"/>
          </a:xfrm>
        </p:spPr>
        <p:txBody>
          <a:bodyPr>
            <a:normAutofit fontScale="92500" lnSpcReduction="10000"/>
          </a:bodyPr>
          <a:lstStyle/>
          <a:p>
            <a:r>
              <a:rPr lang="en-IN" b="1" dirty="0" smtClean="0"/>
              <a:t>Organizational Agility</a:t>
            </a:r>
          </a:p>
          <a:p>
            <a:pPr algn="just">
              <a:buNone/>
            </a:pPr>
            <a:r>
              <a:rPr lang="en-IN" dirty="0" smtClean="0"/>
              <a:t>Businesses need the ability to adapt and evolve to successfully face change caused by both internal and external factors. Organizational agility is the measure of an organization's responsiveness to change.</a:t>
            </a:r>
          </a:p>
          <a:p>
            <a:pPr algn="just">
              <a:buNone/>
            </a:pPr>
            <a:r>
              <a:rPr lang="en-IN" dirty="0" smtClean="0"/>
              <a:t>An IT enterprise often needs to respond to business change by scaling its IT resources beyond the scope of what was previously predicted or planned for.</a:t>
            </a:r>
            <a:endParaRPr lang="en-IN" b="1" dirty="0" smtClean="0"/>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Technology Innovations</a:t>
            </a:r>
            <a:br>
              <a:rPr lang="en-IN" dirty="0" smtClean="0"/>
            </a:br>
            <a:endParaRPr lang="en-IN" dirty="0"/>
          </a:p>
        </p:txBody>
      </p:sp>
      <p:sp>
        <p:nvSpPr>
          <p:cNvPr id="3" name="Content Placeholder 2"/>
          <p:cNvSpPr>
            <a:spLocks noGrp="1"/>
          </p:cNvSpPr>
          <p:nvPr>
            <p:ph idx="1"/>
          </p:nvPr>
        </p:nvSpPr>
        <p:spPr>
          <a:xfrm>
            <a:off x="500034" y="857232"/>
            <a:ext cx="8229600" cy="5786478"/>
          </a:xfrm>
        </p:spPr>
        <p:txBody>
          <a:bodyPr>
            <a:normAutofit fontScale="62500" lnSpcReduction="20000"/>
          </a:bodyPr>
          <a:lstStyle/>
          <a:p>
            <a:r>
              <a:rPr lang="en-IN" b="1" dirty="0" smtClean="0"/>
              <a:t>Clustering</a:t>
            </a:r>
          </a:p>
          <a:p>
            <a:pPr>
              <a:buNone/>
            </a:pPr>
            <a:r>
              <a:rPr lang="en-IN" dirty="0" smtClean="0"/>
              <a:t>A cluster is a group of independent IT resources that are interconnected and work as a single system.</a:t>
            </a:r>
          </a:p>
          <a:p>
            <a:pPr>
              <a:buNone/>
            </a:pPr>
            <a:r>
              <a:rPr lang="en-IN" dirty="0" smtClean="0"/>
              <a:t>hardware clustering is that its component systems have reasonably identical hardware and operating systems to provide similar performance levels when one failed component is to be replaced by another. </a:t>
            </a:r>
          </a:p>
          <a:p>
            <a:pPr algn="just">
              <a:buNone/>
            </a:pPr>
            <a:r>
              <a:rPr lang="en-IN" dirty="0" smtClean="0"/>
              <a:t>Component devices that form a cluster are kept in synchronization through dedicated, high-speed communication links.</a:t>
            </a:r>
            <a:endParaRPr lang="en-IN" b="1" dirty="0" smtClean="0"/>
          </a:p>
          <a:p>
            <a:r>
              <a:rPr lang="en-IN" b="1" dirty="0" smtClean="0"/>
              <a:t>Grid Computing</a:t>
            </a:r>
          </a:p>
          <a:p>
            <a:pPr>
              <a:buNone/>
            </a:pPr>
            <a:r>
              <a:rPr lang="en-IN" dirty="0" smtClean="0"/>
              <a:t>A computing grid (or "computational grid") provides a platform in which computing resources are organized into one or more logical pools. These pools are collectively coordinated to provide a high performance distributed grid, sometimes referred to as a "super virtual computer." </a:t>
            </a:r>
          </a:p>
          <a:p>
            <a:pPr algn="just">
              <a:buNone/>
            </a:pPr>
            <a:r>
              <a:rPr lang="en-IN" dirty="0" smtClean="0"/>
              <a:t>Grid computing differs from clustering in that grid systems are much more loosely coupled and distributed. As a result, grid computing systems can involve computing resources that are heterogeneous and geographically dispersed, which is generally not possible with cluster computing-based systems.</a:t>
            </a:r>
            <a:endParaRPr lang="en-IN" b="1" dirty="0" smtClean="0"/>
          </a:p>
          <a:p>
            <a:endParaRPr lang="en-IN" b="1" dirty="0" smtClean="0"/>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1217</TotalTime>
  <Words>1602</Words>
  <Application>Microsoft Office PowerPoint</Application>
  <PresentationFormat>On-screen Show (4:3)</PresentationFormat>
  <Paragraphs>131</Paragraphs>
  <Slides>42</Slides>
  <Notes>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Unit I Understanding Cloud Computing </vt:lpstr>
      <vt:lpstr>Origins and Influences</vt:lpstr>
      <vt:lpstr>Slide 3</vt:lpstr>
      <vt:lpstr>Slide 4</vt:lpstr>
      <vt:lpstr>Slide 5</vt:lpstr>
      <vt:lpstr>Slide 6</vt:lpstr>
      <vt:lpstr>Slide 7</vt:lpstr>
      <vt:lpstr>Slide 8</vt:lpstr>
      <vt:lpstr>Technology Innovations </vt:lpstr>
      <vt:lpstr>Slide 10</vt:lpstr>
      <vt:lpstr>Basic Concepts and Terminology </vt:lpstr>
      <vt:lpstr>Cloud </vt:lpstr>
      <vt:lpstr>Slide 13</vt:lpstr>
      <vt:lpstr>IT Resource </vt:lpstr>
      <vt:lpstr>Slide 15</vt:lpstr>
      <vt:lpstr>Slide 16</vt:lpstr>
      <vt:lpstr> Horizontal Scaling</vt:lpstr>
      <vt:lpstr> Vertical Scaling</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 Understanding Cloud Computing </dc:title>
  <dc:creator>Lenovo 6412</dc:creator>
  <cp:lastModifiedBy>Lenovo 6412</cp:lastModifiedBy>
  <cp:revision>16</cp:revision>
  <dcterms:created xsi:type="dcterms:W3CDTF">2018-06-19T06:08:28Z</dcterms:created>
  <dcterms:modified xsi:type="dcterms:W3CDTF">2018-07-04T08:15:40Z</dcterms:modified>
</cp:coreProperties>
</file>