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Garet 2" charset="1" panose="00000000000000000000"/>
      <p:regular r:id="rId21"/>
    </p:embeddedFont>
    <p:embeddedFont>
      <p:font typeface="TAN Mon Cheri" charset="1" panose="00000000000000000000"/>
      <p:regular r:id="rId22"/>
    </p:embeddedFont>
    <p:embeddedFont>
      <p:font typeface="Garet 2 Bold"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0">
            <a:off x="14475039" y="0"/>
            <a:ext cx="3812961" cy="10287000"/>
            <a:chOff x="0" y="0"/>
            <a:chExt cx="1004237" cy="2709333"/>
          </a:xfrm>
        </p:grpSpPr>
        <p:sp>
          <p:nvSpPr>
            <p:cNvPr name="Freeform 3" id="3"/>
            <p:cNvSpPr/>
            <p:nvPr/>
          </p:nvSpPr>
          <p:spPr>
            <a:xfrm flipH="false" flipV="false" rot="0">
              <a:off x="0" y="0"/>
              <a:ext cx="1004237" cy="2709333"/>
            </a:xfrm>
            <a:custGeom>
              <a:avLst/>
              <a:gdLst/>
              <a:ahLst/>
              <a:cxnLst/>
              <a:rect r="r" b="b" t="t" l="l"/>
              <a:pathLst>
                <a:path h="2709333" w="1004237">
                  <a:moveTo>
                    <a:pt x="0" y="0"/>
                  </a:moveTo>
                  <a:lnTo>
                    <a:pt x="1004237" y="0"/>
                  </a:lnTo>
                  <a:lnTo>
                    <a:pt x="1004237" y="2709333"/>
                  </a:lnTo>
                  <a:lnTo>
                    <a:pt x="0" y="2709333"/>
                  </a:lnTo>
                  <a:close/>
                </a:path>
              </a:pathLst>
            </a:custGeom>
            <a:solidFill>
              <a:srgbClr val="A5A58D"/>
            </a:solidFill>
          </p:spPr>
        </p:sp>
        <p:sp>
          <p:nvSpPr>
            <p:cNvPr name="TextBox 4" id="4"/>
            <p:cNvSpPr txBox="true"/>
            <p:nvPr/>
          </p:nvSpPr>
          <p:spPr>
            <a:xfrm>
              <a:off x="0" y="-38100"/>
              <a:ext cx="1004237" cy="274743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205727" y="3438079"/>
            <a:ext cx="14269312" cy="3582293"/>
          </a:xfrm>
          <a:prstGeom prst="rect">
            <a:avLst/>
          </a:prstGeom>
        </p:spPr>
        <p:txBody>
          <a:bodyPr anchor="t" rtlCol="false" tIns="0" lIns="0" bIns="0" rIns="0">
            <a:spAutoFit/>
          </a:bodyPr>
          <a:lstStyle/>
          <a:p>
            <a:pPr algn="l">
              <a:lnSpc>
                <a:spcPts val="9323"/>
              </a:lnSpc>
            </a:pPr>
            <a:r>
              <a:rPr lang="en-US" sz="9323">
                <a:solidFill>
                  <a:srgbClr val="A5A58D"/>
                </a:solidFill>
                <a:latin typeface="Garet 2"/>
                <a:ea typeface="Garet 2"/>
                <a:cs typeface="Garet 2"/>
                <a:sym typeface="Garet 2"/>
              </a:rPr>
              <a:t>A Case study on Mobile Device Usage and Public Well-Being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sp>
        <p:nvSpPr>
          <p:cNvPr name="Freeform 2" id="2"/>
          <p:cNvSpPr/>
          <p:nvPr/>
        </p:nvSpPr>
        <p:spPr>
          <a:xfrm flipH="false" flipV="false" rot="0">
            <a:off x="478517" y="1028700"/>
            <a:ext cx="8255589" cy="5380738"/>
          </a:xfrm>
          <a:custGeom>
            <a:avLst/>
            <a:gdLst/>
            <a:ahLst/>
            <a:cxnLst/>
            <a:rect r="r" b="b" t="t" l="l"/>
            <a:pathLst>
              <a:path h="5380738" w="8255589">
                <a:moveTo>
                  <a:pt x="0" y="0"/>
                </a:moveTo>
                <a:lnTo>
                  <a:pt x="8255589" y="0"/>
                </a:lnTo>
                <a:lnTo>
                  <a:pt x="8255589" y="5380738"/>
                </a:lnTo>
                <a:lnTo>
                  <a:pt x="0" y="5380738"/>
                </a:lnTo>
                <a:lnTo>
                  <a:pt x="0" y="0"/>
                </a:lnTo>
                <a:close/>
              </a:path>
            </a:pathLst>
          </a:custGeom>
          <a:blipFill>
            <a:blip r:embed="rId2"/>
            <a:stretch>
              <a:fillRect l="0" t="0" r="0" b="0"/>
            </a:stretch>
          </a:blipFill>
        </p:spPr>
      </p:sp>
      <p:sp>
        <p:nvSpPr>
          <p:cNvPr name="Freeform 3" id="3"/>
          <p:cNvSpPr/>
          <p:nvPr/>
        </p:nvSpPr>
        <p:spPr>
          <a:xfrm flipH="false" flipV="false" rot="0">
            <a:off x="9144000" y="1039291"/>
            <a:ext cx="8691567" cy="5370147"/>
          </a:xfrm>
          <a:custGeom>
            <a:avLst/>
            <a:gdLst/>
            <a:ahLst/>
            <a:cxnLst/>
            <a:rect r="r" b="b" t="t" l="l"/>
            <a:pathLst>
              <a:path h="5370147" w="8691567">
                <a:moveTo>
                  <a:pt x="0" y="0"/>
                </a:moveTo>
                <a:lnTo>
                  <a:pt x="8691567" y="0"/>
                </a:lnTo>
                <a:lnTo>
                  <a:pt x="8691567" y="5370147"/>
                </a:lnTo>
                <a:lnTo>
                  <a:pt x="0" y="5370147"/>
                </a:lnTo>
                <a:lnTo>
                  <a:pt x="0" y="0"/>
                </a:lnTo>
                <a:close/>
              </a:path>
            </a:pathLst>
          </a:custGeom>
          <a:blipFill>
            <a:blip r:embed="rId3"/>
            <a:stretch>
              <a:fillRect l="0" t="0" r="0" b="0"/>
            </a:stretch>
          </a:blipFill>
        </p:spPr>
      </p:sp>
      <p:sp>
        <p:nvSpPr>
          <p:cNvPr name="TextBox 4" id="4"/>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 Personality Traits by Age Group</a:t>
            </a:r>
          </a:p>
        </p:txBody>
      </p:sp>
      <p:sp>
        <p:nvSpPr>
          <p:cNvPr name="TextBox 5" id="5"/>
          <p:cNvSpPr txBox="true"/>
          <p:nvPr/>
        </p:nvSpPr>
        <p:spPr>
          <a:xfrm rot="0">
            <a:off x="1957274" y="6986285"/>
            <a:ext cx="14373453" cy="1722479"/>
          </a:xfrm>
          <a:prstGeom prst="rect">
            <a:avLst/>
          </a:prstGeom>
        </p:spPr>
        <p:txBody>
          <a:bodyPr anchor="t" rtlCol="false" tIns="0" lIns="0" bIns="0" rIns="0">
            <a:spAutoFit/>
          </a:bodyPr>
          <a:lstStyle/>
          <a:p>
            <a:pPr algn="l" marL="451246" indent="-225623" lvl="1">
              <a:lnSpc>
                <a:spcPts val="2717"/>
              </a:lnSpc>
              <a:buFont typeface="Arial"/>
              <a:buChar char="•"/>
            </a:pPr>
            <a:r>
              <a:rPr lang="en-US" sz="2090">
                <a:solidFill>
                  <a:srgbClr val="BF7343"/>
                </a:solidFill>
                <a:latin typeface="Garet 2"/>
                <a:ea typeface="Garet 2"/>
                <a:cs typeface="Garet 2"/>
                <a:sym typeface="Garet 2"/>
              </a:rPr>
              <a:t>Teenagers (10s) are the calmest and most emotionally stable compared to all other age groups.</a:t>
            </a:r>
          </a:p>
          <a:p>
            <a:pPr algn="l" marL="451246" indent="-225623" lvl="1">
              <a:lnSpc>
                <a:spcPts val="2717"/>
              </a:lnSpc>
              <a:buFont typeface="Arial"/>
              <a:buChar char="•"/>
            </a:pPr>
            <a:r>
              <a:rPr lang="en-US" sz="2090">
                <a:solidFill>
                  <a:srgbClr val="BF7343"/>
                </a:solidFill>
                <a:latin typeface="Garet 2"/>
                <a:ea typeface="Garet 2"/>
                <a:cs typeface="Garet 2"/>
                <a:sym typeface="Garet 2"/>
              </a:rPr>
              <a:t>Emotional stability drops after the teen years and stays around the same from 20s to 60+.</a:t>
            </a:r>
          </a:p>
          <a:p>
            <a:pPr algn="l" marL="451246" indent="-225623" lvl="1">
              <a:lnSpc>
                <a:spcPts val="2717"/>
              </a:lnSpc>
              <a:buFont typeface="Arial"/>
              <a:buChar char="•"/>
            </a:pPr>
            <a:r>
              <a:rPr lang="en-US" sz="2090">
                <a:solidFill>
                  <a:srgbClr val="BF7343"/>
                </a:solidFill>
                <a:latin typeface="Garet 2"/>
                <a:ea typeface="Garet 2"/>
                <a:cs typeface="Garet 2"/>
                <a:sym typeface="Garet 2"/>
              </a:rPr>
              <a:t>Young people (10s) are the least conventional and seem more open to new ideas.</a:t>
            </a:r>
          </a:p>
          <a:p>
            <a:pPr algn="l" marL="451246" indent="-225623" lvl="1">
              <a:lnSpc>
                <a:spcPts val="2717"/>
              </a:lnSpc>
              <a:buFont typeface="Arial"/>
              <a:buChar char="•"/>
            </a:pPr>
            <a:r>
              <a:rPr lang="en-US" sz="2090">
                <a:solidFill>
                  <a:srgbClr val="BF7343"/>
                </a:solidFill>
                <a:latin typeface="Garet 2"/>
                <a:ea typeface="Garet 2"/>
                <a:cs typeface="Garet 2"/>
                <a:sym typeface="Garet 2"/>
              </a:rPr>
              <a:t>As age increases, people tend to become more conventional and less creative, especially those over 60.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10800000">
            <a:off x="15763338" y="0"/>
            <a:ext cx="2501924" cy="10287000"/>
            <a:chOff x="0" y="0"/>
            <a:chExt cx="658943" cy="2709333"/>
          </a:xfrm>
        </p:grpSpPr>
        <p:sp>
          <p:nvSpPr>
            <p:cNvPr name="Freeform 3" id="3"/>
            <p:cNvSpPr/>
            <p:nvPr/>
          </p:nvSpPr>
          <p:spPr>
            <a:xfrm flipH="false" flipV="false" rot="0">
              <a:off x="0" y="0"/>
              <a:ext cx="658943" cy="2709333"/>
            </a:xfrm>
            <a:custGeom>
              <a:avLst/>
              <a:gdLst/>
              <a:ahLst/>
              <a:cxnLst/>
              <a:rect r="r" b="b" t="t" l="l"/>
              <a:pathLst>
                <a:path h="2709333" w="658943">
                  <a:moveTo>
                    <a:pt x="0" y="0"/>
                  </a:moveTo>
                  <a:lnTo>
                    <a:pt x="658943" y="0"/>
                  </a:lnTo>
                  <a:lnTo>
                    <a:pt x="658943" y="2709333"/>
                  </a:lnTo>
                  <a:lnTo>
                    <a:pt x="0" y="2709333"/>
                  </a:lnTo>
                  <a:close/>
                </a:path>
              </a:pathLst>
            </a:custGeom>
            <a:solidFill>
              <a:srgbClr val="CB997E"/>
            </a:solidFill>
          </p:spPr>
        </p:sp>
        <p:sp>
          <p:nvSpPr>
            <p:cNvPr name="TextBox 4" id="4"/>
            <p:cNvSpPr txBox="true"/>
            <p:nvPr/>
          </p:nvSpPr>
          <p:spPr>
            <a:xfrm>
              <a:off x="0" y="-38100"/>
              <a:ext cx="658943" cy="274743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917420" y="1028700"/>
            <a:ext cx="8045830" cy="5399175"/>
          </a:xfrm>
          <a:custGeom>
            <a:avLst/>
            <a:gdLst/>
            <a:ahLst/>
            <a:cxnLst/>
            <a:rect r="r" b="b" t="t" l="l"/>
            <a:pathLst>
              <a:path h="5399175" w="8045830">
                <a:moveTo>
                  <a:pt x="0" y="0"/>
                </a:moveTo>
                <a:lnTo>
                  <a:pt x="8045830" y="0"/>
                </a:lnTo>
                <a:lnTo>
                  <a:pt x="8045830" y="5399175"/>
                </a:lnTo>
                <a:lnTo>
                  <a:pt x="0" y="5399175"/>
                </a:lnTo>
                <a:lnTo>
                  <a:pt x="0" y="0"/>
                </a:lnTo>
                <a:close/>
              </a:path>
            </a:pathLst>
          </a:custGeom>
          <a:blipFill>
            <a:blip r:embed="rId2"/>
            <a:stretch>
              <a:fillRect l="0" t="0" r="0" b="0"/>
            </a:stretch>
          </a:blipFill>
        </p:spPr>
      </p:sp>
      <p:sp>
        <p:nvSpPr>
          <p:cNvPr name="TextBox 6" id="6"/>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Distribution Of Control Gap</a:t>
            </a:r>
          </a:p>
        </p:txBody>
      </p:sp>
      <p:sp>
        <p:nvSpPr>
          <p:cNvPr name="TextBox 7" id="7"/>
          <p:cNvSpPr txBox="true"/>
          <p:nvPr/>
        </p:nvSpPr>
        <p:spPr>
          <a:xfrm rot="0">
            <a:off x="646997" y="6528312"/>
            <a:ext cx="14755156" cy="3382740"/>
          </a:xfrm>
          <a:prstGeom prst="rect">
            <a:avLst/>
          </a:prstGeom>
        </p:spPr>
        <p:txBody>
          <a:bodyPr anchor="t" rtlCol="false" tIns="0" lIns="0" bIns="0" rIns="0">
            <a:spAutoFit/>
          </a:bodyPr>
          <a:lstStyle/>
          <a:p>
            <a:pPr algn="l" marL="499183" indent="-249592" lvl="1">
              <a:lnSpc>
                <a:spcPts val="3005"/>
              </a:lnSpc>
              <a:buFont typeface="Arial"/>
              <a:buChar char="•"/>
            </a:pPr>
            <a:r>
              <a:rPr lang="en-US" sz="2312">
                <a:solidFill>
                  <a:srgbClr val="BF7343"/>
                </a:solidFill>
                <a:latin typeface="Garet 2"/>
                <a:ea typeface="Garet 2"/>
                <a:cs typeface="Garet 2"/>
                <a:sym typeface="Garet 2"/>
              </a:rPr>
              <a:t>Control gap is the difference between how much control people think they should have over their personal data and how much control they actually feel they have. A higher gap means people feel less in control than they’d like to be.</a:t>
            </a:r>
          </a:p>
          <a:p>
            <a:pPr algn="l" marL="499183" indent="-249592" lvl="1">
              <a:lnSpc>
                <a:spcPts val="3005"/>
              </a:lnSpc>
              <a:buFont typeface="Arial"/>
              <a:buChar char="•"/>
            </a:pPr>
            <a:r>
              <a:rPr lang="en-US" sz="2312">
                <a:solidFill>
                  <a:srgbClr val="BF7343"/>
                </a:solidFill>
                <a:latin typeface="Garet 2"/>
                <a:ea typeface="Garet 2"/>
                <a:cs typeface="Garet 2"/>
                <a:sym typeface="Garet 2"/>
              </a:rPr>
              <a:t>People in their 20s feel the most in control, showing the lowest control gap score.</a:t>
            </a:r>
          </a:p>
          <a:p>
            <a:pPr algn="l" marL="499183" indent="-249592" lvl="1">
              <a:lnSpc>
                <a:spcPts val="3005"/>
              </a:lnSpc>
              <a:buFont typeface="Arial"/>
              <a:buChar char="•"/>
            </a:pPr>
            <a:r>
              <a:rPr lang="en-US" sz="2312">
                <a:solidFill>
                  <a:srgbClr val="BF7343"/>
                </a:solidFill>
                <a:latin typeface="Garet 2"/>
                <a:ea typeface="Garet 2"/>
                <a:cs typeface="Garet 2"/>
                <a:sym typeface="Garet 2"/>
              </a:rPr>
              <a:t>The control gap starts increasing in the 30s and keeps rising with age.</a:t>
            </a:r>
          </a:p>
          <a:p>
            <a:pPr algn="l" marL="499183" indent="-249592" lvl="1">
              <a:lnSpc>
                <a:spcPts val="3005"/>
              </a:lnSpc>
              <a:buFont typeface="Arial"/>
              <a:buChar char="•"/>
            </a:pPr>
            <a:r>
              <a:rPr lang="en-US" sz="2312">
                <a:solidFill>
                  <a:srgbClr val="BF7343"/>
                </a:solidFill>
                <a:latin typeface="Garet 2"/>
                <a:ea typeface="Garet 2"/>
                <a:cs typeface="Garet 2"/>
                <a:sym typeface="Garet 2"/>
              </a:rPr>
              <a:t>People in their 50s feel the biggest control gap—they want more control than they currently feel they have.</a:t>
            </a:r>
          </a:p>
          <a:p>
            <a:pPr algn="l" marL="499183" indent="-249592" lvl="1">
              <a:lnSpc>
                <a:spcPts val="3005"/>
              </a:lnSpc>
              <a:buFont typeface="Arial"/>
              <a:buChar char="•"/>
            </a:pPr>
            <a:r>
              <a:rPr lang="en-US" sz="2312">
                <a:solidFill>
                  <a:srgbClr val="BF7343"/>
                </a:solidFill>
                <a:latin typeface="Garet 2"/>
                <a:ea typeface="Garet 2"/>
                <a:cs typeface="Garet 2"/>
                <a:sym typeface="Garet 2"/>
              </a:rPr>
              <a:t>Teenagers (10s) are somewhere in the middle—not the most in control, but not the worst either.</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10800000">
            <a:off x="15763338" y="0"/>
            <a:ext cx="2501924" cy="10287000"/>
            <a:chOff x="0" y="0"/>
            <a:chExt cx="658943" cy="2709333"/>
          </a:xfrm>
        </p:grpSpPr>
        <p:sp>
          <p:nvSpPr>
            <p:cNvPr name="Freeform 3" id="3"/>
            <p:cNvSpPr/>
            <p:nvPr/>
          </p:nvSpPr>
          <p:spPr>
            <a:xfrm flipH="false" flipV="false" rot="0">
              <a:off x="0" y="0"/>
              <a:ext cx="658943" cy="2709333"/>
            </a:xfrm>
            <a:custGeom>
              <a:avLst/>
              <a:gdLst/>
              <a:ahLst/>
              <a:cxnLst/>
              <a:rect r="r" b="b" t="t" l="l"/>
              <a:pathLst>
                <a:path h="2709333" w="658943">
                  <a:moveTo>
                    <a:pt x="0" y="0"/>
                  </a:moveTo>
                  <a:lnTo>
                    <a:pt x="658943" y="0"/>
                  </a:lnTo>
                  <a:lnTo>
                    <a:pt x="658943" y="2709333"/>
                  </a:lnTo>
                  <a:lnTo>
                    <a:pt x="0" y="2709333"/>
                  </a:lnTo>
                  <a:close/>
                </a:path>
              </a:pathLst>
            </a:custGeom>
            <a:solidFill>
              <a:srgbClr val="CB997E"/>
            </a:solidFill>
          </p:spPr>
        </p:sp>
        <p:sp>
          <p:nvSpPr>
            <p:cNvPr name="TextBox 4" id="4"/>
            <p:cNvSpPr txBox="true"/>
            <p:nvPr/>
          </p:nvSpPr>
          <p:spPr>
            <a:xfrm>
              <a:off x="0" y="-38100"/>
              <a:ext cx="658943" cy="274743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Evaluation of Current Practices</a:t>
            </a:r>
          </a:p>
        </p:txBody>
      </p:sp>
      <p:sp>
        <p:nvSpPr>
          <p:cNvPr name="TextBox 6" id="6"/>
          <p:cNvSpPr txBox="true"/>
          <p:nvPr/>
        </p:nvSpPr>
        <p:spPr>
          <a:xfrm rot="0">
            <a:off x="1296848" y="1937168"/>
            <a:ext cx="13931719" cy="7665247"/>
          </a:xfrm>
          <a:prstGeom prst="rect">
            <a:avLst/>
          </a:prstGeom>
        </p:spPr>
        <p:txBody>
          <a:bodyPr anchor="t" rtlCol="false" tIns="0" lIns="0" bIns="0" rIns="0">
            <a:spAutoFit/>
          </a:bodyPr>
          <a:lstStyle/>
          <a:p>
            <a:pPr algn="l" marL="854684" indent="-427342" lvl="1">
              <a:lnSpc>
                <a:spcPts val="5146"/>
              </a:lnSpc>
              <a:buFont typeface="Arial"/>
              <a:buChar char="•"/>
            </a:pPr>
            <a:r>
              <a:rPr lang="en-US" sz="3958">
                <a:solidFill>
                  <a:srgbClr val="BF7343"/>
                </a:solidFill>
                <a:latin typeface="Garet 2"/>
                <a:ea typeface="Garet 2"/>
                <a:cs typeface="Garet 2"/>
                <a:sym typeface="Garet 2"/>
              </a:rPr>
              <a:t>Current mobile app practices prioritize data collection over user understanding or control.</a:t>
            </a:r>
          </a:p>
          <a:p>
            <a:pPr algn="l" marL="854684" indent="-427342" lvl="1">
              <a:lnSpc>
                <a:spcPts val="5146"/>
              </a:lnSpc>
              <a:buFont typeface="Arial"/>
              <a:buChar char="•"/>
            </a:pPr>
            <a:r>
              <a:rPr lang="en-US" sz="3958">
                <a:solidFill>
                  <a:srgbClr val="BF7343"/>
                </a:solidFill>
                <a:latin typeface="Garet 2"/>
                <a:ea typeface="Garet 2"/>
                <a:cs typeface="Garet 2"/>
                <a:sym typeface="Garet 2"/>
              </a:rPr>
              <a:t>Privacy settings are often hidden, unclear, or set to opt-out by default.</a:t>
            </a:r>
          </a:p>
          <a:p>
            <a:pPr algn="l" marL="854684" indent="-427342" lvl="1">
              <a:lnSpc>
                <a:spcPts val="5146"/>
              </a:lnSpc>
              <a:buFont typeface="Arial"/>
              <a:buChar char="•"/>
            </a:pPr>
            <a:r>
              <a:rPr lang="en-US" sz="3958">
                <a:solidFill>
                  <a:srgbClr val="BF7343"/>
                </a:solidFill>
                <a:latin typeface="Garet 2"/>
                <a:ea typeface="Garet 2"/>
                <a:cs typeface="Garet 2"/>
                <a:sym typeface="Garet 2"/>
              </a:rPr>
              <a:t>Consent screens commonly use complex legal language that is difficult for the average user to understand.</a:t>
            </a:r>
          </a:p>
          <a:p>
            <a:pPr algn="l" marL="854684" indent="-427342" lvl="1">
              <a:lnSpc>
                <a:spcPts val="5146"/>
              </a:lnSpc>
              <a:buFont typeface="Arial"/>
              <a:buChar char="•"/>
            </a:pPr>
            <a:r>
              <a:rPr lang="en-US" sz="3958">
                <a:solidFill>
                  <a:srgbClr val="BF7343"/>
                </a:solidFill>
                <a:latin typeface="Garet 2"/>
                <a:ea typeface="Garet 2"/>
                <a:cs typeface="Garet 2"/>
                <a:sym typeface="Garet 2"/>
              </a:rPr>
              <a:t>Ethical principles like transparency, data governance, and user empowerment are inconsistently applied.</a:t>
            </a:r>
          </a:p>
          <a:p>
            <a:pPr algn="l" marL="854684" indent="-427342" lvl="1">
              <a:lnSpc>
                <a:spcPts val="5146"/>
              </a:lnSpc>
              <a:buFont typeface="Arial"/>
              <a:buChar char="•"/>
            </a:pPr>
            <a:r>
              <a:rPr lang="en-US" sz="3958">
                <a:solidFill>
                  <a:srgbClr val="BF7343"/>
                </a:solidFill>
                <a:latin typeface="Garet 2"/>
                <a:ea typeface="Garet 2"/>
                <a:cs typeface="Garet 2"/>
                <a:sym typeface="Garet 2"/>
              </a:rPr>
              <a:t>These issues contribute to ongoing trust problems between users and app developers.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10800000">
            <a:off x="15763338" y="0"/>
            <a:ext cx="2501924" cy="10287000"/>
            <a:chOff x="0" y="0"/>
            <a:chExt cx="658943" cy="2709333"/>
          </a:xfrm>
        </p:grpSpPr>
        <p:sp>
          <p:nvSpPr>
            <p:cNvPr name="Freeform 3" id="3"/>
            <p:cNvSpPr/>
            <p:nvPr/>
          </p:nvSpPr>
          <p:spPr>
            <a:xfrm flipH="false" flipV="false" rot="0">
              <a:off x="0" y="0"/>
              <a:ext cx="658943" cy="2709333"/>
            </a:xfrm>
            <a:custGeom>
              <a:avLst/>
              <a:gdLst/>
              <a:ahLst/>
              <a:cxnLst/>
              <a:rect r="r" b="b" t="t" l="l"/>
              <a:pathLst>
                <a:path h="2709333" w="658943">
                  <a:moveTo>
                    <a:pt x="0" y="0"/>
                  </a:moveTo>
                  <a:lnTo>
                    <a:pt x="658943" y="0"/>
                  </a:lnTo>
                  <a:lnTo>
                    <a:pt x="658943" y="2709333"/>
                  </a:lnTo>
                  <a:lnTo>
                    <a:pt x="0" y="2709333"/>
                  </a:lnTo>
                  <a:close/>
                </a:path>
              </a:pathLst>
            </a:custGeom>
            <a:solidFill>
              <a:srgbClr val="CB997E"/>
            </a:solidFill>
          </p:spPr>
        </p:sp>
        <p:sp>
          <p:nvSpPr>
            <p:cNvPr name="TextBox 4" id="4"/>
            <p:cNvSpPr txBox="true"/>
            <p:nvPr/>
          </p:nvSpPr>
          <p:spPr>
            <a:xfrm>
              <a:off x="0" y="-38100"/>
              <a:ext cx="658943" cy="274743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Existing Solutions</a:t>
            </a:r>
          </a:p>
        </p:txBody>
      </p:sp>
      <p:sp>
        <p:nvSpPr>
          <p:cNvPr name="TextBox 6" id="6"/>
          <p:cNvSpPr txBox="true"/>
          <p:nvPr/>
        </p:nvSpPr>
        <p:spPr>
          <a:xfrm rot="0">
            <a:off x="836445" y="1515746"/>
            <a:ext cx="14049318" cy="7811368"/>
          </a:xfrm>
          <a:prstGeom prst="rect">
            <a:avLst/>
          </a:prstGeom>
        </p:spPr>
        <p:txBody>
          <a:bodyPr anchor="t" rtlCol="false" tIns="0" lIns="0" bIns="0" rIns="0">
            <a:spAutoFit/>
          </a:bodyPr>
          <a:lstStyle/>
          <a:p>
            <a:pPr algn="l" marL="745902" indent="-372951" lvl="1">
              <a:lnSpc>
                <a:spcPts val="4491"/>
              </a:lnSpc>
              <a:buFont typeface="Arial"/>
              <a:buChar char="•"/>
            </a:pPr>
            <a:r>
              <a:rPr lang="en-US" sz="3454">
                <a:solidFill>
                  <a:srgbClr val="BF7343"/>
                </a:solidFill>
                <a:latin typeface="Garet 2"/>
                <a:ea typeface="Garet 2"/>
                <a:cs typeface="Garet 2"/>
                <a:sym typeface="Garet 2"/>
              </a:rPr>
              <a:t>Most apps today offer basic privacy controls, but these settings are usually the same for everyone. They don’t take into account how different users might feel about their data or how much control they actually want.</a:t>
            </a:r>
          </a:p>
          <a:p>
            <a:pPr algn="l" marL="745902" indent="-372951" lvl="1">
              <a:lnSpc>
                <a:spcPts val="4491"/>
              </a:lnSpc>
              <a:buFont typeface="Arial"/>
              <a:buChar char="•"/>
            </a:pPr>
            <a:r>
              <a:rPr lang="en-US" sz="3454">
                <a:solidFill>
                  <a:srgbClr val="BF7343"/>
                </a:solidFill>
                <a:latin typeface="Garet 2"/>
                <a:ea typeface="Garet 2"/>
                <a:cs typeface="Garet 2"/>
                <a:sym typeface="Garet 2"/>
              </a:rPr>
              <a:t>Companies like Apple and Google provide tools like Screen Time or Digital Wellbeing, which help track app usage. However, they don't really help users understand or manage their data control based on their behavior or personality.</a:t>
            </a:r>
          </a:p>
          <a:p>
            <a:pPr algn="l" marL="745902" indent="-372951" lvl="1">
              <a:lnSpc>
                <a:spcPts val="4491"/>
              </a:lnSpc>
              <a:buFont typeface="Arial"/>
              <a:buChar char="•"/>
            </a:pPr>
            <a:r>
              <a:rPr lang="en-US" sz="3454">
                <a:solidFill>
                  <a:srgbClr val="BF7343"/>
                </a:solidFill>
                <a:latin typeface="Garet 2"/>
                <a:ea typeface="Garet 2"/>
                <a:cs typeface="Garet 2"/>
                <a:sym typeface="Garet 2"/>
              </a:rPr>
              <a:t>Consent pop-ups are common, but they’re often one-time messages that users quickly dismiss. These don’t adapt based on how confused or overwhelmed the user might feel.</a:t>
            </a:r>
          </a:p>
          <a:p>
            <a:pPr algn="l">
              <a:lnSpc>
                <a:spcPts val="449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10800000">
            <a:off x="15763338" y="0"/>
            <a:ext cx="2501924" cy="10287000"/>
            <a:chOff x="0" y="0"/>
            <a:chExt cx="658943" cy="2709333"/>
          </a:xfrm>
        </p:grpSpPr>
        <p:sp>
          <p:nvSpPr>
            <p:cNvPr name="Freeform 3" id="3"/>
            <p:cNvSpPr/>
            <p:nvPr/>
          </p:nvSpPr>
          <p:spPr>
            <a:xfrm flipH="false" flipV="false" rot="0">
              <a:off x="0" y="0"/>
              <a:ext cx="658943" cy="2709333"/>
            </a:xfrm>
            <a:custGeom>
              <a:avLst/>
              <a:gdLst/>
              <a:ahLst/>
              <a:cxnLst/>
              <a:rect r="r" b="b" t="t" l="l"/>
              <a:pathLst>
                <a:path h="2709333" w="658943">
                  <a:moveTo>
                    <a:pt x="0" y="0"/>
                  </a:moveTo>
                  <a:lnTo>
                    <a:pt x="658943" y="0"/>
                  </a:lnTo>
                  <a:lnTo>
                    <a:pt x="658943" y="2709333"/>
                  </a:lnTo>
                  <a:lnTo>
                    <a:pt x="0" y="2709333"/>
                  </a:lnTo>
                  <a:close/>
                </a:path>
              </a:pathLst>
            </a:custGeom>
            <a:solidFill>
              <a:srgbClr val="CB997E"/>
            </a:solidFill>
          </p:spPr>
        </p:sp>
        <p:sp>
          <p:nvSpPr>
            <p:cNvPr name="TextBox 4" id="4"/>
            <p:cNvSpPr txBox="true"/>
            <p:nvPr/>
          </p:nvSpPr>
          <p:spPr>
            <a:xfrm>
              <a:off x="0" y="-38100"/>
              <a:ext cx="658943" cy="274743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469533" y="4036822"/>
            <a:ext cx="11301259" cy="4675896"/>
          </a:xfrm>
          <a:custGeom>
            <a:avLst/>
            <a:gdLst/>
            <a:ahLst/>
            <a:cxnLst/>
            <a:rect r="r" b="b" t="t" l="l"/>
            <a:pathLst>
              <a:path h="4675896" w="11301259">
                <a:moveTo>
                  <a:pt x="0" y="0"/>
                </a:moveTo>
                <a:lnTo>
                  <a:pt x="11301259" y="0"/>
                </a:lnTo>
                <a:lnTo>
                  <a:pt x="11301259" y="4675896"/>
                </a:lnTo>
                <a:lnTo>
                  <a:pt x="0" y="4675896"/>
                </a:lnTo>
                <a:lnTo>
                  <a:pt x="0" y="0"/>
                </a:lnTo>
                <a:close/>
              </a:path>
            </a:pathLst>
          </a:custGeom>
          <a:blipFill>
            <a:blip r:embed="rId2"/>
            <a:stretch>
              <a:fillRect l="0" t="0" r="0" b="0"/>
            </a:stretch>
          </a:blipFill>
        </p:spPr>
      </p:sp>
      <p:sp>
        <p:nvSpPr>
          <p:cNvPr name="TextBox 6" id="6"/>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Proposed Solutions</a:t>
            </a:r>
          </a:p>
        </p:txBody>
      </p:sp>
      <p:sp>
        <p:nvSpPr>
          <p:cNvPr name="TextBox 7" id="7"/>
          <p:cNvSpPr txBox="true"/>
          <p:nvPr/>
        </p:nvSpPr>
        <p:spPr>
          <a:xfrm rot="0">
            <a:off x="478517" y="2045096"/>
            <a:ext cx="14307664" cy="1991727"/>
          </a:xfrm>
          <a:prstGeom prst="rect">
            <a:avLst/>
          </a:prstGeom>
        </p:spPr>
        <p:txBody>
          <a:bodyPr anchor="t" rtlCol="false" tIns="0" lIns="0" bIns="0" rIns="0">
            <a:spAutoFit/>
          </a:bodyPr>
          <a:lstStyle/>
          <a:p>
            <a:pPr algn="l">
              <a:lnSpc>
                <a:spcPts val="3184"/>
              </a:lnSpc>
            </a:pPr>
            <a:r>
              <a:rPr lang="en-US" sz="2449" b="true">
                <a:solidFill>
                  <a:srgbClr val="BF7343"/>
                </a:solidFill>
                <a:latin typeface="Garet 2 Bold"/>
                <a:ea typeface="Garet 2 Bold"/>
                <a:cs typeface="Garet 2 Bold"/>
                <a:sym typeface="Garet 2 Bold"/>
              </a:rPr>
              <a:t>Predict Users with Low Data Control</a:t>
            </a:r>
          </a:p>
          <a:p>
            <a:pPr algn="l" marL="528826" indent="-264413" lvl="1">
              <a:lnSpc>
                <a:spcPts val="3184"/>
              </a:lnSpc>
              <a:buFont typeface="Arial"/>
              <a:buChar char="•"/>
            </a:pPr>
            <a:r>
              <a:rPr lang="en-US" sz="2449">
                <a:solidFill>
                  <a:srgbClr val="BF7343"/>
                </a:solidFill>
                <a:latin typeface="Garet 2"/>
                <a:ea typeface="Garet 2"/>
                <a:cs typeface="Garet 2"/>
                <a:sym typeface="Garet 2"/>
              </a:rPr>
              <a:t>Use machine learning models (like Random Forest) to identify users who are likely to feel out of control this can help apps improve guidance or show clearer consent messages.</a:t>
            </a:r>
          </a:p>
          <a:p>
            <a:pPr algn="l">
              <a:lnSpc>
                <a:spcPts val="318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10800000">
            <a:off x="15763338" y="0"/>
            <a:ext cx="2501924" cy="10287000"/>
            <a:chOff x="0" y="0"/>
            <a:chExt cx="658943" cy="2709333"/>
          </a:xfrm>
        </p:grpSpPr>
        <p:sp>
          <p:nvSpPr>
            <p:cNvPr name="Freeform 3" id="3"/>
            <p:cNvSpPr/>
            <p:nvPr/>
          </p:nvSpPr>
          <p:spPr>
            <a:xfrm flipH="false" flipV="false" rot="0">
              <a:off x="0" y="0"/>
              <a:ext cx="658943" cy="2709333"/>
            </a:xfrm>
            <a:custGeom>
              <a:avLst/>
              <a:gdLst/>
              <a:ahLst/>
              <a:cxnLst/>
              <a:rect r="r" b="b" t="t" l="l"/>
              <a:pathLst>
                <a:path h="2709333" w="658943">
                  <a:moveTo>
                    <a:pt x="0" y="0"/>
                  </a:moveTo>
                  <a:lnTo>
                    <a:pt x="658943" y="0"/>
                  </a:lnTo>
                  <a:lnTo>
                    <a:pt x="658943" y="2709333"/>
                  </a:lnTo>
                  <a:lnTo>
                    <a:pt x="0" y="2709333"/>
                  </a:lnTo>
                  <a:close/>
                </a:path>
              </a:pathLst>
            </a:custGeom>
            <a:solidFill>
              <a:srgbClr val="CB997E"/>
            </a:solidFill>
          </p:spPr>
        </p:sp>
        <p:sp>
          <p:nvSpPr>
            <p:cNvPr name="TextBox 4" id="4"/>
            <p:cNvSpPr txBox="true"/>
            <p:nvPr/>
          </p:nvSpPr>
          <p:spPr>
            <a:xfrm>
              <a:off x="0" y="-38100"/>
              <a:ext cx="658943" cy="274743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591418" y="4033288"/>
            <a:ext cx="11301259" cy="5664756"/>
          </a:xfrm>
          <a:custGeom>
            <a:avLst/>
            <a:gdLst/>
            <a:ahLst/>
            <a:cxnLst/>
            <a:rect r="r" b="b" t="t" l="l"/>
            <a:pathLst>
              <a:path h="5664756" w="11301259">
                <a:moveTo>
                  <a:pt x="0" y="0"/>
                </a:moveTo>
                <a:lnTo>
                  <a:pt x="11301259" y="0"/>
                </a:lnTo>
                <a:lnTo>
                  <a:pt x="11301259" y="5664756"/>
                </a:lnTo>
                <a:lnTo>
                  <a:pt x="0" y="5664756"/>
                </a:lnTo>
                <a:lnTo>
                  <a:pt x="0" y="0"/>
                </a:lnTo>
                <a:close/>
              </a:path>
            </a:pathLst>
          </a:custGeom>
          <a:blipFill>
            <a:blip r:embed="rId2"/>
            <a:stretch>
              <a:fillRect l="0" t="0" r="0" b="0"/>
            </a:stretch>
          </a:blipFill>
        </p:spPr>
      </p:sp>
      <p:sp>
        <p:nvSpPr>
          <p:cNvPr name="TextBox 6" id="6"/>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Proposed Solutions</a:t>
            </a:r>
          </a:p>
        </p:txBody>
      </p:sp>
      <p:sp>
        <p:nvSpPr>
          <p:cNvPr name="TextBox 7" id="7"/>
          <p:cNvSpPr txBox="true"/>
          <p:nvPr/>
        </p:nvSpPr>
        <p:spPr>
          <a:xfrm rot="0">
            <a:off x="478517" y="2045096"/>
            <a:ext cx="14307664" cy="1588143"/>
          </a:xfrm>
          <a:prstGeom prst="rect">
            <a:avLst/>
          </a:prstGeom>
        </p:spPr>
        <p:txBody>
          <a:bodyPr anchor="t" rtlCol="false" tIns="0" lIns="0" bIns="0" rIns="0">
            <a:spAutoFit/>
          </a:bodyPr>
          <a:lstStyle/>
          <a:p>
            <a:pPr algn="l">
              <a:lnSpc>
                <a:spcPts val="3184"/>
              </a:lnSpc>
            </a:pPr>
            <a:r>
              <a:rPr lang="en-US" sz="2449" b="true">
                <a:solidFill>
                  <a:srgbClr val="BF7343"/>
                </a:solidFill>
                <a:latin typeface="Garet 2 Bold"/>
                <a:ea typeface="Garet 2 Bold"/>
                <a:cs typeface="Garet 2 Bold"/>
                <a:sym typeface="Garet 2 Bold"/>
              </a:rPr>
              <a:t>Group Users by Behavior and Personality</a:t>
            </a:r>
          </a:p>
          <a:p>
            <a:pPr algn="l" marL="528826" indent="-264413" lvl="1">
              <a:lnSpc>
                <a:spcPts val="3184"/>
              </a:lnSpc>
              <a:buFont typeface="Arial"/>
              <a:buChar char="•"/>
            </a:pPr>
            <a:r>
              <a:rPr lang="en-US" sz="2449">
                <a:solidFill>
                  <a:srgbClr val="BF7343"/>
                </a:solidFill>
                <a:latin typeface="Garet 2"/>
                <a:ea typeface="Garet 2"/>
                <a:cs typeface="Garet 2"/>
                <a:sym typeface="Garet 2"/>
              </a:rPr>
              <a:t>Apply techniques to group users based on their age and traits. This helps find patterns like “users with high confusion,” so interventions can be more personalized.</a:t>
            </a:r>
          </a:p>
          <a:p>
            <a:pPr algn="l">
              <a:lnSpc>
                <a:spcPts val="318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sp>
        <p:nvSpPr>
          <p:cNvPr name="TextBox 2" id="2"/>
          <p:cNvSpPr txBox="true"/>
          <p:nvPr/>
        </p:nvSpPr>
        <p:spPr>
          <a:xfrm rot="0">
            <a:off x="859989" y="2001336"/>
            <a:ext cx="10573186" cy="6921427"/>
          </a:xfrm>
          <a:prstGeom prst="rect">
            <a:avLst/>
          </a:prstGeom>
        </p:spPr>
        <p:txBody>
          <a:bodyPr anchor="t" rtlCol="false" tIns="0" lIns="0" bIns="0" rIns="0">
            <a:spAutoFit/>
          </a:bodyPr>
          <a:lstStyle/>
          <a:p>
            <a:pPr algn="l" marL="573198" indent="-286599" lvl="1">
              <a:lnSpc>
                <a:spcPts val="3451"/>
              </a:lnSpc>
              <a:buFont typeface="Arial"/>
              <a:buChar char="•"/>
            </a:pPr>
            <a:r>
              <a:rPr lang="en-US" sz="2654">
                <a:solidFill>
                  <a:srgbClr val="6B705C"/>
                </a:solidFill>
                <a:latin typeface="Garet 2"/>
                <a:ea typeface="Garet 2"/>
                <a:cs typeface="Garet 2"/>
                <a:sym typeface="Garet 2"/>
              </a:rPr>
              <a:t>Mobile apps are widely used for communication, entertainment, education, and daily tasks.</a:t>
            </a:r>
          </a:p>
          <a:p>
            <a:pPr algn="l" marL="573198" indent="-286599" lvl="1">
              <a:lnSpc>
                <a:spcPts val="3451"/>
              </a:lnSpc>
              <a:buFont typeface="Arial"/>
              <a:buChar char="•"/>
            </a:pPr>
            <a:r>
              <a:rPr lang="en-US" sz="2654">
                <a:solidFill>
                  <a:srgbClr val="6B705C"/>
                </a:solidFill>
                <a:latin typeface="Garet 2"/>
                <a:ea typeface="Garet 2"/>
                <a:cs typeface="Garet 2"/>
                <a:sym typeface="Garet 2"/>
              </a:rPr>
              <a:t>While convenient, they raise concerns about how personal data is collected, shared, and understood.</a:t>
            </a:r>
          </a:p>
          <a:p>
            <a:pPr algn="l" marL="573198" indent="-286599" lvl="1">
              <a:lnSpc>
                <a:spcPts val="3451"/>
              </a:lnSpc>
              <a:buFont typeface="Arial"/>
              <a:buChar char="•"/>
            </a:pPr>
            <a:r>
              <a:rPr lang="en-US" sz="2654">
                <a:solidFill>
                  <a:srgbClr val="6B705C"/>
                </a:solidFill>
                <a:latin typeface="Garet 2"/>
                <a:ea typeface="Garet 2"/>
                <a:cs typeface="Garet 2"/>
                <a:sym typeface="Garet 2"/>
              </a:rPr>
              <a:t>This case study focuses on users' sense of control over their personal data in mobile environments.</a:t>
            </a:r>
          </a:p>
          <a:p>
            <a:pPr algn="l" marL="573198" indent="-286599" lvl="1">
              <a:lnSpc>
                <a:spcPts val="3451"/>
              </a:lnSpc>
              <a:buFont typeface="Arial"/>
              <a:buChar char="•"/>
            </a:pPr>
            <a:r>
              <a:rPr lang="en-US" sz="2654">
                <a:solidFill>
                  <a:srgbClr val="6B705C"/>
                </a:solidFill>
                <a:latin typeface="Garet 2"/>
                <a:ea typeface="Garet 2"/>
                <a:cs typeface="Garet 2"/>
                <a:sym typeface="Garet 2"/>
              </a:rPr>
              <a:t>It introduces the concept of the Control Gap—the difference between what users believe about their data rights and what they’ve actually consented to.</a:t>
            </a:r>
          </a:p>
          <a:p>
            <a:pPr algn="l" marL="573198" indent="-286599" lvl="1">
              <a:lnSpc>
                <a:spcPts val="3451"/>
              </a:lnSpc>
              <a:buFont typeface="Arial"/>
              <a:buChar char="•"/>
            </a:pPr>
            <a:r>
              <a:rPr lang="en-US" sz="2654">
                <a:solidFill>
                  <a:srgbClr val="6B705C"/>
                </a:solidFill>
                <a:latin typeface="Garet 2"/>
                <a:ea typeface="Garet 2"/>
                <a:cs typeface="Garet 2"/>
                <a:sym typeface="Garet 2"/>
              </a:rPr>
              <a:t>Data science methods were used to analyze trends across age groups, personality types, and app usage behaviors.</a:t>
            </a:r>
          </a:p>
          <a:p>
            <a:pPr algn="l" marL="573198" indent="-286599" lvl="1">
              <a:lnSpc>
                <a:spcPts val="3451"/>
              </a:lnSpc>
              <a:buFont typeface="Arial"/>
              <a:buChar char="•"/>
            </a:pPr>
            <a:r>
              <a:rPr lang="en-US" sz="2654">
                <a:solidFill>
                  <a:srgbClr val="6B705C"/>
                </a:solidFill>
                <a:latin typeface="Garet 2"/>
                <a:ea typeface="Garet 2"/>
                <a:cs typeface="Garet 2"/>
                <a:sym typeface="Garet 2"/>
              </a:rPr>
              <a:t>The goal was to better understand how mobile technology impacts users’ well-being and perceptions of data control.</a:t>
            </a:r>
          </a:p>
          <a:p>
            <a:pPr algn="l">
              <a:lnSpc>
                <a:spcPts val="3451"/>
              </a:lnSpc>
            </a:pPr>
          </a:p>
        </p:txBody>
      </p:sp>
      <p:sp>
        <p:nvSpPr>
          <p:cNvPr name="Freeform 3" id="3"/>
          <p:cNvSpPr/>
          <p:nvPr/>
        </p:nvSpPr>
        <p:spPr>
          <a:xfrm flipH="false" flipV="false" rot="0">
            <a:off x="11621006" y="1965021"/>
            <a:ext cx="6356958" cy="6356958"/>
          </a:xfrm>
          <a:custGeom>
            <a:avLst/>
            <a:gdLst/>
            <a:ahLst/>
            <a:cxnLst/>
            <a:rect r="r" b="b" t="t" l="l"/>
            <a:pathLst>
              <a:path h="6356958" w="6356958">
                <a:moveTo>
                  <a:pt x="0" y="0"/>
                </a:moveTo>
                <a:lnTo>
                  <a:pt x="6356959" y="0"/>
                </a:lnTo>
                <a:lnTo>
                  <a:pt x="6356959" y="6356958"/>
                </a:lnTo>
                <a:lnTo>
                  <a:pt x="0" y="6356958"/>
                </a:lnTo>
                <a:lnTo>
                  <a:pt x="0" y="0"/>
                </a:lnTo>
                <a:close/>
              </a:path>
            </a:pathLst>
          </a:custGeom>
          <a:blipFill>
            <a:blip r:embed="rId2"/>
            <a:stretch>
              <a:fillRect l="0" t="0" r="0" b="0"/>
            </a:stretch>
          </a:blipFill>
        </p:spPr>
      </p:sp>
      <p:sp>
        <p:nvSpPr>
          <p:cNvPr name="TextBox 4" id="4"/>
          <p:cNvSpPr txBox="true"/>
          <p:nvPr/>
        </p:nvSpPr>
        <p:spPr>
          <a:xfrm rot="0">
            <a:off x="3783871" y="933450"/>
            <a:ext cx="4344595" cy="820891"/>
          </a:xfrm>
          <a:prstGeom prst="rect">
            <a:avLst/>
          </a:prstGeom>
        </p:spPr>
        <p:txBody>
          <a:bodyPr anchor="t" rtlCol="false" tIns="0" lIns="0" bIns="0" rIns="0">
            <a:spAutoFit/>
          </a:bodyPr>
          <a:lstStyle/>
          <a:p>
            <a:pPr algn="l">
              <a:lnSpc>
                <a:spcPts val="6729"/>
              </a:lnSpc>
            </a:pPr>
            <a:r>
              <a:rPr lang="en-US" sz="4806">
                <a:solidFill>
                  <a:srgbClr val="6B705C"/>
                </a:solidFill>
                <a:latin typeface="TAN Mon Cheri"/>
                <a:ea typeface="TAN Mon Cheri"/>
                <a:cs typeface="TAN Mon Cheri"/>
                <a:sym typeface="TAN Mon Cheri"/>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sp>
        <p:nvSpPr>
          <p:cNvPr name="TextBox 2" id="2"/>
          <p:cNvSpPr txBox="true"/>
          <p:nvPr/>
        </p:nvSpPr>
        <p:spPr>
          <a:xfrm rot="0">
            <a:off x="663044" y="1009650"/>
            <a:ext cx="10348287" cy="8483481"/>
          </a:xfrm>
          <a:prstGeom prst="rect">
            <a:avLst/>
          </a:prstGeom>
        </p:spPr>
        <p:txBody>
          <a:bodyPr anchor="t" rtlCol="false" tIns="0" lIns="0" bIns="0" rIns="0">
            <a:spAutoFit/>
          </a:bodyPr>
          <a:lstStyle/>
          <a:p>
            <a:pPr algn="l" marL="630167" indent="-315084" lvl="1">
              <a:lnSpc>
                <a:spcPts val="3794"/>
              </a:lnSpc>
              <a:buFont typeface="Arial"/>
              <a:buChar char="•"/>
            </a:pPr>
            <a:r>
              <a:rPr lang="en-US" sz="2918">
                <a:solidFill>
                  <a:srgbClr val="BF7343"/>
                </a:solidFill>
                <a:latin typeface="Garet 2"/>
                <a:ea typeface="Garet 2"/>
                <a:cs typeface="Garet 2"/>
                <a:sym typeface="Garet 2"/>
              </a:rPr>
              <a:t>Mobile app users will experience a gap between perceived control over personal data (Ownership Belief) and actual control (Data Control Level) they possess, resulting in a quantifiable control gap.</a:t>
            </a:r>
          </a:p>
          <a:p>
            <a:pPr algn="l" marL="630167" indent="-315084" lvl="1">
              <a:lnSpc>
                <a:spcPts val="3794"/>
              </a:lnSpc>
              <a:buFont typeface="Arial"/>
              <a:buChar char="•"/>
            </a:pPr>
            <a:r>
              <a:rPr lang="en-US" sz="2918">
                <a:solidFill>
                  <a:srgbClr val="BF7343"/>
                </a:solidFill>
                <a:latin typeface="Garet 2"/>
                <a:ea typeface="Garet 2"/>
                <a:cs typeface="Garet 2"/>
                <a:sym typeface="Garet 2"/>
              </a:rPr>
              <a:t>The control gap between users can differ depending on their app-use habits and personality levels such as anxiety, openness, or conscientiousness.</a:t>
            </a:r>
          </a:p>
          <a:p>
            <a:pPr algn="l" marL="630167" indent="-315084" lvl="1">
              <a:lnSpc>
                <a:spcPts val="3794"/>
              </a:lnSpc>
              <a:buFont typeface="Arial"/>
              <a:buChar char="•"/>
            </a:pPr>
            <a:r>
              <a:rPr lang="en-US" sz="2918">
                <a:solidFill>
                  <a:srgbClr val="BF7343"/>
                </a:solidFill>
                <a:latin typeface="Garet 2"/>
                <a:ea typeface="Garet 2"/>
                <a:cs typeface="Garet 2"/>
                <a:sym typeface="Garet 2"/>
              </a:rPr>
              <a:t>Low awareness of which users possess the greatest control gap prevents platforms from implementing user-specific privacy features or enhancing consent clarity.</a:t>
            </a:r>
          </a:p>
          <a:p>
            <a:pPr algn="l" marL="630167" indent="-315084" lvl="1">
              <a:lnSpc>
                <a:spcPts val="3794"/>
              </a:lnSpc>
              <a:buFont typeface="Arial"/>
              <a:buChar char="•"/>
            </a:pPr>
            <a:r>
              <a:rPr lang="en-US" sz="2918">
                <a:solidFill>
                  <a:srgbClr val="BF7343"/>
                </a:solidFill>
                <a:latin typeface="Garet 2"/>
                <a:ea typeface="Garet 2"/>
                <a:cs typeface="Garet 2"/>
                <a:sym typeface="Garet 2"/>
              </a:rPr>
              <a:t>With such users identified through machine learning and clustering techniques, it is then possible to develop user-specific interventions that are respectful of user autonomy and maximize digital well-being.</a:t>
            </a:r>
          </a:p>
        </p:txBody>
      </p:sp>
      <p:sp>
        <p:nvSpPr>
          <p:cNvPr name="Freeform 3" id="3"/>
          <p:cNvSpPr/>
          <p:nvPr/>
        </p:nvSpPr>
        <p:spPr>
          <a:xfrm flipH="false" flipV="false" rot="0">
            <a:off x="11219244" y="1550610"/>
            <a:ext cx="6356958" cy="6356958"/>
          </a:xfrm>
          <a:custGeom>
            <a:avLst/>
            <a:gdLst/>
            <a:ahLst/>
            <a:cxnLst/>
            <a:rect r="r" b="b" t="t" l="l"/>
            <a:pathLst>
              <a:path h="6356958" w="6356958">
                <a:moveTo>
                  <a:pt x="0" y="0"/>
                </a:moveTo>
                <a:lnTo>
                  <a:pt x="6356958" y="0"/>
                </a:lnTo>
                <a:lnTo>
                  <a:pt x="6356958" y="6356959"/>
                </a:lnTo>
                <a:lnTo>
                  <a:pt x="0" y="6356959"/>
                </a:lnTo>
                <a:lnTo>
                  <a:pt x="0" y="0"/>
                </a:lnTo>
                <a:close/>
              </a:path>
            </a:pathLst>
          </a:custGeom>
          <a:blipFill>
            <a:blip r:embed="rId2"/>
            <a:stretch>
              <a:fillRect l="0" t="0" r="0" b="0"/>
            </a:stretch>
          </a:blipFill>
        </p:spPr>
      </p:sp>
      <p:sp>
        <p:nvSpPr>
          <p:cNvPr name="TextBox 4" id="4"/>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Problem Description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10800000">
            <a:off x="0" y="0"/>
            <a:ext cx="2011924" cy="10287000"/>
            <a:chOff x="0" y="0"/>
            <a:chExt cx="529889" cy="2709333"/>
          </a:xfrm>
        </p:grpSpPr>
        <p:sp>
          <p:nvSpPr>
            <p:cNvPr name="Freeform 3" id="3"/>
            <p:cNvSpPr/>
            <p:nvPr/>
          </p:nvSpPr>
          <p:spPr>
            <a:xfrm flipH="false" flipV="false" rot="0">
              <a:off x="0" y="0"/>
              <a:ext cx="529889" cy="2709333"/>
            </a:xfrm>
            <a:custGeom>
              <a:avLst/>
              <a:gdLst/>
              <a:ahLst/>
              <a:cxnLst/>
              <a:rect r="r" b="b" t="t" l="l"/>
              <a:pathLst>
                <a:path h="2709333" w="529889">
                  <a:moveTo>
                    <a:pt x="0" y="0"/>
                  </a:moveTo>
                  <a:lnTo>
                    <a:pt x="529889" y="0"/>
                  </a:lnTo>
                  <a:lnTo>
                    <a:pt x="529889" y="2709333"/>
                  </a:lnTo>
                  <a:lnTo>
                    <a:pt x="0" y="2709333"/>
                  </a:lnTo>
                  <a:close/>
                </a:path>
              </a:pathLst>
            </a:custGeom>
            <a:solidFill>
              <a:srgbClr val="6B705C"/>
            </a:solidFill>
          </p:spPr>
        </p:sp>
        <p:sp>
          <p:nvSpPr>
            <p:cNvPr name="TextBox 4" id="4"/>
            <p:cNvSpPr txBox="true"/>
            <p:nvPr/>
          </p:nvSpPr>
          <p:spPr>
            <a:xfrm>
              <a:off x="0" y="-38100"/>
              <a:ext cx="529889" cy="274743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2766006" y="933450"/>
            <a:ext cx="14717291" cy="820891"/>
          </a:xfrm>
          <a:prstGeom prst="rect">
            <a:avLst/>
          </a:prstGeom>
        </p:spPr>
        <p:txBody>
          <a:bodyPr anchor="t" rtlCol="false" tIns="0" lIns="0" bIns="0" rIns="0">
            <a:spAutoFit/>
          </a:bodyPr>
          <a:lstStyle/>
          <a:p>
            <a:pPr algn="ctr">
              <a:lnSpc>
                <a:spcPts val="6729"/>
              </a:lnSpc>
            </a:pPr>
            <a:r>
              <a:rPr lang="en-US" sz="4806">
                <a:solidFill>
                  <a:srgbClr val="6B705C"/>
                </a:solidFill>
                <a:latin typeface="TAN Mon Cheri"/>
                <a:ea typeface="TAN Mon Cheri"/>
                <a:cs typeface="TAN Mon Cheri"/>
                <a:sym typeface="TAN Mon Cheri"/>
              </a:rPr>
              <a:t>Data Science Application Involved</a:t>
            </a:r>
          </a:p>
        </p:txBody>
      </p:sp>
      <p:sp>
        <p:nvSpPr>
          <p:cNvPr name="TextBox 6" id="6"/>
          <p:cNvSpPr txBox="true"/>
          <p:nvPr/>
        </p:nvSpPr>
        <p:spPr>
          <a:xfrm rot="0">
            <a:off x="2766006" y="2757026"/>
            <a:ext cx="14717291" cy="5243132"/>
          </a:xfrm>
          <a:prstGeom prst="rect">
            <a:avLst/>
          </a:prstGeom>
        </p:spPr>
        <p:txBody>
          <a:bodyPr anchor="t" rtlCol="false" tIns="0" lIns="0" bIns="0" rIns="0">
            <a:spAutoFit/>
          </a:bodyPr>
          <a:lstStyle/>
          <a:p>
            <a:pPr algn="l" marL="573198" indent="-286599" lvl="1">
              <a:lnSpc>
                <a:spcPts val="3451"/>
              </a:lnSpc>
              <a:buFont typeface="Arial"/>
              <a:buChar char="•"/>
            </a:pPr>
            <a:r>
              <a:rPr lang="en-US" sz="2654">
                <a:solidFill>
                  <a:srgbClr val="6B705C"/>
                </a:solidFill>
                <a:latin typeface="Garet 2"/>
                <a:ea typeface="Garet 2"/>
                <a:cs typeface="Garet 2"/>
                <a:sym typeface="Garet 2"/>
              </a:rPr>
              <a:t>The study utilizes data that reflects mobile use behavior, personality traits, as well as demographic data.</a:t>
            </a:r>
          </a:p>
          <a:p>
            <a:pPr algn="l">
              <a:lnSpc>
                <a:spcPts val="3451"/>
              </a:lnSpc>
            </a:pPr>
          </a:p>
          <a:p>
            <a:pPr algn="l" marL="573198" indent="-286599" lvl="1">
              <a:lnSpc>
                <a:spcPts val="3451"/>
              </a:lnSpc>
              <a:buFont typeface="Arial"/>
              <a:buChar char="•"/>
            </a:pPr>
            <a:r>
              <a:rPr lang="en-US" sz="2654">
                <a:solidFill>
                  <a:srgbClr val="6B705C"/>
                </a:solidFill>
                <a:latin typeface="Garet 2"/>
                <a:ea typeface="Garet 2"/>
                <a:cs typeface="Garet 2"/>
                <a:sym typeface="Garet 2"/>
              </a:rPr>
              <a:t>Exploratory Data Analysis (EDA) was conducted to comprehend the relationship between screen time, behavior, and how users perceive things.</a:t>
            </a:r>
          </a:p>
          <a:p>
            <a:pPr algn="l">
              <a:lnSpc>
                <a:spcPts val="3451"/>
              </a:lnSpc>
            </a:pPr>
          </a:p>
          <a:p>
            <a:pPr algn="l" marL="573198" indent="-286599" lvl="1">
              <a:lnSpc>
                <a:spcPts val="3451"/>
              </a:lnSpc>
              <a:buFont typeface="Arial"/>
              <a:buChar char="•"/>
            </a:pPr>
            <a:r>
              <a:rPr lang="en-US" sz="2654">
                <a:solidFill>
                  <a:srgbClr val="6B705C"/>
                </a:solidFill>
                <a:latin typeface="Garet 2"/>
                <a:ea typeface="Garet 2"/>
                <a:cs typeface="Garet 2"/>
                <a:sym typeface="Garet 2"/>
              </a:rPr>
              <a:t>Random Forest and other supervised machine learning models were used to predict the users who may potentially perceive that they lack control over their personal information. </a:t>
            </a:r>
          </a:p>
          <a:p>
            <a:pPr algn="l">
              <a:lnSpc>
                <a:spcPts val="3451"/>
              </a:lnSpc>
            </a:pPr>
          </a:p>
          <a:p>
            <a:pPr algn="l" marL="573198" indent="-286599" lvl="1">
              <a:lnSpc>
                <a:spcPts val="3451"/>
              </a:lnSpc>
              <a:buFont typeface="Arial"/>
              <a:buChar char="•"/>
            </a:pPr>
            <a:r>
              <a:rPr lang="en-US" sz="2654">
                <a:solidFill>
                  <a:srgbClr val="6B705C"/>
                </a:solidFill>
                <a:latin typeface="Garet 2"/>
                <a:ea typeface="Garet 2"/>
                <a:cs typeface="Garet 2"/>
                <a:sym typeface="Garet 2"/>
              </a:rPr>
              <a:t>These results are designed to make the app more comprehensible and improve the way the consent is given.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5ED"/>
        </a:solidFill>
      </p:bgPr>
    </p:bg>
    <p:spTree>
      <p:nvGrpSpPr>
        <p:cNvPr id="1" name=""/>
        <p:cNvGrpSpPr/>
        <p:nvPr/>
      </p:nvGrpSpPr>
      <p:grpSpPr>
        <a:xfrm>
          <a:off x="0" y="0"/>
          <a:ext cx="0" cy="0"/>
          <a:chOff x="0" y="0"/>
          <a:chExt cx="0" cy="0"/>
        </a:xfrm>
      </p:grpSpPr>
      <p:grpSp>
        <p:nvGrpSpPr>
          <p:cNvPr name="Group 2" id="2"/>
          <p:cNvGrpSpPr/>
          <p:nvPr/>
        </p:nvGrpSpPr>
        <p:grpSpPr>
          <a:xfrm rot="-10800000">
            <a:off x="15763338" y="0"/>
            <a:ext cx="2501924" cy="10287000"/>
            <a:chOff x="0" y="0"/>
            <a:chExt cx="658943" cy="2709333"/>
          </a:xfrm>
        </p:grpSpPr>
        <p:sp>
          <p:nvSpPr>
            <p:cNvPr name="Freeform 3" id="3"/>
            <p:cNvSpPr/>
            <p:nvPr/>
          </p:nvSpPr>
          <p:spPr>
            <a:xfrm flipH="false" flipV="false" rot="0">
              <a:off x="0" y="0"/>
              <a:ext cx="658943" cy="2709333"/>
            </a:xfrm>
            <a:custGeom>
              <a:avLst/>
              <a:gdLst/>
              <a:ahLst/>
              <a:cxnLst/>
              <a:rect r="r" b="b" t="t" l="l"/>
              <a:pathLst>
                <a:path h="2709333" w="658943">
                  <a:moveTo>
                    <a:pt x="0" y="0"/>
                  </a:moveTo>
                  <a:lnTo>
                    <a:pt x="658943" y="0"/>
                  </a:lnTo>
                  <a:lnTo>
                    <a:pt x="658943" y="2709333"/>
                  </a:lnTo>
                  <a:lnTo>
                    <a:pt x="0" y="2709333"/>
                  </a:lnTo>
                  <a:close/>
                </a:path>
              </a:pathLst>
            </a:custGeom>
            <a:solidFill>
              <a:srgbClr val="CB997E"/>
            </a:solidFill>
          </p:spPr>
        </p:sp>
        <p:sp>
          <p:nvSpPr>
            <p:cNvPr name="TextBox 4" id="4"/>
            <p:cNvSpPr txBox="true"/>
            <p:nvPr/>
          </p:nvSpPr>
          <p:spPr>
            <a:xfrm>
              <a:off x="0" y="-38100"/>
              <a:ext cx="658943" cy="274743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Ethical Concerns and Their Impact</a:t>
            </a:r>
          </a:p>
        </p:txBody>
      </p:sp>
      <p:sp>
        <p:nvSpPr>
          <p:cNvPr name="TextBox 6" id="6"/>
          <p:cNvSpPr txBox="true"/>
          <p:nvPr/>
        </p:nvSpPr>
        <p:spPr>
          <a:xfrm rot="0">
            <a:off x="675282" y="1928731"/>
            <a:ext cx="14368123" cy="6626574"/>
          </a:xfrm>
          <a:prstGeom prst="rect">
            <a:avLst/>
          </a:prstGeom>
        </p:spPr>
        <p:txBody>
          <a:bodyPr anchor="t" rtlCol="false" tIns="0" lIns="0" bIns="0" rIns="0">
            <a:spAutoFit/>
          </a:bodyPr>
          <a:lstStyle/>
          <a:p>
            <a:pPr algn="l" marL="791024" indent="-395512" lvl="1">
              <a:lnSpc>
                <a:spcPts val="4763"/>
              </a:lnSpc>
              <a:buFont typeface="Arial"/>
              <a:buChar char="•"/>
            </a:pPr>
            <a:r>
              <a:rPr lang="en-US" b="true" sz="3663">
                <a:solidFill>
                  <a:srgbClr val="BF7343"/>
                </a:solidFill>
                <a:latin typeface="Garet 2 Bold"/>
                <a:ea typeface="Garet 2 Bold"/>
                <a:cs typeface="Garet 2 Bold"/>
                <a:sym typeface="Garet 2 Bold"/>
              </a:rPr>
              <a:t>Ethics:</a:t>
            </a:r>
            <a:r>
              <a:rPr lang="en-US" sz="3663">
                <a:solidFill>
                  <a:srgbClr val="BF7343"/>
                </a:solidFill>
                <a:latin typeface="Garet 2"/>
                <a:ea typeface="Garet 2"/>
                <a:cs typeface="Garet 2"/>
                <a:sym typeface="Garet 2"/>
              </a:rPr>
              <a:t> Users often give consent without understanding its implications. Mobile apps employ persuasive tactics that may exploit user vulnerabilities, particularly among youth.</a:t>
            </a:r>
          </a:p>
          <a:p>
            <a:pPr algn="l" marL="791024" indent="-395512" lvl="1">
              <a:lnSpc>
                <a:spcPts val="4763"/>
              </a:lnSpc>
              <a:buFont typeface="Arial"/>
              <a:buChar char="•"/>
            </a:pPr>
            <a:r>
              <a:rPr lang="en-US" b="true" sz="3663">
                <a:solidFill>
                  <a:srgbClr val="BF7343"/>
                </a:solidFill>
                <a:latin typeface="Garet 2 Bold"/>
                <a:ea typeface="Garet 2 Bold"/>
                <a:cs typeface="Garet 2 Bold"/>
                <a:sym typeface="Garet 2 Bold"/>
              </a:rPr>
              <a:t>Privacy:</a:t>
            </a:r>
            <a:r>
              <a:rPr lang="en-US" sz="3663">
                <a:solidFill>
                  <a:srgbClr val="BF7343"/>
                </a:solidFill>
                <a:latin typeface="Garet 2"/>
                <a:ea typeface="Garet 2"/>
                <a:cs typeface="Garet 2"/>
                <a:sym typeface="Garet 2"/>
              </a:rPr>
              <a:t> Re-identification risks remain high even when data is anonymized. Users report confusion over data ownership and lack tools to manage it.</a:t>
            </a:r>
          </a:p>
          <a:p>
            <a:pPr algn="l" marL="791024" indent="-395512" lvl="1">
              <a:lnSpc>
                <a:spcPts val="4763"/>
              </a:lnSpc>
              <a:buFont typeface="Arial"/>
              <a:buChar char="•"/>
            </a:pPr>
            <a:r>
              <a:rPr lang="en-US" b="true" sz="3663">
                <a:solidFill>
                  <a:srgbClr val="BF7343"/>
                </a:solidFill>
                <a:latin typeface="Garet 2 Bold"/>
                <a:ea typeface="Garet 2 Bold"/>
                <a:cs typeface="Garet 2 Bold"/>
                <a:sym typeface="Garet 2 Bold"/>
              </a:rPr>
              <a:t>Social Justice:</a:t>
            </a:r>
            <a:r>
              <a:rPr lang="en-US" sz="3663">
                <a:solidFill>
                  <a:srgbClr val="BF7343"/>
                </a:solidFill>
                <a:latin typeface="Garet 2"/>
                <a:ea typeface="Garet 2"/>
                <a:cs typeface="Garet 2"/>
                <a:sym typeface="Garet 2"/>
              </a:rPr>
              <a:t> Youth and low-income users are more exposed to data exploitation and often lack access to digital wellness resources. These disparities raise equity concerns in digital spaces.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sp>
        <p:nvSpPr>
          <p:cNvPr name="Freeform 2" id="2"/>
          <p:cNvSpPr/>
          <p:nvPr/>
        </p:nvSpPr>
        <p:spPr>
          <a:xfrm flipH="false" flipV="false" rot="0">
            <a:off x="669173" y="1028700"/>
            <a:ext cx="8661443" cy="5409656"/>
          </a:xfrm>
          <a:custGeom>
            <a:avLst/>
            <a:gdLst/>
            <a:ahLst/>
            <a:cxnLst/>
            <a:rect r="r" b="b" t="t" l="l"/>
            <a:pathLst>
              <a:path h="5409656" w="8661443">
                <a:moveTo>
                  <a:pt x="0" y="0"/>
                </a:moveTo>
                <a:lnTo>
                  <a:pt x="8661443" y="0"/>
                </a:lnTo>
                <a:lnTo>
                  <a:pt x="8661443" y="5409656"/>
                </a:lnTo>
                <a:lnTo>
                  <a:pt x="0" y="5409656"/>
                </a:lnTo>
                <a:lnTo>
                  <a:pt x="0" y="0"/>
                </a:lnTo>
                <a:close/>
              </a:path>
            </a:pathLst>
          </a:custGeom>
          <a:blipFill>
            <a:blip r:embed="rId2"/>
            <a:stretch>
              <a:fillRect l="0" t="0" r="0" b="0"/>
            </a:stretch>
          </a:blipFill>
        </p:spPr>
      </p:sp>
      <p:sp>
        <p:nvSpPr>
          <p:cNvPr name="Freeform 3" id="3"/>
          <p:cNvSpPr/>
          <p:nvPr/>
        </p:nvSpPr>
        <p:spPr>
          <a:xfrm flipH="false" flipV="false" rot="0">
            <a:off x="9733699" y="1044436"/>
            <a:ext cx="8554301" cy="5393920"/>
          </a:xfrm>
          <a:custGeom>
            <a:avLst/>
            <a:gdLst/>
            <a:ahLst/>
            <a:cxnLst/>
            <a:rect r="r" b="b" t="t" l="l"/>
            <a:pathLst>
              <a:path h="5393920" w="8554301">
                <a:moveTo>
                  <a:pt x="0" y="0"/>
                </a:moveTo>
                <a:lnTo>
                  <a:pt x="8554301" y="0"/>
                </a:lnTo>
                <a:lnTo>
                  <a:pt x="8554301" y="5393920"/>
                </a:lnTo>
                <a:lnTo>
                  <a:pt x="0" y="5393920"/>
                </a:lnTo>
                <a:lnTo>
                  <a:pt x="0" y="0"/>
                </a:lnTo>
                <a:close/>
              </a:path>
            </a:pathLst>
          </a:custGeom>
          <a:blipFill>
            <a:blip r:embed="rId3"/>
            <a:stretch>
              <a:fillRect l="0" t="0" r="0" b="0"/>
            </a:stretch>
          </a:blipFill>
        </p:spPr>
      </p:sp>
      <p:sp>
        <p:nvSpPr>
          <p:cNvPr name="TextBox 4" id="4"/>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 Personality Traits by Age Group</a:t>
            </a:r>
          </a:p>
        </p:txBody>
      </p:sp>
      <p:sp>
        <p:nvSpPr>
          <p:cNvPr name="TextBox 5" id="5"/>
          <p:cNvSpPr txBox="true"/>
          <p:nvPr/>
        </p:nvSpPr>
        <p:spPr>
          <a:xfrm rot="0">
            <a:off x="2372545" y="7059416"/>
            <a:ext cx="14373453" cy="1378390"/>
          </a:xfrm>
          <a:prstGeom prst="rect">
            <a:avLst/>
          </a:prstGeom>
        </p:spPr>
        <p:txBody>
          <a:bodyPr anchor="t" rtlCol="false" tIns="0" lIns="0" bIns="0" rIns="0">
            <a:spAutoFit/>
          </a:bodyPr>
          <a:lstStyle/>
          <a:p>
            <a:pPr algn="l" marL="451246" indent="-225623" lvl="1">
              <a:lnSpc>
                <a:spcPts val="2717"/>
              </a:lnSpc>
              <a:buFont typeface="Arial"/>
              <a:buChar char="•"/>
            </a:pPr>
            <a:r>
              <a:rPr lang="en-US" sz="2090">
                <a:solidFill>
                  <a:srgbClr val="BF7343"/>
                </a:solidFill>
                <a:latin typeface="Garet 2"/>
                <a:ea typeface="Garet 2"/>
                <a:cs typeface="Garet 2"/>
                <a:sym typeface="Garet 2"/>
              </a:rPr>
              <a:t>Teenagers (10s) are the most self-disciplined among all age groups, which is a bit surprising.</a:t>
            </a:r>
          </a:p>
          <a:p>
            <a:pPr algn="l" marL="451246" indent="-225623" lvl="1">
              <a:lnSpc>
                <a:spcPts val="2717"/>
              </a:lnSpc>
              <a:buFont typeface="Arial"/>
              <a:buChar char="•"/>
            </a:pPr>
            <a:r>
              <a:rPr lang="en-US" sz="2090">
                <a:solidFill>
                  <a:srgbClr val="BF7343"/>
                </a:solidFill>
                <a:latin typeface="Garet 2"/>
                <a:ea typeface="Garet 2"/>
                <a:cs typeface="Garet 2"/>
                <a:sym typeface="Garet 2"/>
              </a:rPr>
              <a:t>People in their 20s and 60s seem to be a little less dependable than others.</a:t>
            </a:r>
          </a:p>
          <a:p>
            <a:pPr algn="l" marL="451246" indent="-225623" lvl="1">
              <a:lnSpc>
                <a:spcPts val="2717"/>
              </a:lnSpc>
              <a:buFont typeface="Arial"/>
              <a:buChar char="•"/>
            </a:pPr>
            <a:r>
              <a:rPr lang="en-US" sz="2090">
                <a:solidFill>
                  <a:srgbClr val="BF7343"/>
                </a:solidFill>
                <a:latin typeface="Garet 2"/>
                <a:ea typeface="Garet 2"/>
                <a:cs typeface="Garet 2"/>
                <a:sym typeface="Garet 2"/>
              </a:rPr>
              <a:t>Teens also feel the most anxious and upset compared to other age groups.</a:t>
            </a:r>
          </a:p>
          <a:p>
            <a:pPr algn="l" marL="451246" indent="-225623" lvl="1">
              <a:lnSpc>
                <a:spcPts val="2717"/>
              </a:lnSpc>
              <a:buFont typeface="Arial"/>
              <a:buChar char="•"/>
            </a:pPr>
            <a:r>
              <a:rPr lang="en-US" sz="2090">
                <a:solidFill>
                  <a:srgbClr val="BF7343"/>
                </a:solidFill>
                <a:latin typeface="Garet 2"/>
                <a:ea typeface="Garet 2"/>
                <a:cs typeface="Garet 2"/>
                <a:sym typeface="Garet 2"/>
              </a:rPr>
              <a:t>Anxiety goes down from the 10s to the 40s, but it slightly increases again after 50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sp>
        <p:nvSpPr>
          <p:cNvPr name="Freeform 2" id="2"/>
          <p:cNvSpPr/>
          <p:nvPr/>
        </p:nvSpPr>
        <p:spPr>
          <a:xfrm flipH="false" flipV="false" rot="0">
            <a:off x="806635" y="1028700"/>
            <a:ext cx="8337365" cy="5396549"/>
          </a:xfrm>
          <a:custGeom>
            <a:avLst/>
            <a:gdLst/>
            <a:ahLst/>
            <a:cxnLst/>
            <a:rect r="r" b="b" t="t" l="l"/>
            <a:pathLst>
              <a:path h="5396549" w="8337365">
                <a:moveTo>
                  <a:pt x="0" y="0"/>
                </a:moveTo>
                <a:lnTo>
                  <a:pt x="8337365" y="0"/>
                </a:lnTo>
                <a:lnTo>
                  <a:pt x="8337365" y="5396549"/>
                </a:lnTo>
                <a:lnTo>
                  <a:pt x="0" y="5396549"/>
                </a:lnTo>
                <a:lnTo>
                  <a:pt x="0" y="0"/>
                </a:lnTo>
                <a:close/>
              </a:path>
            </a:pathLst>
          </a:custGeom>
          <a:blipFill>
            <a:blip r:embed="rId2"/>
            <a:stretch>
              <a:fillRect l="0" t="0" r="0" b="0"/>
            </a:stretch>
          </a:blipFill>
        </p:spPr>
      </p:sp>
      <p:sp>
        <p:nvSpPr>
          <p:cNvPr name="Freeform 3" id="3"/>
          <p:cNvSpPr/>
          <p:nvPr/>
        </p:nvSpPr>
        <p:spPr>
          <a:xfrm flipH="false" flipV="false" rot="0">
            <a:off x="9559271" y="1065734"/>
            <a:ext cx="8775813" cy="5359515"/>
          </a:xfrm>
          <a:custGeom>
            <a:avLst/>
            <a:gdLst/>
            <a:ahLst/>
            <a:cxnLst/>
            <a:rect r="r" b="b" t="t" l="l"/>
            <a:pathLst>
              <a:path h="5359515" w="8775813">
                <a:moveTo>
                  <a:pt x="0" y="0"/>
                </a:moveTo>
                <a:lnTo>
                  <a:pt x="8775814" y="0"/>
                </a:lnTo>
                <a:lnTo>
                  <a:pt x="8775814" y="5359515"/>
                </a:lnTo>
                <a:lnTo>
                  <a:pt x="0" y="5359515"/>
                </a:lnTo>
                <a:lnTo>
                  <a:pt x="0" y="0"/>
                </a:lnTo>
                <a:close/>
              </a:path>
            </a:pathLst>
          </a:custGeom>
          <a:blipFill>
            <a:blip r:embed="rId3"/>
            <a:stretch>
              <a:fillRect l="0" t="0" r="0" b="0"/>
            </a:stretch>
          </a:blipFill>
        </p:spPr>
      </p:sp>
      <p:sp>
        <p:nvSpPr>
          <p:cNvPr name="TextBox 4" id="4"/>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 Personality Traits by Age Group</a:t>
            </a:r>
          </a:p>
        </p:txBody>
      </p:sp>
      <p:sp>
        <p:nvSpPr>
          <p:cNvPr name="TextBox 5" id="5"/>
          <p:cNvSpPr txBox="true"/>
          <p:nvPr/>
        </p:nvSpPr>
        <p:spPr>
          <a:xfrm rot="0">
            <a:off x="2372545" y="7059416"/>
            <a:ext cx="14373453" cy="1722479"/>
          </a:xfrm>
          <a:prstGeom prst="rect">
            <a:avLst/>
          </a:prstGeom>
        </p:spPr>
        <p:txBody>
          <a:bodyPr anchor="t" rtlCol="false" tIns="0" lIns="0" bIns="0" rIns="0">
            <a:spAutoFit/>
          </a:bodyPr>
          <a:lstStyle/>
          <a:p>
            <a:pPr algn="l" marL="451246" indent="-225623" lvl="1">
              <a:lnSpc>
                <a:spcPts val="2717"/>
              </a:lnSpc>
              <a:buFont typeface="Arial"/>
              <a:buChar char="•"/>
            </a:pPr>
            <a:r>
              <a:rPr lang="en-US" sz="2090">
                <a:solidFill>
                  <a:srgbClr val="BF7343"/>
                </a:solidFill>
                <a:latin typeface="Garet 2"/>
                <a:ea typeface="Garet 2"/>
                <a:cs typeface="Garet 2"/>
                <a:sym typeface="Garet 2"/>
              </a:rPr>
              <a:t>People in their 20s and 30s are the most outgoing and enthusiastic.</a:t>
            </a:r>
          </a:p>
          <a:p>
            <a:pPr algn="l" marL="451246" indent="-225623" lvl="1">
              <a:lnSpc>
                <a:spcPts val="2717"/>
              </a:lnSpc>
              <a:buFont typeface="Arial"/>
              <a:buChar char="•"/>
            </a:pPr>
            <a:r>
              <a:rPr lang="en-US" sz="2090">
                <a:solidFill>
                  <a:srgbClr val="BF7343"/>
                </a:solidFill>
                <a:latin typeface="Garet 2"/>
                <a:ea typeface="Garet 2"/>
                <a:cs typeface="Garet 2"/>
                <a:sym typeface="Garet 2"/>
              </a:rPr>
              <a:t>As people get older, they become a little less extraverted, especially after 40.</a:t>
            </a:r>
          </a:p>
          <a:p>
            <a:pPr algn="l" marL="451246" indent="-225623" lvl="1">
              <a:lnSpc>
                <a:spcPts val="2717"/>
              </a:lnSpc>
              <a:buFont typeface="Arial"/>
              <a:buChar char="•"/>
            </a:pPr>
            <a:r>
              <a:rPr lang="en-US" sz="2090">
                <a:solidFill>
                  <a:srgbClr val="BF7343"/>
                </a:solidFill>
                <a:latin typeface="Garet 2"/>
                <a:ea typeface="Garet 2"/>
                <a:cs typeface="Garet 2"/>
                <a:sym typeface="Garet 2"/>
              </a:rPr>
              <a:t>Teenagers seem to be the most critical and like to argue more than other age groups.</a:t>
            </a:r>
          </a:p>
          <a:p>
            <a:pPr algn="l" marL="451246" indent="-225623" lvl="1">
              <a:lnSpc>
                <a:spcPts val="2717"/>
              </a:lnSpc>
              <a:buFont typeface="Arial"/>
              <a:buChar char="•"/>
            </a:pPr>
            <a:r>
              <a:rPr lang="en-US" sz="2090">
                <a:solidFill>
                  <a:srgbClr val="BF7343"/>
                </a:solidFill>
                <a:latin typeface="Garet 2"/>
                <a:ea typeface="Garet 2"/>
                <a:cs typeface="Garet 2"/>
                <a:sym typeface="Garet 2"/>
              </a:rPr>
              <a:t>Older people are less quarrelsome and tend to be calmer with age.</a:t>
            </a:r>
          </a:p>
          <a:p>
            <a:pPr algn="l">
              <a:lnSpc>
                <a:spcPts val="271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sp>
        <p:nvSpPr>
          <p:cNvPr name="Freeform 2" id="2"/>
          <p:cNvSpPr/>
          <p:nvPr/>
        </p:nvSpPr>
        <p:spPr>
          <a:xfrm flipH="false" flipV="false" rot="0">
            <a:off x="478517" y="1044511"/>
            <a:ext cx="8716795" cy="5380738"/>
          </a:xfrm>
          <a:custGeom>
            <a:avLst/>
            <a:gdLst/>
            <a:ahLst/>
            <a:cxnLst/>
            <a:rect r="r" b="b" t="t" l="l"/>
            <a:pathLst>
              <a:path h="5380738" w="8716795">
                <a:moveTo>
                  <a:pt x="0" y="0"/>
                </a:moveTo>
                <a:lnTo>
                  <a:pt x="8716795" y="0"/>
                </a:lnTo>
                <a:lnTo>
                  <a:pt x="8716795" y="5380738"/>
                </a:lnTo>
                <a:lnTo>
                  <a:pt x="0" y="5380738"/>
                </a:lnTo>
                <a:lnTo>
                  <a:pt x="0" y="0"/>
                </a:lnTo>
                <a:close/>
              </a:path>
            </a:pathLst>
          </a:custGeom>
          <a:blipFill>
            <a:blip r:embed="rId2"/>
            <a:stretch>
              <a:fillRect l="0" t="0" r="0" b="0"/>
            </a:stretch>
          </a:blipFill>
        </p:spPr>
      </p:sp>
      <p:sp>
        <p:nvSpPr>
          <p:cNvPr name="Freeform 3" id="3"/>
          <p:cNvSpPr/>
          <p:nvPr/>
        </p:nvSpPr>
        <p:spPr>
          <a:xfrm flipH="false" flipV="false" rot="0">
            <a:off x="9559271" y="1028700"/>
            <a:ext cx="8223999" cy="5391289"/>
          </a:xfrm>
          <a:custGeom>
            <a:avLst/>
            <a:gdLst/>
            <a:ahLst/>
            <a:cxnLst/>
            <a:rect r="r" b="b" t="t" l="l"/>
            <a:pathLst>
              <a:path h="5391289" w="8223999">
                <a:moveTo>
                  <a:pt x="0" y="0"/>
                </a:moveTo>
                <a:lnTo>
                  <a:pt x="8224000" y="0"/>
                </a:lnTo>
                <a:lnTo>
                  <a:pt x="8224000" y="5391289"/>
                </a:lnTo>
                <a:lnTo>
                  <a:pt x="0" y="5391289"/>
                </a:lnTo>
                <a:lnTo>
                  <a:pt x="0" y="0"/>
                </a:lnTo>
                <a:close/>
              </a:path>
            </a:pathLst>
          </a:custGeom>
          <a:blipFill>
            <a:blip r:embed="rId3"/>
            <a:stretch>
              <a:fillRect l="0" t="0" r="0" b="0"/>
            </a:stretch>
          </a:blipFill>
        </p:spPr>
      </p:sp>
      <p:sp>
        <p:nvSpPr>
          <p:cNvPr name="TextBox 4" id="4"/>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 Personality Traits by Age Group</a:t>
            </a:r>
          </a:p>
        </p:txBody>
      </p:sp>
      <p:sp>
        <p:nvSpPr>
          <p:cNvPr name="TextBox 5" id="5"/>
          <p:cNvSpPr txBox="true"/>
          <p:nvPr/>
        </p:nvSpPr>
        <p:spPr>
          <a:xfrm rot="0">
            <a:off x="2372545" y="7059416"/>
            <a:ext cx="14373453" cy="1722479"/>
          </a:xfrm>
          <a:prstGeom prst="rect">
            <a:avLst/>
          </a:prstGeom>
        </p:spPr>
        <p:txBody>
          <a:bodyPr anchor="t" rtlCol="false" tIns="0" lIns="0" bIns="0" rIns="0">
            <a:spAutoFit/>
          </a:bodyPr>
          <a:lstStyle/>
          <a:p>
            <a:pPr algn="l" marL="451246" indent="-225623" lvl="1">
              <a:lnSpc>
                <a:spcPts val="2717"/>
              </a:lnSpc>
              <a:buFont typeface="Arial"/>
              <a:buChar char="•"/>
            </a:pPr>
            <a:r>
              <a:rPr lang="en-US" sz="2090">
                <a:solidFill>
                  <a:srgbClr val="BF7343"/>
                </a:solidFill>
                <a:latin typeface="Garet 2"/>
                <a:ea typeface="Garet 2"/>
                <a:cs typeface="Garet 2"/>
                <a:sym typeface="Garet 2"/>
              </a:rPr>
              <a:t>People in their 40s are the quietest and most reserved out of all age groups.</a:t>
            </a:r>
          </a:p>
          <a:p>
            <a:pPr algn="l" marL="451246" indent="-225623" lvl="1">
              <a:lnSpc>
                <a:spcPts val="2717"/>
              </a:lnSpc>
              <a:buFont typeface="Arial"/>
              <a:buChar char="•"/>
            </a:pPr>
            <a:r>
              <a:rPr lang="en-US" sz="2090">
                <a:solidFill>
                  <a:srgbClr val="BF7343"/>
                </a:solidFill>
                <a:latin typeface="Garet 2"/>
                <a:ea typeface="Garet 2"/>
                <a:cs typeface="Garet 2"/>
                <a:sym typeface="Garet 2"/>
              </a:rPr>
              <a:t>Younger people, especially teens, are less quiet compared to older age groups.</a:t>
            </a:r>
          </a:p>
          <a:p>
            <a:pPr algn="l" marL="451246" indent="-225623" lvl="1">
              <a:lnSpc>
                <a:spcPts val="2717"/>
              </a:lnSpc>
              <a:buFont typeface="Arial"/>
              <a:buChar char="•"/>
            </a:pPr>
            <a:r>
              <a:rPr lang="en-US" sz="2090">
                <a:solidFill>
                  <a:srgbClr val="BF7343"/>
                </a:solidFill>
                <a:latin typeface="Garet 2"/>
                <a:ea typeface="Garet 2"/>
                <a:cs typeface="Garet 2"/>
                <a:sym typeface="Garet 2"/>
              </a:rPr>
              <a:t>Teens are the most open to new ideas and like exploring different things.</a:t>
            </a:r>
          </a:p>
          <a:p>
            <a:pPr algn="l" marL="451246" indent="-225623" lvl="1">
              <a:lnSpc>
                <a:spcPts val="2717"/>
              </a:lnSpc>
              <a:buFont typeface="Arial"/>
              <a:buChar char="•"/>
            </a:pPr>
            <a:r>
              <a:rPr lang="en-US" sz="2090">
                <a:solidFill>
                  <a:srgbClr val="BF7343"/>
                </a:solidFill>
                <a:latin typeface="Garet 2"/>
                <a:ea typeface="Garet 2"/>
                <a:cs typeface="Garet 2"/>
                <a:sym typeface="Garet 2"/>
              </a:rPr>
              <a:t>As people age, they become less open to new experiences, with the lowest openness seen in those over 60.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5ED"/>
        </a:solidFill>
      </p:bgPr>
    </p:bg>
    <p:spTree>
      <p:nvGrpSpPr>
        <p:cNvPr id="1" name=""/>
        <p:cNvGrpSpPr/>
        <p:nvPr/>
      </p:nvGrpSpPr>
      <p:grpSpPr>
        <a:xfrm>
          <a:off x="0" y="0"/>
          <a:ext cx="0" cy="0"/>
          <a:chOff x="0" y="0"/>
          <a:chExt cx="0" cy="0"/>
        </a:xfrm>
      </p:grpSpPr>
      <p:sp>
        <p:nvSpPr>
          <p:cNvPr name="Freeform 2" id="2"/>
          <p:cNvSpPr/>
          <p:nvPr/>
        </p:nvSpPr>
        <p:spPr>
          <a:xfrm flipH="false" flipV="false" rot="0">
            <a:off x="731805" y="1049842"/>
            <a:ext cx="8412195" cy="5370147"/>
          </a:xfrm>
          <a:custGeom>
            <a:avLst/>
            <a:gdLst/>
            <a:ahLst/>
            <a:cxnLst/>
            <a:rect r="r" b="b" t="t" l="l"/>
            <a:pathLst>
              <a:path h="5370147" w="8412195">
                <a:moveTo>
                  <a:pt x="0" y="0"/>
                </a:moveTo>
                <a:lnTo>
                  <a:pt x="8412195" y="0"/>
                </a:lnTo>
                <a:lnTo>
                  <a:pt x="8412195" y="5370147"/>
                </a:lnTo>
                <a:lnTo>
                  <a:pt x="0" y="5370147"/>
                </a:lnTo>
                <a:lnTo>
                  <a:pt x="0" y="0"/>
                </a:lnTo>
                <a:close/>
              </a:path>
            </a:pathLst>
          </a:custGeom>
          <a:blipFill>
            <a:blip r:embed="rId2"/>
            <a:stretch>
              <a:fillRect l="0" t="0" r="0" b="0"/>
            </a:stretch>
          </a:blipFill>
        </p:spPr>
      </p:sp>
      <p:sp>
        <p:nvSpPr>
          <p:cNvPr name="Freeform 3" id="3"/>
          <p:cNvSpPr/>
          <p:nvPr/>
        </p:nvSpPr>
        <p:spPr>
          <a:xfrm flipH="false" flipV="false" rot="0">
            <a:off x="9559271" y="1028700"/>
            <a:ext cx="8378577" cy="5380738"/>
          </a:xfrm>
          <a:custGeom>
            <a:avLst/>
            <a:gdLst/>
            <a:ahLst/>
            <a:cxnLst/>
            <a:rect r="r" b="b" t="t" l="l"/>
            <a:pathLst>
              <a:path h="5380738" w="8378577">
                <a:moveTo>
                  <a:pt x="0" y="0"/>
                </a:moveTo>
                <a:lnTo>
                  <a:pt x="8378578" y="0"/>
                </a:lnTo>
                <a:lnTo>
                  <a:pt x="8378578" y="5380738"/>
                </a:lnTo>
                <a:lnTo>
                  <a:pt x="0" y="5380738"/>
                </a:lnTo>
                <a:lnTo>
                  <a:pt x="0" y="0"/>
                </a:lnTo>
                <a:close/>
              </a:path>
            </a:pathLst>
          </a:custGeom>
          <a:blipFill>
            <a:blip r:embed="rId3"/>
            <a:stretch>
              <a:fillRect l="0" t="0" r="0" b="0"/>
            </a:stretch>
          </a:blipFill>
        </p:spPr>
      </p:sp>
      <p:sp>
        <p:nvSpPr>
          <p:cNvPr name="TextBox 4" id="4"/>
          <p:cNvSpPr txBox="true"/>
          <p:nvPr/>
        </p:nvSpPr>
        <p:spPr>
          <a:xfrm rot="0">
            <a:off x="478517" y="207899"/>
            <a:ext cx="14923636" cy="820801"/>
          </a:xfrm>
          <a:prstGeom prst="rect">
            <a:avLst/>
          </a:prstGeom>
        </p:spPr>
        <p:txBody>
          <a:bodyPr anchor="t" rtlCol="false" tIns="0" lIns="0" bIns="0" rIns="0">
            <a:spAutoFit/>
          </a:bodyPr>
          <a:lstStyle/>
          <a:p>
            <a:pPr algn="ctr">
              <a:lnSpc>
                <a:spcPts val="6733"/>
              </a:lnSpc>
            </a:pPr>
            <a:r>
              <a:rPr lang="en-US" sz="4809">
                <a:solidFill>
                  <a:srgbClr val="CB997E"/>
                </a:solidFill>
                <a:latin typeface="TAN Mon Cheri"/>
                <a:ea typeface="TAN Mon Cheri"/>
                <a:cs typeface="TAN Mon Cheri"/>
                <a:sym typeface="TAN Mon Cheri"/>
              </a:rPr>
              <a:t> Personality Traits by Age Group</a:t>
            </a:r>
          </a:p>
        </p:txBody>
      </p:sp>
      <p:sp>
        <p:nvSpPr>
          <p:cNvPr name="TextBox 5" id="5"/>
          <p:cNvSpPr txBox="true"/>
          <p:nvPr/>
        </p:nvSpPr>
        <p:spPr>
          <a:xfrm rot="0">
            <a:off x="2372545" y="7059416"/>
            <a:ext cx="14373453" cy="1378390"/>
          </a:xfrm>
          <a:prstGeom prst="rect">
            <a:avLst/>
          </a:prstGeom>
        </p:spPr>
        <p:txBody>
          <a:bodyPr anchor="t" rtlCol="false" tIns="0" lIns="0" bIns="0" rIns="0">
            <a:spAutoFit/>
          </a:bodyPr>
          <a:lstStyle/>
          <a:p>
            <a:pPr algn="l" marL="451246" indent="-225623" lvl="1">
              <a:lnSpc>
                <a:spcPts val="2717"/>
              </a:lnSpc>
              <a:buFont typeface="Arial"/>
              <a:buChar char="•"/>
            </a:pPr>
            <a:r>
              <a:rPr lang="en-US" sz="2090">
                <a:solidFill>
                  <a:srgbClr val="BF7343"/>
                </a:solidFill>
                <a:latin typeface="Garet 2"/>
                <a:ea typeface="Garet 2"/>
                <a:cs typeface="Garet 2"/>
                <a:sym typeface="Garet 2"/>
              </a:rPr>
              <a:t>Teenagers (10s) are the most sympathetic and warm compared to other age groups.</a:t>
            </a:r>
          </a:p>
          <a:p>
            <a:pPr algn="l" marL="451246" indent="-225623" lvl="1">
              <a:lnSpc>
                <a:spcPts val="2717"/>
              </a:lnSpc>
              <a:buFont typeface="Arial"/>
              <a:buChar char="•"/>
            </a:pPr>
            <a:r>
              <a:rPr lang="en-US" sz="2090">
                <a:solidFill>
                  <a:srgbClr val="BF7343"/>
                </a:solidFill>
                <a:latin typeface="Garet 2"/>
                <a:ea typeface="Garet 2"/>
                <a:cs typeface="Garet 2"/>
                <a:sym typeface="Garet 2"/>
              </a:rPr>
              <a:t>People in their 20s and 60s show slightly lower warmth than those in their 30s and 40s.</a:t>
            </a:r>
          </a:p>
          <a:p>
            <a:pPr algn="l" marL="451246" indent="-225623" lvl="1">
              <a:lnSpc>
                <a:spcPts val="2717"/>
              </a:lnSpc>
              <a:buFont typeface="Arial"/>
              <a:buChar char="•"/>
            </a:pPr>
            <a:r>
              <a:rPr lang="en-US" sz="2090">
                <a:solidFill>
                  <a:srgbClr val="BF7343"/>
                </a:solidFill>
                <a:latin typeface="Garet 2"/>
                <a:ea typeface="Garet 2"/>
                <a:cs typeface="Garet 2"/>
                <a:sym typeface="Garet 2"/>
              </a:rPr>
              <a:t>People in their 20s are the most disorganized and careless based on the scores.</a:t>
            </a:r>
          </a:p>
          <a:p>
            <a:pPr algn="l" marL="451246" indent="-225623" lvl="1">
              <a:lnSpc>
                <a:spcPts val="2717"/>
              </a:lnSpc>
              <a:buFont typeface="Arial"/>
              <a:buChar char="•"/>
            </a:pPr>
            <a:r>
              <a:rPr lang="en-US" sz="2090">
                <a:solidFill>
                  <a:srgbClr val="BF7343"/>
                </a:solidFill>
                <a:latin typeface="Garet 2"/>
                <a:ea typeface="Garet 2"/>
                <a:cs typeface="Garet 2"/>
                <a:sym typeface="Garet 2"/>
              </a:rPr>
              <a:t>Teenagers seem more careful and organized than older adults, especially those over 60.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DAGi2Ll0zmE</dc:identifier>
  <dcterms:modified xsi:type="dcterms:W3CDTF">2011-08-01T06:04:30Z</dcterms:modified>
  <cp:revision>1</cp:revision>
  <dc:title>Presentation</dc:title>
</cp:coreProperties>
</file>