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9" r:id="rId6"/>
    <p:sldId id="272" r:id="rId7"/>
    <p:sldId id="276" r:id="rId8"/>
    <p:sldId id="275" r:id="rId9"/>
    <p:sldId id="278" r:id="rId10"/>
    <p:sldId id="277" r:id="rId11"/>
    <p:sldId id="273" r:id="rId12"/>
    <p:sldId id="274" r:id="rId13"/>
    <p:sldId id="270" r:id="rId14"/>
    <p:sldId id="264" r:id="rId15"/>
    <p:sldId id="265" r:id="rId16"/>
    <p:sldId id="266" r:id="rId17"/>
    <p:sldId id="282" r:id="rId18"/>
    <p:sldId id="283" r:id="rId19"/>
    <p:sldId id="284" r:id="rId20"/>
    <p:sldId id="301" r:id="rId21"/>
    <p:sldId id="299" r:id="rId22"/>
    <p:sldId id="297" r:id="rId23"/>
    <p:sldId id="298" r:id="rId24"/>
    <p:sldId id="303" r:id="rId25"/>
    <p:sldId id="2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78934-8CB5-4776-A049-B915B3FDF2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D76B64D-5DBD-4F88-A1ED-93F4E365D2CB}">
      <dgm:prSet/>
      <dgm:spPr/>
      <dgm:t>
        <a:bodyPr/>
        <a:lstStyle/>
        <a:p>
          <a:r>
            <a:rPr lang="en-US"/>
            <a:t>High Spikes: Multiple entries show spikes of 25–35%, esp. in affluent areas, suggesting opportunistic gouging.Displacement </a:t>
          </a:r>
        </a:p>
      </dgm:t>
    </dgm:pt>
    <dgm:pt modelId="{88CF237D-C644-411A-B99C-1505A2B54264}" type="parTrans" cxnId="{7C211925-F7FB-447B-BD9F-49025AAE7EE8}">
      <dgm:prSet/>
      <dgm:spPr/>
      <dgm:t>
        <a:bodyPr/>
        <a:lstStyle/>
        <a:p>
          <a:endParaRPr lang="en-US"/>
        </a:p>
      </dgm:t>
    </dgm:pt>
    <dgm:pt modelId="{96BE2082-B2E3-46EC-8221-1D1FE01234E2}" type="sibTrans" cxnId="{7C211925-F7FB-447B-BD9F-49025AAE7EE8}">
      <dgm:prSet/>
      <dgm:spPr/>
      <dgm:t>
        <a:bodyPr/>
        <a:lstStyle/>
        <a:p>
          <a:endParaRPr lang="en-US"/>
        </a:p>
      </dgm:t>
    </dgm:pt>
    <dgm:pt modelId="{74F1FA05-55B1-4079-A5C5-0C06466DD120}">
      <dgm:prSet/>
      <dgm:spPr/>
      <dgm:t>
        <a:bodyPr/>
        <a:lstStyle/>
        <a:p>
          <a:r>
            <a:rPr lang="en-US" dirty="0"/>
            <a:t>Correlation: Neighborhoods abutting wildfire zones also had multiple entries with warnings, suggesting a cause-effect pattern of catastrophe and exploitation.</a:t>
          </a:r>
        </a:p>
      </dgm:t>
    </dgm:pt>
    <dgm:pt modelId="{4AC55ABA-4CDB-47C9-8A60-1BDC1DB85606}" type="parTrans" cxnId="{296D5586-281E-4DCD-B5C6-9D2BA1F85223}">
      <dgm:prSet/>
      <dgm:spPr/>
      <dgm:t>
        <a:bodyPr/>
        <a:lstStyle/>
        <a:p>
          <a:endParaRPr lang="en-US"/>
        </a:p>
      </dgm:t>
    </dgm:pt>
    <dgm:pt modelId="{8F07EF92-F938-4ED1-8375-8B5EBD483805}" type="sibTrans" cxnId="{296D5586-281E-4DCD-B5C6-9D2BA1F85223}">
      <dgm:prSet/>
      <dgm:spPr/>
      <dgm:t>
        <a:bodyPr/>
        <a:lstStyle/>
        <a:p>
          <a:endParaRPr lang="en-US"/>
        </a:p>
      </dgm:t>
    </dgm:pt>
    <dgm:pt modelId="{D2BAFC30-61E1-4A30-8326-5FE57134030F}">
      <dgm:prSet/>
      <dgm:spPr/>
      <dgm:t>
        <a:bodyPr/>
        <a:lstStyle/>
        <a:p>
          <a:r>
            <a:rPr lang="en-US"/>
            <a:t>Owner Redundancy: Multiple landlords and agencies were listed repeatedly, which could suggest patterns deserving of the label systemic gouging.</a:t>
          </a:r>
        </a:p>
      </dgm:t>
    </dgm:pt>
    <dgm:pt modelId="{0911B6C6-1192-45F8-8661-47EA954383E7}" type="parTrans" cxnId="{59390899-7D5C-4FC1-8CBB-3FE6E144D98F}">
      <dgm:prSet/>
      <dgm:spPr/>
      <dgm:t>
        <a:bodyPr/>
        <a:lstStyle/>
        <a:p>
          <a:endParaRPr lang="en-US"/>
        </a:p>
      </dgm:t>
    </dgm:pt>
    <dgm:pt modelId="{923605F7-7A68-4E56-8504-AE132A01216A}" type="sibTrans" cxnId="{59390899-7D5C-4FC1-8CBB-3FE6E144D98F}">
      <dgm:prSet/>
      <dgm:spPr/>
      <dgm:t>
        <a:bodyPr/>
        <a:lstStyle/>
        <a:p>
          <a:endParaRPr lang="en-US"/>
        </a:p>
      </dgm:t>
    </dgm:pt>
    <dgm:pt modelId="{3452AA93-ACBB-407B-966C-E8BF92202CE7}">
      <dgm:prSet/>
      <dgm:spPr/>
      <dgm:t>
        <a:bodyPr/>
        <a:lstStyle/>
        <a:p>
          <a:r>
            <a:rPr lang="en-US"/>
            <a:t>311 Reports: Nearly all the "Reviewed" sheet entries had formal complaints lodged, suggesting public complaint and legal action.</a:t>
          </a:r>
        </a:p>
      </dgm:t>
    </dgm:pt>
    <dgm:pt modelId="{8E517ECD-402F-4D6C-A9AB-B4925AD9F621}" type="parTrans" cxnId="{B455D80E-E3B1-4CBC-A19A-11319D622EA4}">
      <dgm:prSet/>
      <dgm:spPr/>
      <dgm:t>
        <a:bodyPr/>
        <a:lstStyle/>
        <a:p>
          <a:endParaRPr lang="en-US"/>
        </a:p>
      </dgm:t>
    </dgm:pt>
    <dgm:pt modelId="{4811F738-1793-4EDA-ADE1-AA85529A1673}" type="sibTrans" cxnId="{B455D80E-E3B1-4CBC-A19A-11319D622EA4}">
      <dgm:prSet/>
      <dgm:spPr/>
      <dgm:t>
        <a:bodyPr/>
        <a:lstStyle/>
        <a:p>
          <a:endParaRPr lang="en-US"/>
        </a:p>
      </dgm:t>
    </dgm:pt>
    <dgm:pt modelId="{3AEBFAE7-10A5-42E3-BFE3-3B495D7DAAE4}" type="pres">
      <dgm:prSet presAssocID="{30378934-8CB5-4776-A049-B915B3FDF29D}" presName="linear" presStyleCnt="0">
        <dgm:presLayoutVars>
          <dgm:animLvl val="lvl"/>
          <dgm:resizeHandles val="exact"/>
        </dgm:presLayoutVars>
      </dgm:prSet>
      <dgm:spPr/>
    </dgm:pt>
    <dgm:pt modelId="{031B2B23-1A79-4D52-BA48-729684D54633}" type="pres">
      <dgm:prSet presAssocID="{BD76B64D-5DBD-4F88-A1ED-93F4E365D2CB}" presName="parentText" presStyleLbl="node1" presStyleIdx="0" presStyleCnt="4">
        <dgm:presLayoutVars>
          <dgm:chMax val="0"/>
          <dgm:bulletEnabled val="1"/>
        </dgm:presLayoutVars>
      </dgm:prSet>
      <dgm:spPr/>
    </dgm:pt>
    <dgm:pt modelId="{0511F848-09DD-4F67-B273-85AF0A0BA217}" type="pres">
      <dgm:prSet presAssocID="{96BE2082-B2E3-46EC-8221-1D1FE01234E2}" presName="spacer" presStyleCnt="0"/>
      <dgm:spPr/>
    </dgm:pt>
    <dgm:pt modelId="{A1150658-69E8-406A-A588-F928AD6427A5}" type="pres">
      <dgm:prSet presAssocID="{74F1FA05-55B1-4079-A5C5-0C06466DD120}" presName="parentText" presStyleLbl="node1" presStyleIdx="1" presStyleCnt="4">
        <dgm:presLayoutVars>
          <dgm:chMax val="0"/>
          <dgm:bulletEnabled val="1"/>
        </dgm:presLayoutVars>
      </dgm:prSet>
      <dgm:spPr/>
    </dgm:pt>
    <dgm:pt modelId="{B71A4F63-FDFE-4958-A752-2F7BBBA4BBF4}" type="pres">
      <dgm:prSet presAssocID="{8F07EF92-F938-4ED1-8375-8B5EBD483805}" presName="spacer" presStyleCnt="0"/>
      <dgm:spPr/>
    </dgm:pt>
    <dgm:pt modelId="{5B7E928C-07C3-41E3-B722-7B63F60EEFF0}" type="pres">
      <dgm:prSet presAssocID="{D2BAFC30-61E1-4A30-8326-5FE57134030F}" presName="parentText" presStyleLbl="node1" presStyleIdx="2" presStyleCnt="4">
        <dgm:presLayoutVars>
          <dgm:chMax val="0"/>
          <dgm:bulletEnabled val="1"/>
        </dgm:presLayoutVars>
      </dgm:prSet>
      <dgm:spPr/>
    </dgm:pt>
    <dgm:pt modelId="{9A98210B-71A6-4066-B121-DFFD143D2FB2}" type="pres">
      <dgm:prSet presAssocID="{923605F7-7A68-4E56-8504-AE132A01216A}" presName="spacer" presStyleCnt="0"/>
      <dgm:spPr/>
    </dgm:pt>
    <dgm:pt modelId="{C682F586-5B8B-45B8-89FD-D0F484F64127}" type="pres">
      <dgm:prSet presAssocID="{3452AA93-ACBB-407B-966C-E8BF92202CE7}" presName="parentText" presStyleLbl="node1" presStyleIdx="3" presStyleCnt="4">
        <dgm:presLayoutVars>
          <dgm:chMax val="0"/>
          <dgm:bulletEnabled val="1"/>
        </dgm:presLayoutVars>
      </dgm:prSet>
      <dgm:spPr/>
    </dgm:pt>
  </dgm:ptLst>
  <dgm:cxnLst>
    <dgm:cxn modelId="{B455D80E-E3B1-4CBC-A19A-11319D622EA4}" srcId="{30378934-8CB5-4776-A049-B915B3FDF29D}" destId="{3452AA93-ACBB-407B-966C-E8BF92202CE7}" srcOrd="3" destOrd="0" parTransId="{8E517ECD-402F-4D6C-A9AB-B4925AD9F621}" sibTransId="{4811F738-1793-4EDA-ADE1-AA85529A1673}"/>
    <dgm:cxn modelId="{7C211925-F7FB-447B-BD9F-49025AAE7EE8}" srcId="{30378934-8CB5-4776-A049-B915B3FDF29D}" destId="{BD76B64D-5DBD-4F88-A1ED-93F4E365D2CB}" srcOrd="0" destOrd="0" parTransId="{88CF237D-C644-411A-B99C-1505A2B54264}" sibTransId="{96BE2082-B2E3-46EC-8221-1D1FE01234E2}"/>
    <dgm:cxn modelId="{8192B22D-A12A-4791-90CC-B9282AFF012A}" type="presOf" srcId="{BD76B64D-5DBD-4F88-A1ED-93F4E365D2CB}" destId="{031B2B23-1A79-4D52-BA48-729684D54633}" srcOrd="0" destOrd="0" presId="urn:microsoft.com/office/officeart/2005/8/layout/vList2"/>
    <dgm:cxn modelId="{987EF14B-FB71-4375-B95B-96F3710D0B13}" type="presOf" srcId="{74F1FA05-55B1-4079-A5C5-0C06466DD120}" destId="{A1150658-69E8-406A-A588-F928AD6427A5}" srcOrd="0" destOrd="0" presId="urn:microsoft.com/office/officeart/2005/8/layout/vList2"/>
    <dgm:cxn modelId="{296D5586-281E-4DCD-B5C6-9D2BA1F85223}" srcId="{30378934-8CB5-4776-A049-B915B3FDF29D}" destId="{74F1FA05-55B1-4079-A5C5-0C06466DD120}" srcOrd="1" destOrd="0" parTransId="{4AC55ABA-4CDB-47C9-8A60-1BDC1DB85606}" sibTransId="{8F07EF92-F938-4ED1-8375-8B5EBD483805}"/>
    <dgm:cxn modelId="{6397818C-4ABE-4036-A04F-59735E047C47}" type="presOf" srcId="{30378934-8CB5-4776-A049-B915B3FDF29D}" destId="{3AEBFAE7-10A5-42E3-BFE3-3B495D7DAAE4}" srcOrd="0" destOrd="0" presId="urn:microsoft.com/office/officeart/2005/8/layout/vList2"/>
    <dgm:cxn modelId="{59390899-7D5C-4FC1-8CBB-3FE6E144D98F}" srcId="{30378934-8CB5-4776-A049-B915B3FDF29D}" destId="{D2BAFC30-61E1-4A30-8326-5FE57134030F}" srcOrd="2" destOrd="0" parTransId="{0911B6C6-1192-45F8-8661-47EA954383E7}" sibTransId="{923605F7-7A68-4E56-8504-AE132A01216A}"/>
    <dgm:cxn modelId="{48087DCA-8425-478F-86F9-D909A553187E}" type="presOf" srcId="{3452AA93-ACBB-407B-966C-E8BF92202CE7}" destId="{C682F586-5B8B-45B8-89FD-D0F484F64127}" srcOrd="0" destOrd="0" presId="urn:microsoft.com/office/officeart/2005/8/layout/vList2"/>
    <dgm:cxn modelId="{9F2E35CF-1288-4DA5-94D9-AB0CE979AAA8}" type="presOf" srcId="{D2BAFC30-61E1-4A30-8326-5FE57134030F}" destId="{5B7E928C-07C3-41E3-B722-7B63F60EEFF0}" srcOrd="0" destOrd="0" presId="urn:microsoft.com/office/officeart/2005/8/layout/vList2"/>
    <dgm:cxn modelId="{9B5C9E22-9AA2-4320-9F20-F42355D8227C}" type="presParOf" srcId="{3AEBFAE7-10A5-42E3-BFE3-3B495D7DAAE4}" destId="{031B2B23-1A79-4D52-BA48-729684D54633}" srcOrd="0" destOrd="0" presId="urn:microsoft.com/office/officeart/2005/8/layout/vList2"/>
    <dgm:cxn modelId="{1A4BC38E-C8AA-45C6-B3D8-5A057E233E02}" type="presParOf" srcId="{3AEBFAE7-10A5-42E3-BFE3-3B495D7DAAE4}" destId="{0511F848-09DD-4F67-B273-85AF0A0BA217}" srcOrd="1" destOrd="0" presId="urn:microsoft.com/office/officeart/2005/8/layout/vList2"/>
    <dgm:cxn modelId="{B4502EFF-15B4-45D8-9F51-46C0C85909EE}" type="presParOf" srcId="{3AEBFAE7-10A5-42E3-BFE3-3B495D7DAAE4}" destId="{A1150658-69E8-406A-A588-F928AD6427A5}" srcOrd="2" destOrd="0" presId="urn:microsoft.com/office/officeart/2005/8/layout/vList2"/>
    <dgm:cxn modelId="{3290E1FA-F548-41FC-8614-BA9CBDEF2475}" type="presParOf" srcId="{3AEBFAE7-10A5-42E3-BFE3-3B495D7DAAE4}" destId="{B71A4F63-FDFE-4958-A752-2F7BBBA4BBF4}" srcOrd="3" destOrd="0" presId="urn:microsoft.com/office/officeart/2005/8/layout/vList2"/>
    <dgm:cxn modelId="{9A21F971-5E01-4EBD-AF38-AA2B04A850CC}" type="presParOf" srcId="{3AEBFAE7-10A5-42E3-BFE3-3B495D7DAAE4}" destId="{5B7E928C-07C3-41E3-B722-7B63F60EEFF0}" srcOrd="4" destOrd="0" presId="urn:microsoft.com/office/officeart/2005/8/layout/vList2"/>
    <dgm:cxn modelId="{E9A0642C-068F-4812-8929-C947F8F01658}" type="presParOf" srcId="{3AEBFAE7-10A5-42E3-BFE3-3B495D7DAAE4}" destId="{9A98210B-71A6-4066-B121-DFFD143D2FB2}" srcOrd="5" destOrd="0" presId="urn:microsoft.com/office/officeart/2005/8/layout/vList2"/>
    <dgm:cxn modelId="{2C3D778E-9483-4FD5-A384-F1BA6EF3757F}" type="presParOf" srcId="{3AEBFAE7-10A5-42E3-BFE3-3B495D7DAAE4}" destId="{C682F586-5B8B-45B8-89FD-D0F484F6412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E1DF30-5355-49CE-A41F-93C16420E53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B1B99710-E9DC-47FE-817F-C4C79A863B39}">
      <dgm:prSet/>
      <dgm:spPr/>
      <dgm:t>
        <a:bodyPr/>
        <a:lstStyle/>
        <a:p>
          <a:r>
            <a:rPr lang="en-US" b="1" u="sng" dirty="0">
              <a:latin typeface="Times New Roman" panose="02020603050405020304" pitchFamily="18" charset="0"/>
              <a:cs typeface="Times New Roman" panose="02020603050405020304" pitchFamily="18" charset="0"/>
            </a:rPr>
            <a:t>Exploitation of Crisis: </a:t>
          </a:r>
          <a:r>
            <a:rPr lang="en-US" dirty="0" err="1">
              <a:latin typeface="Times New Roman" panose="02020603050405020304" pitchFamily="18" charset="0"/>
              <a:cs typeface="Times New Roman" panose="02020603050405020304" pitchFamily="18" charset="0"/>
            </a:rPr>
            <a:t>Pricegouging</a:t>
          </a:r>
          <a:r>
            <a:rPr lang="en-US" dirty="0">
              <a:latin typeface="Times New Roman" panose="02020603050405020304" pitchFamily="18" charset="0"/>
              <a:cs typeface="Times New Roman" panose="02020603050405020304" pitchFamily="18" charset="0"/>
            </a:rPr>
            <a:t> landlords who exploit disproportionately after a disaster profit at the expense of desperation among those displaced. This not only is illegal price gouging, but it is also ethical considerations in post-disaster recovery.</a:t>
          </a:r>
        </a:p>
      </dgm:t>
    </dgm:pt>
    <dgm:pt modelId="{A0F68A46-E4CB-414B-8B2C-BC0C4C67790F}" type="parTrans" cxnId="{B6860D33-DCCC-4ED2-8BD2-7FD7FEC01C09}">
      <dgm:prSet/>
      <dgm:spPr/>
      <dgm:t>
        <a:bodyPr/>
        <a:lstStyle/>
        <a:p>
          <a:endParaRPr lang="en-US"/>
        </a:p>
      </dgm:t>
    </dgm:pt>
    <dgm:pt modelId="{814D5938-71A3-463D-B5B5-C4A933E412A8}" type="sibTrans" cxnId="{B6860D33-DCCC-4ED2-8BD2-7FD7FEC01C09}">
      <dgm:prSet/>
      <dgm:spPr/>
      <dgm:t>
        <a:bodyPr/>
        <a:lstStyle/>
        <a:p>
          <a:endParaRPr lang="en-US"/>
        </a:p>
      </dgm:t>
    </dgm:pt>
    <dgm:pt modelId="{F5AF15E9-6FE2-404C-855E-E1D0115D4FB9}">
      <dgm:prSet/>
      <dgm:spPr/>
      <dgm:t>
        <a:bodyPr/>
        <a:lstStyle/>
        <a:p>
          <a:r>
            <a:rPr lang="en-US" b="1" u="sng" dirty="0">
              <a:latin typeface="Times New Roman" panose="02020603050405020304" pitchFamily="18" charset="0"/>
              <a:cs typeface="Times New Roman" panose="02020603050405020304" pitchFamily="18" charset="0"/>
            </a:rPr>
            <a:t>Lack of Transparency:</a:t>
          </a:r>
          <a:r>
            <a:rPr lang="en-US" dirty="0">
              <a:latin typeface="Times New Roman" panose="02020603050405020304" pitchFamily="18" charset="0"/>
              <a:cs typeface="Times New Roman" panose="02020603050405020304" pitchFamily="18" charset="0"/>
            </a:rPr>
            <a:t> Concealed ownership details, concealed price records, and undisclosed listings render parties difficult to hold </a:t>
          </a:r>
          <a:r>
            <a:rPr lang="en-US" dirty="0" err="1">
              <a:latin typeface="Times New Roman" panose="02020603050405020304" pitchFamily="18" charset="0"/>
              <a:cs typeface="Times New Roman" panose="02020603050405020304" pitchFamily="18" charset="0"/>
            </a:rPr>
            <a:t>accountable.Ethically</a:t>
          </a:r>
          <a:r>
            <a:rPr lang="en-US" dirty="0">
              <a:latin typeface="Times New Roman" panose="02020603050405020304" pitchFamily="18" charset="0"/>
              <a:cs typeface="Times New Roman" panose="02020603050405020304" pitchFamily="18" charset="0"/>
            </a:rPr>
            <a:t>, transparency is imperative for housing markets.</a:t>
          </a:r>
        </a:p>
      </dgm:t>
    </dgm:pt>
    <dgm:pt modelId="{E7E691B7-E574-48EA-BA30-C70E279EE88A}" type="parTrans" cxnId="{44D1B045-A4F5-423B-94CA-5C1F67556FC7}">
      <dgm:prSet/>
      <dgm:spPr/>
      <dgm:t>
        <a:bodyPr/>
        <a:lstStyle/>
        <a:p>
          <a:endParaRPr lang="en-US"/>
        </a:p>
      </dgm:t>
    </dgm:pt>
    <dgm:pt modelId="{56F4B889-2D25-47FE-AF5C-96B2AA27DC44}" type="sibTrans" cxnId="{44D1B045-A4F5-423B-94CA-5C1F67556FC7}">
      <dgm:prSet/>
      <dgm:spPr/>
      <dgm:t>
        <a:bodyPr/>
        <a:lstStyle/>
        <a:p>
          <a:endParaRPr lang="en-US"/>
        </a:p>
      </dgm:t>
    </dgm:pt>
    <dgm:pt modelId="{CC84863E-985F-4025-BFAF-15A25ECDC246}">
      <dgm:prSet/>
      <dgm:spPr/>
      <dgm:t>
        <a:bodyPr/>
        <a:lstStyle/>
        <a:p>
          <a:r>
            <a:rPr lang="en-US" b="1" u="sng" dirty="0">
              <a:latin typeface="Times New Roman" panose="02020603050405020304" pitchFamily="18" charset="0"/>
              <a:cs typeface="Times New Roman" panose="02020603050405020304" pitchFamily="18" charset="0"/>
            </a:rPr>
            <a:t>Digital Ethics:</a:t>
          </a:r>
          <a:r>
            <a:rPr lang="en-US" dirty="0">
              <a:latin typeface="Times New Roman" panose="02020603050405020304" pitchFamily="18" charset="0"/>
              <a:cs typeface="Times New Roman" panose="02020603050405020304" pitchFamily="18" charset="0"/>
            </a:rPr>
            <a:t> The majority of listings were altered or removed to hide price increases. Manipulating online sites like Zillow to misrepresent rent trends erodes public trust in tech sites.</a:t>
          </a:r>
        </a:p>
      </dgm:t>
    </dgm:pt>
    <dgm:pt modelId="{68B66029-A7AB-4A10-B1B3-02024D9FF0EF}" type="parTrans" cxnId="{912A1B0D-D677-40E8-8E88-32F6AE632C3D}">
      <dgm:prSet/>
      <dgm:spPr/>
      <dgm:t>
        <a:bodyPr/>
        <a:lstStyle/>
        <a:p>
          <a:endParaRPr lang="en-US"/>
        </a:p>
      </dgm:t>
    </dgm:pt>
    <dgm:pt modelId="{C02A720B-A99E-4985-99D1-ADA540F47143}" type="sibTrans" cxnId="{912A1B0D-D677-40E8-8E88-32F6AE632C3D}">
      <dgm:prSet/>
      <dgm:spPr/>
      <dgm:t>
        <a:bodyPr/>
        <a:lstStyle/>
        <a:p>
          <a:endParaRPr lang="en-US"/>
        </a:p>
      </dgm:t>
    </dgm:pt>
    <dgm:pt modelId="{C4058A78-2F6B-479D-B802-C79A707D65BA}">
      <dgm:prSet/>
      <dgm:spPr/>
      <dgm:t>
        <a:bodyPr/>
        <a:lstStyle/>
        <a:p>
          <a:r>
            <a:rPr lang="en-US" b="1" u="sng" dirty="0">
              <a:latin typeface="Times New Roman" panose="02020603050405020304" pitchFamily="18" charset="0"/>
              <a:cs typeface="Times New Roman" panose="02020603050405020304" pitchFamily="18" charset="0"/>
            </a:rPr>
            <a:t>Data Privacy: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RisksWhile</a:t>
          </a:r>
          <a:r>
            <a:rPr lang="en-US" dirty="0">
              <a:latin typeface="Times New Roman" panose="02020603050405020304" pitchFamily="18" charset="0"/>
              <a:cs typeface="Times New Roman" panose="02020603050405020304" pitchFamily="18" charset="0"/>
            </a:rPr>
            <a:t> this dataset contains public listing data, making private contact data available without consent (e.g., owners' phone numbers) is a breach of privacy laws.</a:t>
          </a:r>
        </a:p>
      </dgm:t>
    </dgm:pt>
    <dgm:pt modelId="{69E6C9E8-B533-4E50-B6C9-496546CF8C7D}" type="parTrans" cxnId="{972DBD28-77ED-4E7A-8F6D-E65A33DECEEE}">
      <dgm:prSet/>
      <dgm:spPr/>
      <dgm:t>
        <a:bodyPr/>
        <a:lstStyle/>
        <a:p>
          <a:endParaRPr lang="en-US"/>
        </a:p>
      </dgm:t>
    </dgm:pt>
    <dgm:pt modelId="{76D91E90-1610-4CB1-9DB7-31841F322C05}" type="sibTrans" cxnId="{972DBD28-77ED-4E7A-8F6D-E65A33DECEEE}">
      <dgm:prSet/>
      <dgm:spPr/>
      <dgm:t>
        <a:bodyPr/>
        <a:lstStyle/>
        <a:p>
          <a:endParaRPr lang="en-US"/>
        </a:p>
      </dgm:t>
    </dgm:pt>
    <dgm:pt modelId="{872E80AB-0640-4473-B7C7-F059B2822B90}" type="pres">
      <dgm:prSet presAssocID="{2AE1DF30-5355-49CE-A41F-93C16420E534}" presName="vert0" presStyleCnt="0">
        <dgm:presLayoutVars>
          <dgm:dir/>
          <dgm:animOne val="branch"/>
          <dgm:animLvl val="lvl"/>
        </dgm:presLayoutVars>
      </dgm:prSet>
      <dgm:spPr/>
    </dgm:pt>
    <dgm:pt modelId="{495DB807-FEAE-4586-8E0C-59128F07B46A}" type="pres">
      <dgm:prSet presAssocID="{B1B99710-E9DC-47FE-817F-C4C79A863B39}" presName="thickLine" presStyleLbl="alignNode1" presStyleIdx="0" presStyleCnt="4"/>
      <dgm:spPr/>
    </dgm:pt>
    <dgm:pt modelId="{CF788FFE-EF36-4C0A-88BC-BC11FB2224A0}" type="pres">
      <dgm:prSet presAssocID="{B1B99710-E9DC-47FE-817F-C4C79A863B39}" presName="horz1" presStyleCnt="0"/>
      <dgm:spPr/>
    </dgm:pt>
    <dgm:pt modelId="{71295834-3335-4086-B4F0-76DA51F40832}" type="pres">
      <dgm:prSet presAssocID="{B1B99710-E9DC-47FE-817F-C4C79A863B39}" presName="tx1" presStyleLbl="revTx" presStyleIdx="0" presStyleCnt="4"/>
      <dgm:spPr/>
    </dgm:pt>
    <dgm:pt modelId="{02D7EC74-8E63-41E8-9F71-E469F469525C}" type="pres">
      <dgm:prSet presAssocID="{B1B99710-E9DC-47FE-817F-C4C79A863B39}" presName="vert1" presStyleCnt="0"/>
      <dgm:spPr/>
    </dgm:pt>
    <dgm:pt modelId="{F7B8BFCE-88A3-4059-BACB-7F06434BFB1C}" type="pres">
      <dgm:prSet presAssocID="{F5AF15E9-6FE2-404C-855E-E1D0115D4FB9}" presName="thickLine" presStyleLbl="alignNode1" presStyleIdx="1" presStyleCnt="4"/>
      <dgm:spPr/>
    </dgm:pt>
    <dgm:pt modelId="{A0C865D2-DA4B-479E-BE94-7A1C46D447BB}" type="pres">
      <dgm:prSet presAssocID="{F5AF15E9-6FE2-404C-855E-E1D0115D4FB9}" presName="horz1" presStyleCnt="0"/>
      <dgm:spPr/>
    </dgm:pt>
    <dgm:pt modelId="{D0A1B55E-A2C5-4E1B-A0A6-AA0E071C3435}" type="pres">
      <dgm:prSet presAssocID="{F5AF15E9-6FE2-404C-855E-E1D0115D4FB9}" presName="tx1" presStyleLbl="revTx" presStyleIdx="1" presStyleCnt="4"/>
      <dgm:spPr/>
    </dgm:pt>
    <dgm:pt modelId="{CE252A67-F097-4594-AB70-71B371D7562A}" type="pres">
      <dgm:prSet presAssocID="{F5AF15E9-6FE2-404C-855E-E1D0115D4FB9}" presName="vert1" presStyleCnt="0"/>
      <dgm:spPr/>
    </dgm:pt>
    <dgm:pt modelId="{9C96322D-8646-4EAA-9F82-210BB7FB2D12}" type="pres">
      <dgm:prSet presAssocID="{CC84863E-985F-4025-BFAF-15A25ECDC246}" presName="thickLine" presStyleLbl="alignNode1" presStyleIdx="2" presStyleCnt="4"/>
      <dgm:spPr/>
    </dgm:pt>
    <dgm:pt modelId="{66E3B6FC-0689-4DC4-9E66-30C6AAB83276}" type="pres">
      <dgm:prSet presAssocID="{CC84863E-985F-4025-BFAF-15A25ECDC246}" presName="horz1" presStyleCnt="0"/>
      <dgm:spPr/>
    </dgm:pt>
    <dgm:pt modelId="{D9AED39E-B24A-4C8E-B6F2-A9FACB22FD89}" type="pres">
      <dgm:prSet presAssocID="{CC84863E-985F-4025-BFAF-15A25ECDC246}" presName="tx1" presStyleLbl="revTx" presStyleIdx="2" presStyleCnt="4"/>
      <dgm:spPr/>
    </dgm:pt>
    <dgm:pt modelId="{BA5B2B91-8113-44C0-89D2-F7CD41D21189}" type="pres">
      <dgm:prSet presAssocID="{CC84863E-985F-4025-BFAF-15A25ECDC246}" presName="vert1" presStyleCnt="0"/>
      <dgm:spPr/>
    </dgm:pt>
    <dgm:pt modelId="{864B70A8-BC1C-427C-A5CC-44CF7C2D8BCF}" type="pres">
      <dgm:prSet presAssocID="{C4058A78-2F6B-479D-B802-C79A707D65BA}" presName="thickLine" presStyleLbl="alignNode1" presStyleIdx="3" presStyleCnt="4"/>
      <dgm:spPr/>
    </dgm:pt>
    <dgm:pt modelId="{434E0D0B-96A2-4730-8B38-C64F09A7F42B}" type="pres">
      <dgm:prSet presAssocID="{C4058A78-2F6B-479D-B802-C79A707D65BA}" presName="horz1" presStyleCnt="0"/>
      <dgm:spPr/>
    </dgm:pt>
    <dgm:pt modelId="{947FE875-16F6-479E-BEC5-6DB359BA32AC}" type="pres">
      <dgm:prSet presAssocID="{C4058A78-2F6B-479D-B802-C79A707D65BA}" presName="tx1" presStyleLbl="revTx" presStyleIdx="3" presStyleCnt="4"/>
      <dgm:spPr/>
    </dgm:pt>
    <dgm:pt modelId="{439E6322-D2AE-48B3-9958-1DDBE55CBD0D}" type="pres">
      <dgm:prSet presAssocID="{C4058A78-2F6B-479D-B802-C79A707D65BA}" presName="vert1" presStyleCnt="0"/>
      <dgm:spPr/>
    </dgm:pt>
  </dgm:ptLst>
  <dgm:cxnLst>
    <dgm:cxn modelId="{912A1B0D-D677-40E8-8E88-32F6AE632C3D}" srcId="{2AE1DF30-5355-49CE-A41F-93C16420E534}" destId="{CC84863E-985F-4025-BFAF-15A25ECDC246}" srcOrd="2" destOrd="0" parTransId="{68B66029-A7AB-4A10-B1B3-02024D9FF0EF}" sibTransId="{C02A720B-A99E-4985-99D1-ADA540F47143}"/>
    <dgm:cxn modelId="{972DBD28-77ED-4E7A-8F6D-E65A33DECEEE}" srcId="{2AE1DF30-5355-49CE-A41F-93C16420E534}" destId="{C4058A78-2F6B-479D-B802-C79A707D65BA}" srcOrd="3" destOrd="0" parTransId="{69E6C9E8-B533-4E50-B6C9-496546CF8C7D}" sibTransId="{76D91E90-1610-4CB1-9DB7-31841F322C05}"/>
    <dgm:cxn modelId="{B6860D33-DCCC-4ED2-8BD2-7FD7FEC01C09}" srcId="{2AE1DF30-5355-49CE-A41F-93C16420E534}" destId="{B1B99710-E9DC-47FE-817F-C4C79A863B39}" srcOrd="0" destOrd="0" parTransId="{A0F68A46-E4CB-414B-8B2C-BC0C4C67790F}" sibTransId="{814D5938-71A3-463D-B5B5-C4A933E412A8}"/>
    <dgm:cxn modelId="{44D1B045-A4F5-423B-94CA-5C1F67556FC7}" srcId="{2AE1DF30-5355-49CE-A41F-93C16420E534}" destId="{F5AF15E9-6FE2-404C-855E-E1D0115D4FB9}" srcOrd="1" destOrd="0" parTransId="{E7E691B7-E574-48EA-BA30-C70E279EE88A}" sibTransId="{56F4B889-2D25-47FE-AF5C-96B2AA27DC44}"/>
    <dgm:cxn modelId="{9E4CDD47-C632-4C74-853C-D79F1D1080F1}" type="presOf" srcId="{C4058A78-2F6B-479D-B802-C79A707D65BA}" destId="{947FE875-16F6-479E-BEC5-6DB359BA32AC}" srcOrd="0" destOrd="0" presId="urn:microsoft.com/office/officeart/2008/layout/LinedList"/>
    <dgm:cxn modelId="{6C709F9E-D004-48B2-8EE4-A7A7FE1D38AF}" type="presOf" srcId="{B1B99710-E9DC-47FE-817F-C4C79A863B39}" destId="{71295834-3335-4086-B4F0-76DA51F40832}" srcOrd="0" destOrd="0" presId="urn:microsoft.com/office/officeart/2008/layout/LinedList"/>
    <dgm:cxn modelId="{747BC8B0-B8E6-46A1-8BC6-08639A82BBDE}" type="presOf" srcId="{CC84863E-985F-4025-BFAF-15A25ECDC246}" destId="{D9AED39E-B24A-4C8E-B6F2-A9FACB22FD89}" srcOrd="0" destOrd="0" presId="urn:microsoft.com/office/officeart/2008/layout/LinedList"/>
    <dgm:cxn modelId="{28997ED6-07C1-4A4C-B74F-511A27F54290}" type="presOf" srcId="{F5AF15E9-6FE2-404C-855E-E1D0115D4FB9}" destId="{D0A1B55E-A2C5-4E1B-A0A6-AA0E071C3435}" srcOrd="0" destOrd="0" presId="urn:microsoft.com/office/officeart/2008/layout/LinedList"/>
    <dgm:cxn modelId="{936F55D8-B1E0-4EBC-94F0-8902690270CA}" type="presOf" srcId="{2AE1DF30-5355-49CE-A41F-93C16420E534}" destId="{872E80AB-0640-4473-B7C7-F059B2822B90}" srcOrd="0" destOrd="0" presId="urn:microsoft.com/office/officeart/2008/layout/LinedList"/>
    <dgm:cxn modelId="{9F5B573D-EF1D-4A25-B986-9DD8D2156694}" type="presParOf" srcId="{872E80AB-0640-4473-B7C7-F059B2822B90}" destId="{495DB807-FEAE-4586-8E0C-59128F07B46A}" srcOrd="0" destOrd="0" presId="urn:microsoft.com/office/officeart/2008/layout/LinedList"/>
    <dgm:cxn modelId="{A8E9FBF9-DA88-4C52-BE9D-680394BE2958}" type="presParOf" srcId="{872E80AB-0640-4473-B7C7-F059B2822B90}" destId="{CF788FFE-EF36-4C0A-88BC-BC11FB2224A0}" srcOrd="1" destOrd="0" presId="urn:microsoft.com/office/officeart/2008/layout/LinedList"/>
    <dgm:cxn modelId="{480908F9-C00D-4426-826C-CF9B0C766B3B}" type="presParOf" srcId="{CF788FFE-EF36-4C0A-88BC-BC11FB2224A0}" destId="{71295834-3335-4086-B4F0-76DA51F40832}" srcOrd="0" destOrd="0" presId="urn:microsoft.com/office/officeart/2008/layout/LinedList"/>
    <dgm:cxn modelId="{BFD1BD90-3689-4B92-BB66-F180A2A51000}" type="presParOf" srcId="{CF788FFE-EF36-4C0A-88BC-BC11FB2224A0}" destId="{02D7EC74-8E63-41E8-9F71-E469F469525C}" srcOrd="1" destOrd="0" presId="urn:microsoft.com/office/officeart/2008/layout/LinedList"/>
    <dgm:cxn modelId="{7750CD33-BC94-49B3-A977-35D9A699C07B}" type="presParOf" srcId="{872E80AB-0640-4473-B7C7-F059B2822B90}" destId="{F7B8BFCE-88A3-4059-BACB-7F06434BFB1C}" srcOrd="2" destOrd="0" presId="urn:microsoft.com/office/officeart/2008/layout/LinedList"/>
    <dgm:cxn modelId="{E6337D7E-F63C-4731-A616-A786C7BBB924}" type="presParOf" srcId="{872E80AB-0640-4473-B7C7-F059B2822B90}" destId="{A0C865D2-DA4B-479E-BE94-7A1C46D447BB}" srcOrd="3" destOrd="0" presId="urn:microsoft.com/office/officeart/2008/layout/LinedList"/>
    <dgm:cxn modelId="{B77517A2-5D57-432D-9A83-9A19D9F12E0A}" type="presParOf" srcId="{A0C865D2-DA4B-479E-BE94-7A1C46D447BB}" destId="{D0A1B55E-A2C5-4E1B-A0A6-AA0E071C3435}" srcOrd="0" destOrd="0" presId="urn:microsoft.com/office/officeart/2008/layout/LinedList"/>
    <dgm:cxn modelId="{10C55245-88B0-4FFE-BC76-BBE49360F77D}" type="presParOf" srcId="{A0C865D2-DA4B-479E-BE94-7A1C46D447BB}" destId="{CE252A67-F097-4594-AB70-71B371D7562A}" srcOrd="1" destOrd="0" presId="urn:microsoft.com/office/officeart/2008/layout/LinedList"/>
    <dgm:cxn modelId="{6E9428E2-F3A4-4B57-AA18-50A3C3767DCF}" type="presParOf" srcId="{872E80AB-0640-4473-B7C7-F059B2822B90}" destId="{9C96322D-8646-4EAA-9F82-210BB7FB2D12}" srcOrd="4" destOrd="0" presId="urn:microsoft.com/office/officeart/2008/layout/LinedList"/>
    <dgm:cxn modelId="{E7C86E80-8946-4E09-A054-FED2BC485201}" type="presParOf" srcId="{872E80AB-0640-4473-B7C7-F059B2822B90}" destId="{66E3B6FC-0689-4DC4-9E66-30C6AAB83276}" srcOrd="5" destOrd="0" presId="urn:microsoft.com/office/officeart/2008/layout/LinedList"/>
    <dgm:cxn modelId="{BC0AE3E3-150A-4C7E-B636-1E5866491E24}" type="presParOf" srcId="{66E3B6FC-0689-4DC4-9E66-30C6AAB83276}" destId="{D9AED39E-B24A-4C8E-B6F2-A9FACB22FD89}" srcOrd="0" destOrd="0" presId="urn:microsoft.com/office/officeart/2008/layout/LinedList"/>
    <dgm:cxn modelId="{62EF94F3-F5FB-4D10-B4A4-35A50975FF49}" type="presParOf" srcId="{66E3B6FC-0689-4DC4-9E66-30C6AAB83276}" destId="{BA5B2B91-8113-44C0-89D2-F7CD41D21189}" srcOrd="1" destOrd="0" presId="urn:microsoft.com/office/officeart/2008/layout/LinedList"/>
    <dgm:cxn modelId="{40E36498-5AEA-461E-A1A1-C460B32E15B4}" type="presParOf" srcId="{872E80AB-0640-4473-B7C7-F059B2822B90}" destId="{864B70A8-BC1C-427C-A5CC-44CF7C2D8BCF}" srcOrd="6" destOrd="0" presId="urn:microsoft.com/office/officeart/2008/layout/LinedList"/>
    <dgm:cxn modelId="{C3043003-525E-4456-86EC-E1248CC3D39D}" type="presParOf" srcId="{872E80AB-0640-4473-B7C7-F059B2822B90}" destId="{434E0D0B-96A2-4730-8B38-C64F09A7F42B}" srcOrd="7" destOrd="0" presId="urn:microsoft.com/office/officeart/2008/layout/LinedList"/>
    <dgm:cxn modelId="{CBDDDD7B-FC03-4C75-ABF2-E3286200D510}" type="presParOf" srcId="{434E0D0B-96A2-4730-8B38-C64F09A7F42B}" destId="{947FE875-16F6-479E-BEC5-6DB359BA32AC}" srcOrd="0" destOrd="0" presId="urn:microsoft.com/office/officeart/2008/layout/LinedList"/>
    <dgm:cxn modelId="{98816B49-E378-499A-A136-BC1D46DE8FAD}" type="presParOf" srcId="{434E0D0B-96A2-4730-8B38-C64F09A7F42B}" destId="{439E6322-D2AE-48B3-9958-1DDBE55CBD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B2B23-1A79-4D52-BA48-729684D54633}">
      <dsp:nvSpPr>
        <dsp:cNvPr id="0" name=""/>
        <dsp:cNvSpPr/>
      </dsp:nvSpPr>
      <dsp:spPr>
        <a:xfrm>
          <a:off x="0" y="253470"/>
          <a:ext cx="6900512" cy="12097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High Spikes: Multiple entries show spikes of 25–35%, esp. in affluent areas, suggesting opportunistic gouging.Displacement </a:t>
          </a:r>
        </a:p>
      </dsp:txBody>
      <dsp:txXfrm>
        <a:off x="59057" y="312527"/>
        <a:ext cx="6782398" cy="1091666"/>
      </dsp:txXfrm>
    </dsp:sp>
    <dsp:sp modelId="{A1150658-69E8-406A-A588-F928AD6427A5}">
      <dsp:nvSpPr>
        <dsp:cNvPr id="0" name=""/>
        <dsp:cNvSpPr/>
      </dsp:nvSpPr>
      <dsp:spPr>
        <a:xfrm>
          <a:off x="0" y="1526610"/>
          <a:ext cx="6900512" cy="120978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Correlation: Neighborhoods abutting wildfire zones also had multiple entries with warnings, suggesting a cause-effect pattern of catastrophe and exploitation.</a:t>
          </a:r>
        </a:p>
      </dsp:txBody>
      <dsp:txXfrm>
        <a:off x="59057" y="1585667"/>
        <a:ext cx="6782398" cy="1091666"/>
      </dsp:txXfrm>
    </dsp:sp>
    <dsp:sp modelId="{5B7E928C-07C3-41E3-B722-7B63F60EEFF0}">
      <dsp:nvSpPr>
        <dsp:cNvPr id="0" name=""/>
        <dsp:cNvSpPr/>
      </dsp:nvSpPr>
      <dsp:spPr>
        <a:xfrm>
          <a:off x="0" y="2799750"/>
          <a:ext cx="6900512" cy="120978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Owner Redundancy: Multiple landlords and agencies were listed repeatedly, which could suggest patterns deserving of the label systemic gouging.</a:t>
          </a:r>
        </a:p>
      </dsp:txBody>
      <dsp:txXfrm>
        <a:off x="59057" y="2858807"/>
        <a:ext cx="6782398" cy="1091666"/>
      </dsp:txXfrm>
    </dsp:sp>
    <dsp:sp modelId="{C682F586-5B8B-45B8-89FD-D0F484F64127}">
      <dsp:nvSpPr>
        <dsp:cNvPr id="0" name=""/>
        <dsp:cNvSpPr/>
      </dsp:nvSpPr>
      <dsp:spPr>
        <a:xfrm>
          <a:off x="0" y="4072890"/>
          <a:ext cx="6900512" cy="120978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311 Reports: Nearly all the "Reviewed" sheet entries had formal complaints lodged, suggesting public complaint and legal action.</a:t>
          </a:r>
        </a:p>
      </dsp:txBody>
      <dsp:txXfrm>
        <a:off x="59057" y="4131947"/>
        <a:ext cx="6782398" cy="1091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DB807-FEAE-4586-8E0C-59128F07B46A}">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295834-3335-4086-B4F0-76DA51F40832}">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Exploitation of Crisis: </a:t>
          </a:r>
          <a:r>
            <a:rPr lang="en-US" sz="1900" kern="1200" dirty="0" err="1">
              <a:latin typeface="Times New Roman" panose="02020603050405020304" pitchFamily="18" charset="0"/>
              <a:cs typeface="Times New Roman" panose="02020603050405020304" pitchFamily="18" charset="0"/>
            </a:rPr>
            <a:t>Pricegouging</a:t>
          </a:r>
          <a:r>
            <a:rPr lang="en-US" sz="1900" kern="1200" dirty="0">
              <a:latin typeface="Times New Roman" panose="02020603050405020304" pitchFamily="18" charset="0"/>
              <a:cs typeface="Times New Roman" panose="02020603050405020304" pitchFamily="18" charset="0"/>
            </a:rPr>
            <a:t> landlords who exploit disproportionately after a disaster profit at the expense of desperation among those displaced. This not only is illegal price gouging, but it is also ethical considerations in post-disaster recovery.</a:t>
          </a:r>
        </a:p>
      </dsp:txBody>
      <dsp:txXfrm>
        <a:off x="0" y="0"/>
        <a:ext cx="6900512" cy="1384035"/>
      </dsp:txXfrm>
    </dsp:sp>
    <dsp:sp modelId="{F7B8BFCE-88A3-4059-BACB-7F06434BFB1C}">
      <dsp:nvSpPr>
        <dsp:cNvPr id="0" name=""/>
        <dsp:cNvSpPr/>
      </dsp:nvSpPr>
      <dsp:spPr>
        <a:xfrm>
          <a:off x="0" y="1384035"/>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1B55E-A2C5-4E1B-A0A6-AA0E071C3435}">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Lack of Transparency:</a:t>
          </a:r>
          <a:r>
            <a:rPr lang="en-US" sz="1900" kern="1200" dirty="0">
              <a:latin typeface="Times New Roman" panose="02020603050405020304" pitchFamily="18" charset="0"/>
              <a:cs typeface="Times New Roman" panose="02020603050405020304" pitchFamily="18" charset="0"/>
            </a:rPr>
            <a:t> Concealed ownership details, concealed price records, and undisclosed listings render parties difficult to hold </a:t>
          </a:r>
          <a:r>
            <a:rPr lang="en-US" sz="1900" kern="1200" dirty="0" err="1">
              <a:latin typeface="Times New Roman" panose="02020603050405020304" pitchFamily="18" charset="0"/>
              <a:cs typeface="Times New Roman" panose="02020603050405020304" pitchFamily="18" charset="0"/>
            </a:rPr>
            <a:t>accountable.Ethically</a:t>
          </a:r>
          <a:r>
            <a:rPr lang="en-US" sz="1900" kern="1200" dirty="0">
              <a:latin typeface="Times New Roman" panose="02020603050405020304" pitchFamily="18" charset="0"/>
              <a:cs typeface="Times New Roman" panose="02020603050405020304" pitchFamily="18" charset="0"/>
            </a:rPr>
            <a:t>, transparency is imperative for housing markets.</a:t>
          </a:r>
        </a:p>
      </dsp:txBody>
      <dsp:txXfrm>
        <a:off x="0" y="1384035"/>
        <a:ext cx="6900512" cy="1384035"/>
      </dsp:txXfrm>
    </dsp:sp>
    <dsp:sp modelId="{9C96322D-8646-4EAA-9F82-210BB7FB2D12}">
      <dsp:nvSpPr>
        <dsp:cNvPr id="0" name=""/>
        <dsp:cNvSpPr/>
      </dsp:nvSpPr>
      <dsp:spPr>
        <a:xfrm>
          <a:off x="0" y="2768070"/>
          <a:ext cx="6900512"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ED39E-B24A-4C8E-B6F2-A9FACB22FD89}">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Digital Ethics:</a:t>
          </a:r>
          <a:r>
            <a:rPr lang="en-US" sz="1900" kern="1200" dirty="0">
              <a:latin typeface="Times New Roman" panose="02020603050405020304" pitchFamily="18" charset="0"/>
              <a:cs typeface="Times New Roman" panose="02020603050405020304" pitchFamily="18" charset="0"/>
            </a:rPr>
            <a:t> The majority of listings were altered or removed to hide price increases. Manipulating online sites like Zillow to misrepresent rent trends erodes public trust in tech sites.</a:t>
          </a:r>
        </a:p>
      </dsp:txBody>
      <dsp:txXfrm>
        <a:off x="0" y="2768070"/>
        <a:ext cx="6900512" cy="1384035"/>
      </dsp:txXfrm>
    </dsp:sp>
    <dsp:sp modelId="{864B70A8-BC1C-427C-A5CC-44CF7C2D8BCF}">
      <dsp:nvSpPr>
        <dsp:cNvPr id="0" name=""/>
        <dsp:cNvSpPr/>
      </dsp:nvSpPr>
      <dsp:spPr>
        <a:xfrm>
          <a:off x="0" y="4152105"/>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FE875-16F6-479E-BEC5-6DB359BA32AC}">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u="sng" kern="1200" dirty="0">
              <a:latin typeface="Times New Roman" panose="02020603050405020304" pitchFamily="18" charset="0"/>
              <a:cs typeface="Times New Roman" panose="02020603050405020304" pitchFamily="18" charset="0"/>
            </a:rPr>
            <a:t>Data Privacy:</a:t>
          </a:r>
          <a:r>
            <a:rPr lang="en-US" sz="1900" kern="1200" dirty="0">
              <a:latin typeface="Times New Roman" panose="02020603050405020304" pitchFamily="18" charset="0"/>
              <a:cs typeface="Times New Roman" panose="02020603050405020304" pitchFamily="18" charset="0"/>
            </a:rPr>
            <a:t> </a:t>
          </a:r>
          <a:r>
            <a:rPr lang="en-US" sz="1900" kern="1200" dirty="0" err="1">
              <a:latin typeface="Times New Roman" panose="02020603050405020304" pitchFamily="18" charset="0"/>
              <a:cs typeface="Times New Roman" panose="02020603050405020304" pitchFamily="18" charset="0"/>
            </a:rPr>
            <a:t>RisksWhile</a:t>
          </a:r>
          <a:r>
            <a:rPr lang="en-US" sz="1900" kern="1200" dirty="0">
              <a:latin typeface="Times New Roman" panose="02020603050405020304" pitchFamily="18" charset="0"/>
              <a:cs typeface="Times New Roman" panose="02020603050405020304" pitchFamily="18" charset="0"/>
            </a:rPr>
            <a:t> this dataset contains public listing data, making private contact data available without consent (e.g., owners' phone numbers) is a breach of privacy laws.</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1790-5202-E4B4-64BE-C8CBB67B5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E596D0-4F69-4C56-50F5-59F311A96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D4E6E0-87B4-C3EE-332A-AE6B44FF8C5E}"/>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95133FD1-10B0-C6E1-EF7D-D35C26BF6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D9C13-6529-837B-6765-4101ADE80FD6}"/>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384304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B079-C4FD-E21D-3029-CF30F8FEEA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E0565-7711-D437-5012-ECDB13D06D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D319E-2615-ACBC-4F77-1E7C3D2407D7}"/>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E5948B4C-AD5A-DB90-AADD-5F6C18A5C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8DE3F-AD02-0FFA-7846-5746D1E8B8C5}"/>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176628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082936-2B3D-7513-1FFD-103F25F8BE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8E24E-AEBA-45EF-71B9-0EA6538D93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9C00DD-A294-3F04-4C5B-B227F57F0442}"/>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F80EE4DA-FE27-7590-0CA1-CDC7F0443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D68CC-1A2C-E7FF-A3DA-336E86521D70}"/>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76158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E096C-1C6E-2378-BCBF-9B6FCC123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0E39BE-FEE4-D308-19B1-C792C56DEF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428AA-270C-8010-DCD7-39ABBA51B847}"/>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9DC7C1A7-6F5D-9F2A-B931-59CB4FECF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C1063-2697-C665-F864-BCA316D125AC}"/>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207056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FD0E-4552-3C1B-A6AC-8716596BFD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42BC0-A8A5-509D-7E59-1543531F87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31547E-539F-8CE7-C6D2-9A1412D11B1B}"/>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3603E2F8-B691-C518-1043-6DFE8D54D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6FAE9-1241-4BC2-387A-46E30D1D23B0}"/>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61137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408F-652F-79EB-CCAE-74018F17A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4506F-BF6A-A9D3-1975-5A6C68DC7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22C59-7BAA-C7EF-7324-254656BBCF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835569-7838-C048-9E32-E0D5FD86235C}"/>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6" name="Footer Placeholder 5">
            <a:extLst>
              <a:ext uri="{FF2B5EF4-FFF2-40B4-BE49-F238E27FC236}">
                <a16:creationId xmlns:a16="http://schemas.microsoft.com/office/drawing/2014/main" id="{B67A6F1E-66C4-798E-BC3C-14A35B0A4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88571-3F40-BE4D-8043-CE3887422274}"/>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1477218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33A6-8848-5FAE-5748-EF02C2F17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316B14-67A5-7764-8DC3-C6282B091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C9B8D-2772-C94D-B7EA-DBD73E56C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8AF90-F92D-882A-69E9-B42119015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B0A39D-1F49-469C-C5CB-FACEAB619A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CDE00-0308-60DC-02B6-20C572E0CE4A}"/>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8" name="Footer Placeholder 7">
            <a:extLst>
              <a:ext uri="{FF2B5EF4-FFF2-40B4-BE49-F238E27FC236}">
                <a16:creationId xmlns:a16="http://schemas.microsoft.com/office/drawing/2014/main" id="{4EE7D214-4D87-0449-A091-664F39D058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7E0BBB-7B74-6A64-0881-0455FA2FB45D}"/>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18252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CC00-3C23-1ECB-A615-9E99C7C879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CC03E8-F8A3-B823-B81C-E2C6C3E472B2}"/>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4" name="Footer Placeholder 3">
            <a:extLst>
              <a:ext uri="{FF2B5EF4-FFF2-40B4-BE49-F238E27FC236}">
                <a16:creationId xmlns:a16="http://schemas.microsoft.com/office/drawing/2014/main" id="{E317361A-F7C6-0FFC-2FEC-4DC2642553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C92883-44BB-8956-1C9D-7D38155AD22B}"/>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235714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7FB22-3A02-A60B-83CA-514C01A4D0B7}"/>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3" name="Footer Placeholder 2">
            <a:extLst>
              <a:ext uri="{FF2B5EF4-FFF2-40B4-BE49-F238E27FC236}">
                <a16:creationId xmlns:a16="http://schemas.microsoft.com/office/drawing/2014/main" id="{8875B2BA-5F97-ABFD-B8EB-8CFEEE110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99052-5E61-78F3-417B-803EBCCC28D4}"/>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1947695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434B-1DAA-02EA-3C36-BCCCE14E7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8C50E-7F8E-EFE0-238E-254B0B605F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C948B-F00E-DF7E-19C4-0DC7BB5F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B49F8D-C020-760E-2E58-3E7ECD374F8C}"/>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6" name="Footer Placeholder 5">
            <a:extLst>
              <a:ext uri="{FF2B5EF4-FFF2-40B4-BE49-F238E27FC236}">
                <a16:creationId xmlns:a16="http://schemas.microsoft.com/office/drawing/2014/main" id="{82450131-0BD6-4084-8386-113B51607E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B3430-9948-E5EF-9A34-51DD820B78F9}"/>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400407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E5F4-FF39-FADA-C8B1-6C6EF4D2D6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17DC1-6D4E-1446-676F-C9C1D2A1F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F5912D-1B17-87D7-2AE7-2C2E239EC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28479E-8C79-64E4-219B-F1BF16824CB3}"/>
              </a:ext>
            </a:extLst>
          </p:cNvPr>
          <p:cNvSpPr>
            <a:spLocks noGrp="1"/>
          </p:cNvSpPr>
          <p:nvPr>
            <p:ph type="dt" sz="half" idx="10"/>
          </p:nvPr>
        </p:nvSpPr>
        <p:spPr/>
        <p:txBody>
          <a:bodyPr/>
          <a:lstStyle/>
          <a:p>
            <a:fld id="{4F992F36-8C70-43B7-B8A2-D0DDD7301A24}" type="datetimeFigureOut">
              <a:rPr lang="en-US" smtClean="0"/>
              <a:t>4/30/2025</a:t>
            </a:fld>
            <a:endParaRPr lang="en-US"/>
          </a:p>
        </p:txBody>
      </p:sp>
      <p:sp>
        <p:nvSpPr>
          <p:cNvPr id="6" name="Footer Placeholder 5">
            <a:extLst>
              <a:ext uri="{FF2B5EF4-FFF2-40B4-BE49-F238E27FC236}">
                <a16:creationId xmlns:a16="http://schemas.microsoft.com/office/drawing/2014/main" id="{850DA22A-16A3-05DD-4AC8-971BA38004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DB55F-DFF0-C27E-7E03-8CB70B436215}"/>
              </a:ext>
            </a:extLst>
          </p:cNvPr>
          <p:cNvSpPr>
            <a:spLocks noGrp="1"/>
          </p:cNvSpPr>
          <p:nvPr>
            <p:ph type="sldNum" sz="quarter" idx="12"/>
          </p:nvPr>
        </p:nvSpPr>
        <p:spPr/>
        <p:txBody>
          <a:bodyPr/>
          <a:lstStyle/>
          <a:p>
            <a:fld id="{F72B1DC6-589C-41F3-A435-4918B2E09D64}" type="slidenum">
              <a:rPr lang="en-US" smtClean="0"/>
              <a:t>‹#›</a:t>
            </a:fld>
            <a:endParaRPr lang="en-US"/>
          </a:p>
        </p:txBody>
      </p:sp>
    </p:spTree>
    <p:extLst>
      <p:ext uri="{BB962C8B-B14F-4D97-AF65-F5344CB8AC3E}">
        <p14:creationId xmlns:p14="http://schemas.microsoft.com/office/powerpoint/2010/main" val="14715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D88BDD-D190-543B-2A99-89A38FA57C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E73693-EDEE-502D-4943-47CCABF62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28AF0-4053-BF4C-0BA7-FB00EE72F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992F36-8C70-43B7-B8A2-D0DDD7301A24}" type="datetimeFigureOut">
              <a:rPr lang="en-US" smtClean="0"/>
              <a:t>4/30/2025</a:t>
            </a:fld>
            <a:endParaRPr lang="en-US"/>
          </a:p>
        </p:txBody>
      </p:sp>
      <p:sp>
        <p:nvSpPr>
          <p:cNvPr id="5" name="Footer Placeholder 4">
            <a:extLst>
              <a:ext uri="{FF2B5EF4-FFF2-40B4-BE49-F238E27FC236}">
                <a16:creationId xmlns:a16="http://schemas.microsoft.com/office/drawing/2014/main" id="{B4F40FD9-0E55-E023-5BCB-AC58AB8A8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4182F40-810C-07E5-9CA8-86716EFC6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2B1DC6-589C-41F3-A435-4918B2E09D64}" type="slidenum">
              <a:rPr lang="en-US" smtClean="0"/>
              <a:t>‹#›</a:t>
            </a:fld>
            <a:endParaRPr lang="en-US"/>
          </a:p>
        </p:txBody>
      </p:sp>
    </p:spTree>
    <p:extLst>
      <p:ext uri="{BB962C8B-B14F-4D97-AF65-F5344CB8AC3E}">
        <p14:creationId xmlns:p14="http://schemas.microsoft.com/office/powerpoint/2010/main" val="280024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ag.ca.gov/consumers/pricegougingduringdisasters" TargetMode="External"/><Relationship Id="rId2" Type="http://schemas.openxmlformats.org/officeDocument/2006/relationships/hyperlink" Target="https://leginfo.legislature.ca.gov/faces/codes_displaySection.xhtml?lawCode=PEN&amp;sectionNum=396" TargetMode="External"/><Relationship Id="rId1" Type="http://schemas.openxmlformats.org/officeDocument/2006/relationships/slideLayout" Target="../slideLayouts/slideLayout2.xml"/><Relationship Id="rId4" Type="http://schemas.openxmlformats.org/officeDocument/2006/relationships/hyperlink" Target="https://www.lacityattorney.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A17EE-DB9B-4420-B993-DA148668DB60}"/>
              </a:ext>
            </a:extLst>
          </p:cNvPr>
          <p:cNvSpPr>
            <a:spLocks noGrp="1"/>
          </p:cNvSpPr>
          <p:nvPr>
            <p:ph type="ctrTitle"/>
          </p:nvPr>
        </p:nvSpPr>
        <p:spPr>
          <a:xfrm>
            <a:off x="2197101" y="735283"/>
            <a:ext cx="4978399" cy="3165045"/>
          </a:xfrm>
        </p:spPr>
        <p:txBody>
          <a:bodyPr anchor="b">
            <a:normAutofit/>
          </a:bodyPr>
          <a:lstStyle/>
          <a:p>
            <a:pPr algn="l"/>
            <a:r>
              <a:rPr lang="en-US" sz="4400" b="1" u="sng" dirty="0"/>
              <a:t>Case Study:</a:t>
            </a:r>
            <a:br>
              <a:rPr lang="en-US" sz="4400" b="1" u="sng" dirty="0"/>
            </a:br>
            <a:r>
              <a:rPr lang="en-US" sz="4400" dirty="0"/>
              <a:t>Price Gouging Analysis in LA </a:t>
            </a:r>
          </a:p>
        </p:txBody>
      </p:sp>
      <p:sp>
        <p:nvSpPr>
          <p:cNvPr id="3" name="Subtitle 2">
            <a:extLst>
              <a:ext uri="{FF2B5EF4-FFF2-40B4-BE49-F238E27FC236}">
                <a16:creationId xmlns:a16="http://schemas.microsoft.com/office/drawing/2014/main" id="{87DAC709-BB1E-4283-B89C-3F330F146828}"/>
              </a:ext>
            </a:extLst>
          </p:cNvPr>
          <p:cNvSpPr>
            <a:spLocks noGrp="1"/>
          </p:cNvSpPr>
          <p:nvPr>
            <p:ph type="subTitle" idx="1"/>
          </p:nvPr>
        </p:nvSpPr>
        <p:spPr>
          <a:xfrm>
            <a:off x="2197101" y="4078423"/>
            <a:ext cx="4978399" cy="2058657"/>
          </a:xfrm>
        </p:spPr>
        <p:txBody>
          <a:bodyPr>
            <a:normAutofit/>
          </a:bodyPr>
          <a:lstStyle/>
          <a:p>
            <a:pPr algn="l"/>
            <a:r>
              <a:rPr lang="en-US" dirty="0"/>
              <a:t>                           </a:t>
            </a:r>
          </a:p>
          <a:p>
            <a:pPr algn="l"/>
            <a:endParaRPr lang="en-US" dirty="0"/>
          </a:p>
          <a:p>
            <a:pPr algn="l"/>
            <a:r>
              <a:rPr lang="en-US" dirty="0"/>
              <a:t>                                                                                     By-</a:t>
            </a:r>
            <a:r>
              <a:rPr lang="en-US" dirty="0" err="1"/>
              <a:t>Y.Rohith</a:t>
            </a:r>
            <a:r>
              <a:rPr lang="en-US" dirty="0"/>
              <a:t> and Mallikarjun</a:t>
            </a:r>
          </a:p>
        </p:txBody>
      </p:sp>
      <p:pic>
        <p:nvPicPr>
          <p:cNvPr id="7" name="Graphic 6" descr="Bonfire">
            <a:extLst>
              <a:ext uri="{FF2B5EF4-FFF2-40B4-BE49-F238E27FC236}">
                <a16:creationId xmlns:a16="http://schemas.microsoft.com/office/drawing/2014/main" id="{E93123E2-BAA4-635D-1D2C-1428FA94D0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Bonfire">
            <a:extLst>
              <a:ext uri="{FF2B5EF4-FFF2-40B4-BE49-F238E27FC236}">
                <a16:creationId xmlns:a16="http://schemas.microsoft.com/office/drawing/2014/main" id="{9926D623-3B6F-45A2-BCB2-B734E82F07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21651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0DA4A9-608E-387E-9F7D-75E15D31AC1C}"/>
              </a:ext>
            </a:extLst>
          </p:cNvPr>
          <p:cNvSpPr>
            <a:spLocks noGrp="1"/>
          </p:cNvSpPr>
          <p:nvPr>
            <p:ph type="title"/>
          </p:nvPr>
        </p:nvSpPr>
        <p:spPr>
          <a:xfrm>
            <a:off x="761803" y="350196"/>
            <a:ext cx="4646904" cy="1624520"/>
          </a:xfrm>
        </p:spPr>
        <p:txBody>
          <a:bodyPr anchor="ctr">
            <a:normAutofit/>
          </a:bodyPr>
          <a:lstStyle/>
          <a:p>
            <a:r>
              <a:rPr lang="en-US" sz="4000"/>
              <a:t> </a:t>
            </a:r>
          </a:p>
        </p:txBody>
      </p:sp>
      <p:sp>
        <p:nvSpPr>
          <p:cNvPr id="3" name="Content Placeholder 2">
            <a:extLst>
              <a:ext uri="{FF2B5EF4-FFF2-40B4-BE49-F238E27FC236}">
                <a16:creationId xmlns:a16="http://schemas.microsoft.com/office/drawing/2014/main" id="{2EA316A5-872E-7DCD-8385-48B015BB1E61}"/>
              </a:ext>
            </a:extLst>
          </p:cNvPr>
          <p:cNvSpPr>
            <a:spLocks noGrp="1"/>
          </p:cNvSpPr>
          <p:nvPr>
            <p:ph idx="1"/>
          </p:nvPr>
        </p:nvSpPr>
        <p:spPr>
          <a:xfrm>
            <a:off x="595547" y="1727200"/>
            <a:ext cx="4646905" cy="3613149"/>
          </a:xfrm>
        </p:spPr>
        <p:txBody>
          <a:bodyPr anchor="ctr">
            <a:noAutofit/>
          </a:bodyPr>
          <a:lstStyle/>
          <a:p>
            <a:r>
              <a:rPr lang="en-US" sz="1800" dirty="0">
                <a:latin typeface="Times New Roman" panose="02020603050405020304" pitchFamily="18" charset="0"/>
                <a:cs typeface="Times New Roman" panose="02020603050405020304" pitchFamily="18" charset="0"/>
              </a:rPr>
              <a:t>This heatmap depicts the correlation among the most significant rent price measures to each other:</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Price Before vs Price After has a strongly positive correlation of 0.92, meaning higher original rents will probably still be higher after the increase.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Price After vs % Increase has a weaker correlation, meaning even lower rentals may see gigantic percentage increases.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Price Before vs % Increase is weakly negatively correlated and indicates lower-priced rentals potentially have been increased relatively more.</a:t>
            </a:r>
          </a:p>
        </p:txBody>
      </p:sp>
      <p:pic>
        <p:nvPicPr>
          <p:cNvPr id="5" name="Picture 4" descr="An abstract financial digital analysis">
            <a:extLst>
              <a:ext uri="{FF2B5EF4-FFF2-40B4-BE49-F238E27FC236}">
                <a16:creationId xmlns:a16="http://schemas.microsoft.com/office/drawing/2014/main" id="{C6B89917-C521-45A0-DD88-267DE3D9DE76}"/>
              </a:ext>
            </a:extLst>
          </p:cNvPr>
          <p:cNvPicPr>
            <a:picLocks noChangeAspect="1"/>
          </p:cNvPicPr>
          <p:nvPr/>
        </p:nvPicPr>
        <p:blipFill>
          <a:blip r:embed="rId2"/>
          <a:srcRect l="36320" r="14292"/>
          <a:stretch/>
        </p:blipFill>
        <p:spPr>
          <a:xfrm>
            <a:off x="6096000" y="1"/>
            <a:ext cx="6102825" cy="6858000"/>
          </a:xfrm>
          <a:prstGeom prst="rect">
            <a:avLst/>
          </a:prstGeom>
        </p:spPr>
      </p:pic>
    </p:spTree>
    <p:extLst>
      <p:ext uri="{BB962C8B-B14F-4D97-AF65-F5344CB8AC3E}">
        <p14:creationId xmlns:p14="http://schemas.microsoft.com/office/powerpoint/2010/main" val="387951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341D-2396-DD71-F171-B435642C3697}"/>
              </a:ext>
            </a:extLst>
          </p:cNvPr>
          <p:cNvSpPr>
            <a:spLocks noGrp="1"/>
          </p:cNvSpPr>
          <p:nvPr>
            <p:ph type="title"/>
          </p:nvPr>
        </p:nvSpPr>
        <p:spPr/>
        <p:txBody>
          <a:bodyPr/>
          <a:lstStyle/>
          <a:p>
            <a:r>
              <a:rPr lang="en-US" b="1" u="sng" dirty="0"/>
              <a:t>Distribution of </a:t>
            </a:r>
            <a:r>
              <a:rPr lang="en-US" b="1" u="sng" dirty="0">
                <a:latin typeface="Times New Roman" panose="02020603050405020304" pitchFamily="18" charset="0"/>
                <a:cs typeface="Times New Roman" panose="02020603050405020304" pitchFamily="18" charset="0"/>
              </a:rPr>
              <a:t>Rental</a:t>
            </a:r>
            <a:r>
              <a:rPr lang="en-US" b="1" u="sng" dirty="0"/>
              <a:t> price increase:</a:t>
            </a:r>
          </a:p>
        </p:txBody>
      </p:sp>
      <p:pic>
        <p:nvPicPr>
          <p:cNvPr id="5" name="Content Placeholder 4" descr="A graph showing a distribution of rental prices&#10;&#10;AI-generated content may be incorrect.">
            <a:extLst>
              <a:ext uri="{FF2B5EF4-FFF2-40B4-BE49-F238E27FC236}">
                <a16:creationId xmlns:a16="http://schemas.microsoft.com/office/drawing/2014/main" id="{AF097256-B88D-8CE5-A4C4-F08F190B85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Tree>
    <p:extLst>
      <p:ext uri="{BB962C8B-B14F-4D97-AF65-F5344CB8AC3E}">
        <p14:creationId xmlns:p14="http://schemas.microsoft.com/office/powerpoint/2010/main" val="310239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82469-9883-6EB4-7082-B38600575EFE}"/>
              </a:ext>
            </a:extLst>
          </p:cNvPr>
          <p:cNvSpPr>
            <a:spLocks noGrp="1"/>
          </p:cNvSpPr>
          <p:nvPr>
            <p:ph type="title"/>
          </p:nvPr>
        </p:nvSpPr>
        <p:spPr>
          <a:xfrm>
            <a:off x="761803" y="350196"/>
            <a:ext cx="4646904" cy="1624520"/>
          </a:xfrm>
        </p:spPr>
        <p:txBody>
          <a:bodyPr anchor="ctr">
            <a:normAutofit/>
          </a:bodyPr>
          <a:lstStyle/>
          <a:p>
            <a:r>
              <a:rPr lang="en-US" sz="4000"/>
              <a:t> </a:t>
            </a:r>
          </a:p>
        </p:txBody>
      </p:sp>
      <p:sp>
        <p:nvSpPr>
          <p:cNvPr id="3" name="Content Placeholder 2">
            <a:extLst>
              <a:ext uri="{FF2B5EF4-FFF2-40B4-BE49-F238E27FC236}">
                <a16:creationId xmlns:a16="http://schemas.microsoft.com/office/drawing/2014/main" id="{9AD6D11C-D218-A868-2298-D8EF106D3050}"/>
              </a:ext>
            </a:extLst>
          </p:cNvPr>
          <p:cNvSpPr>
            <a:spLocks noGrp="1"/>
          </p:cNvSpPr>
          <p:nvPr>
            <p:ph idx="1"/>
          </p:nvPr>
        </p:nvSpPr>
        <p:spPr>
          <a:xfrm>
            <a:off x="401583" y="1438277"/>
            <a:ext cx="4646905" cy="3613149"/>
          </a:xfrm>
        </p:spPr>
        <p:txBody>
          <a:bodyPr anchor="ctr">
            <a:noAutofit/>
          </a:bodyPr>
          <a:lstStyle/>
          <a:p>
            <a:r>
              <a:rPr lang="en-US" sz="2000" dirty="0">
                <a:latin typeface="Times New Roman" panose="02020603050405020304" pitchFamily="18" charset="0"/>
                <a:cs typeface="Times New Roman" panose="02020603050405020304" pitchFamily="18" charset="0"/>
              </a:rPr>
              <a:t>The histogram shows the distribution of percentage price rises in rentals following the wildfire emergency. While most listings have moderate rises, a significant proportion clearly exceeds the 10% legal limit on price rises in an emergency, marked by the red dashed line. This suggests that most landlords raised prices above and beyond what is legally acceptable, and perhaps contrary to anti-price gouging laws. In addition, the chart shows an extreme tail with outliers—several thousand percent increases in some prices—highlighting possible cases of manipulation or re-posting to overstate prices. The chart confirms the severity and magnitude of unethical price behavior after the disaster.</a:t>
            </a:r>
          </a:p>
        </p:txBody>
      </p:sp>
      <p:pic>
        <p:nvPicPr>
          <p:cNvPr id="5" name="Picture 4" descr="Orange and blue numbers and graphs">
            <a:extLst>
              <a:ext uri="{FF2B5EF4-FFF2-40B4-BE49-F238E27FC236}">
                <a16:creationId xmlns:a16="http://schemas.microsoft.com/office/drawing/2014/main" id="{0F1057AC-1156-8312-D11C-01B48D12A6B2}"/>
              </a:ext>
            </a:extLst>
          </p:cNvPr>
          <p:cNvPicPr>
            <a:picLocks noChangeAspect="1"/>
          </p:cNvPicPr>
          <p:nvPr/>
        </p:nvPicPr>
        <p:blipFill>
          <a:blip r:embed="rId2"/>
          <a:srcRect l="18020" r="27475" b="1"/>
          <a:stretch/>
        </p:blipFill>
        <p:spPr>
          <a:xfrm>
            <a:off x="6096000" y="1"/>
            <a:ext cx="6102825" cy="6858000"/>
          </a:xfrm>
          <a:prstGeom prst="rect">
            <a:avLst/>
          </a:prstGeom>
        </p:spPr>
      </p:pic>
    </p:spTree>
    <p:extLst>
      <p:ext uri="{BB962C8B-B14F-4D97-AF65-F5344CB8AC3E}">
        <p14:creationId xmlns:p14="http://schemas.microsoft.com/office/powerpoint/2010/main" val="54140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8746-97A8-40C9-4925-A434529ACE87}"/>
              </a:ext>
            </a:extLst>
          </p:cNvPr>
          <p:cNvSpPr>
            <a:spLocks noGrp="1"/>
          </p:cNvSpPr>
          <p:nvPr>
            <p:ph type="title"/>
          </p:nvPr>
        </p:nvSpPr>
        <p:spPr/>
        <p:txBody>
          <a:bodyPr/>
          <a:lstStyle/>
          <a:p>
            <a:r>
              <a:rPr lang="en-US" dirty="0"/>
              <a:t> </a:t>
            </a:r>
          </a:p>
        </p:txBody>
      </p:sp>
      <p:pic>
        <p:nvPicPr>
          <p:cNvPr id="5" name="Content Placeholder 4" descr="A graph showing a number of cities&#10;&#10;AI-generated content may be incorrect.">
            <a:extLst>
              <a:ext uri="{FF2B5EF4-FFF2-40B4-BE49-F238E27FC236}">
                <a16:creationId xmlns:a16="http://schemas.microsoft.com/office/drawing/2014/main" id="{923E34A4-D9D7-4356-FB83-95EEC5D61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953" y="1253331"/>
            <a:ext cx="7294022" cy="4351338"/>
          </a:xfrm>
        </p:spPr>
      </p:pic>
    </p:spTree>
    <p:extLst>
      <p:ext uri="{BB962C8B-B14F-4D97-AF65-F5344CB8AC3E}">
        <p14:creationId xmlns:p14="http://schemas.microsoft.com/office/powerpoint/2010/main" val="215001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4084B-4B73-1168-72FB-B72171D90E1E}"/>
              </a:ext>
            </a:extLst>
          </p:cNvPr>
          <p:cNvSpPr>
            <a:spLocks noGrp="1"/>
          </p:cNvSpPr>
          <p:nvPr>
            <p:ph type="title"/>
          </p:nvPr>
        </p:nvSpPr>
        <p:spPr>
          <a:xfrm>
            <a:off x="635000" y="640823"/>
            <a:ext cx="3418659" cy="5583148"/>
          </a:xfrm>
        </p:spPr>
        <p:txBody>
          <a:bodyPr anchor="ctr">
            <a:normAutofit/>
          </a:bodyPr>
          <a:lstStyle/>
          <a:p>
            <a:r>
              <a:rPr lang="en-US" sz="5400"/>
              <a:t>Key insights:</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161DA3A7-A090-625A-571B-5ACC700B59BA}"/>
              </a:ext>
            </a:extLst>
          </p:cNvPr>
          <p:cNvGraphicFramePr>
            <a:graphicFrameLocks noGrp="1"/>
          </p:cNvGraphicFramePr>
          <p:nvPr>
            <p:ph idx="1"/>
            <p:extLst>
              <p:ext uri="{D42A27DB-BD31-4B8C-83A1-F6EECF244321}">
                <p14:modId xmlns:p14="http://schemas.microsoft.com/office/powerpoint/2010/main" val="11415915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122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8CC6F-4D3D-EAF0-28BB-164D6CF00158}"/>
              </a:ext>
            </a:extLst>
          </p:cNvPr>
          <p:cNvSpPr>
            <a:spLocks noGrp="1"/>
          </p:cNvSpPr>
          <p:nvPr>
            <p:ph type="title"/>
          </p:nvPr>
        </p:nvSpPr>
        <p:spPr>
          <a:xfrm>
            <a:off x="635000" y="640823"/>
            <a:ext cx="3418659" cy="5583148"/>
          </a:xfrm>
        </p:spPr>
        <p:txBody>
          <a:bodyPr anchor="ctr">
            <a:normAutofit/>
          </a:bodyPr>
          <a:lstStyle/>
          <a:p>
            <a:r>
              <a:rPr lang="en-US" sz="5400"/>
              <a:t>Ethical Issues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12DA083-C439-1348-FCCE-309E911BD1E0}"/>
              </a:ext>
            </a:extLst>
          </p:cNvPr>
          <p:cNvGraphicFramePr>
            <a:graphicFrameLocks noGrp="1"/>
          </p:cNvGraphicFramePr>
          <p:nvPr>
            <p:ph idx="1"/>
            <p:extLst>
              <p:ext uri="{D42A27DB-BD31-4B8C-83A1-F6EECF244321}">
                <p14:modId xmlns:p14="http://schemas.microsoft.com/office/powerpoint/2010/main" val="18447775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31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7E497-08D8-2870-DEFA-E9ED72DB923C}"/>
              </a:ext>
            </a:extLst>
          </p:cNvPr>
          <p:cNvSpPr>
            <a:spLocks noGrp="1"/>
          </p:cNvSpPr>
          <p:nvPr>
            <p:ph type="title"/>
          </p:nvPr>
        </p:nvSpPr>
        <p:spPr>
          <a:xfrm>
            <a:off x="686834" y="1153572"/>
            <a:ext cx="3200400" cy="4461163"/>
          </a:xfrm>
        </p:spPr>
        <p:txBody>
          <a:bodyPr>
            <a:normAutofit/>
          </a:bodyPr>
          <a:lstStyle/>
          <a:p>
            <a:r>
              <a:rPr lang="en-US" sz="3700" b="1" u="sng" dirty="0">
                <a:solidFill>
                  <a:srgbClr val="FFFFFF"/>
                </a:solidFill>
                <a:latin typeface="Times New Roman" panose="02020603050405020304" pitchFamily="18" charset="0"/>
                <a:cs typeface="Times New Roman" panose="02020603050405020304" pitchFamily="18" charset="0"/>
              </a:rPr>
              <a:t>Consequences: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021F1CE-DFF7-C4A7-7630-7FEADCFA6267}"/>
              </a:ext>
            </a:extLst>
          </p:cNvPr>
          <p:cNvSpPr>
            <a:spLocks noGrp="1"/>
          </p:cNvSpPr>
          <p:nvPr>
            <p:ph idx="1"/>
          </p:nvPr>
        </p:nvSpPr>
        <p:spPr>
          <a:xfrm>
            <a:off x="4447308" y="591344"/>
            <a:ext cx="6906491" cy="5585619"/>
          </a:xfrm>
        </p:spPr>
        <p:txBody>
          <a:bodyPr anchor="ctr">
            <a:normAutofit/>
          </a:bodyPr>
          <a:lstStyle/>
          <a:p>
            <a:r>
              <a:rPr lang="en-US" sz="1800" u="sng" dirty="0">
                <a:latin typeface="Times New Roman" panose="02020603050405020304" pitchFamily="18" charset="0"/>
                <a:cs typeface="Times New Roman" panose="02020603050405020304" pitchFamily="18" charset="0"/>
              </a:rPr>
              <a:t>Legal:</a:t>
            </a:r>
          </a:p>
          <a:p>
            <a:r>
              <a:rPr lang="en-US" sz="1800" dirty="0">
                <a:latin typeface="Times New Roman" panose="02020603050405020304" pitchFamily="18" charset="0"/>
                <a:cs typeface="Times New Roman" panose="02020603050405020304" pitchFamily="18" charset="0"/>
              </a:rPr>
              <a:t>California Penal Code prohibits rent hikes more than 10% during state emergencies.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311 tickets confirmed reports can lead to lawsuits or fines.</a:t>
            </a:r>
          </a:p>
          <a:p>
            <a:endParaRPr lang="en-US" sz="1800" dirty="0">
              <a:latin typeface="Times New Roman" panose="02020603050405020304" pitchFamily="18" charset="0"/>
              <a:cs typeface="Times New Roman" panose="02020603050405020304" pitchFamily="18" charset="0"/>
            </a:endParaRPr>
          </a:p>
          <a:p>
            <a:r>
              <a:rPr lang="en-US" sz="1800" u="sng" dirty="0">
                <a:latin typeface="Times New Roman" panose="02020603050405020304" pitchFamily="18" charset="0"/>
                <a:cs typeface="Times New Roman" panose="02020603050405020304" pitchFamily="18" charset="0"/>
              </a:rPr>
              <a:t>Social:</a:t>
            </a:r>
          </a:p>
          <a:p>
            <a:r>
              <a:rPr lang="en-US" sz="1800" dirty="0">
                <a:latin typeface="Times New Roman" panose="02020603050405020304" pitchFamily="18" charset="0"/>
                <a:cs typeface="Times New Roman" panose="02020603050405020304" pitchFamily="18" charset="0"/>
              </a:rPr>
              <a:t>Risk of Homelessness: Unaffordable sudden rent leaves displaced families without homes.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Mental Stress: Constant moving, loss of home security, and no alternative increases emotional stress.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Erosion of Trust: Tenants lose faith in real estate platforms and government regulation when abusive practices go unchecked.</a:t>
            </a:r>
          </a:p>
        </p:txBody>
      </p:sp>
    </p:spTree>
    <p:extLst>
      <p:ext uri="{BB962C8B-B14F-4D97-AF65-F5344CB8AC3E}">
        <p14:creationId xmlns:p14="http://schemas.microsoft.com/office/powerpoint/2010/main" val="2394937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4154-64E2-6590-B14D-77DBF3EC20D3}"/>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Top 10 LA ZIP Codes by average rent increase:</a:t>
            </a:r>
          </a:p>
        </p:txBody>
      </p:sp>
      <p:pic>
        <p:nvPicPr>
          <p:cNvPr id="5" name="Content Placeholder 4" descr="A graph of a number of colored bars&#10;&#10;AI-generated content may be incorrect.">
            <a:extLst>
              <a:ext uri="{FF2B5EF4-FFF2-40B4-BE49-F238E27FC236}">
                <a16:creationId xmlns:a16="http://schemas.microsoft.com/office/drawing/2014/main" id="{5217B253-DE5F-F6E2-840A-EF622B618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3584" y="1825625"/>
            <a:ext cx="10030968" cy="4667250"/>
          </a:xfrm>
        </p:spPr>
      </p:pic>
    </p:spTree>
    <p:extLst>
      <p:ext uri="{BB962C8B-B14F-4D97-AF65-F5344CB8AC3E}">
        <p14:creationId xmlns:p14="http://schemas.microsoft.com/office/powerpoint/2010/main" val="775730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C142B-D569-0663-8174-E76962571750}"/>
              </a:ext>
            </a:extLst>
          </p:cNvPr>
          <p:cNvSpPr>
            <a:spLocks noGrp="1"/>
          </p:cNvSpPr>
          <p:nvPr>
            <p:ph type="title"/>
          </p:nvPr>
        </p:nvSpPr>
        <p:spPr>
          <a:xfrm>
            <a:off x="686834" y="591344"/>
            <a:ext cx="3200400" cy="5585619"/>
          </a:xfrm>
        </p:spPr>
        <p:txBody>
          <a:bodyPr>
            <a:normAutofit/>
          </a:bodyPr>
          <a:lstStyle/>
          <a:p>
            <a:r>
              <a:rPr lang="en-US">
                <a:solidFill>
                  <a:srgbClr val="FFFFFF"/>
                </a:solidFill>
              </a:rPr>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92A13D7-E00D-B4D2-2D4F-06701096C061}"/>
              </a:ext>
            </a:extLst>
          </p:cNvPr>
          <p:cNvSpPr>
            <a:spLocks noGrp="1"/>
          </p:cNvSpPr>
          <p:nvPr>
            <p:ph idx="1"/>
          </p:nvPr>
        </p:nvSpPr>
        <p:spPr>
          <a:xfrm>
            <a:off x="4447308" y="591344"/>
            <a:ext cx="6906491" cy="5585619"/>
          </a:xfrm>
        </p:spPr>
        <p:txBody>
          <a:bodyPr anchor="ctr">
            <a:normAutofit/>
          </a:bodyPr>
          <a:lstStyle/>
          <a:p>
            <a:r>
              <a:rPr lang="en-US" sz="1800"/>
              <a:t>ZIP 90265 (Malibu) saw the highest average increase at 124%, over twice pre-disaster rent.</a:t>
            </a:r>
          </a:p>
          <a:p>
            <a:endParaRPr lang="en-US" sz="1800"/>
          </a:p>
          <a:p>
            <a:r>
              <a:rPr lang="en-US" sz="1800"/>
              <a:t>The following are also top-performing ZIP codes:</a:t>
            </a:r>
          </a:p>
          <a:p>
            <a:endParaRPr lang="en-US" sz="1800"/>
          </a:p>
          <a:p>
            <a:r>
              <a:rPr lang="en-US" sz="1800"/>
              <a:t>90049 (Pacific Palisades): 110%</a:t>
            </a:r>
          </a:p>
          <a:p>
            <a:endParaRPr lang="en-US" sz="1800"/>
          </a:p>
          <a:p>
            <a:r>
              <a:rPr lang="en-US" sz="1800"/>
              <a:t>90210 (Beverly Hills): 95%</a:t>
            </a:r>
          </a:p>
          <a:p>
            <a:endParaRPr lang="en-US" sz="1800"/>
          </a:p>
          <a:p>
            <a:r>
              <a:rPr lang="en-US" sz="1800"/>
              <a:t>90077 (Bel Air): 90%</a:t>
            </a:r>
          </a:p>
          <a:p>
            <a:endParaRPr lang="en-US" sz="1800"/>
          </a:p>
          <a:p>
            <a:r>
              <a:rPr lang="en-US" sz="1800"/>
              <a:t>90024 (Westwood): 85%</a:t>
            </a:r>
          </a:p>
          <a:p>
            <a:endParaRPr lang="en-US" sz="1800"/>
          </a:p>
          <a:p>
            <a:r>
              <a:rPr lang="en-US" sz="1800"/>
              <a:t>They're all high-end, high-demand areas, perhaps indicating landlords capitalized on post-disaster housing shortages to price aggressively.</a:t>
            </a:r>
          </a:p>
        </p:txBody>
      </p:sp>
    </p:spTree>
    <p:extLst>
      <p:ext uri="{BB962C8B-B14F-4D97-AF65-F5344CB8AC3E}">
        <p14:creationId xmlns:p14="http://schemas.microsoft.com/office/powerpoint/2010/main" val="3284752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9FFF-6E85-0D32-612F-A5E24E79147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Top 10 owners with most Price gouging cases:</a:t>
            </a:r>
          </a:p>
        </p:txBody>
      </p:sp>
      <p:pic>
        <p:nvPicPr>
          <p:cNvPr id="5" name="Content Placeholder 4" descr="A graph of a bar graph&#10;&#10;AI-generated content may be incorrect.">
            <a:extLst>
              <a:ext uri="{FF2B5EF4-FFF2-40B4-BE49-F238E27FC236}">
                <a16:creationId xmlns:a16="http://schemas.microsoft.com/office/drawing/2014/main" id="{A342C115-6D66-281E-5B3F-F0861CE32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74" y="1825625"/>
            <a:ext cx="8769052" cy="4351338"/>
          </a:xfrm>
        </p:spPr>
      </p:pic>
    </p:spTree>
    <p:extLst>
      <p:ext uri="{BB962C8B-B14F-4D97-AF65-F5344CB8AC3E}">
        <p14:creationId xmlns:p14="http://schemas.microsoft.com/office/powerpoint/2010/main" val="375862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87929-9EDF-6C0A-D9A4-17A871318ECC}"/>
              </a:ext>
            </a:extLst>
          </p:cNvPr>
          <p:cNvSpPr>
            <a:spLocks noGrp="1"/>
          </p:cNvSpPr>
          <p:nvPr>
            <p:ph type="title"/>
          </p:nvPr>
        </p:nvSpPr>
        <p:spPr>
          <a:xfrm>
            <a:off x="3027924" y="991261"/>
            <a:ext cx="5754696" cy="1837349"/>
          </a:xfrm>
        </p:spPr>
        <p:txBody>
          <a:bodyPr>
            <a:normAutofit/>
          </a:bodyPr>
          <a:lstStyle/>
          <a:p>
            <a:pPr algn="ctr"/>
            <a:r>
              <a:rPr lang="en-US" sz="3600" b="1" u="sng" dirty="0">
                <a:solidFill>
                  <a:schemeClr val="tx2"/>
                </a:solidFill>
                <a:latin typeface="Times New Roman" panose="02020603050405020304" pitchFamily="18" charset="0"/>
                <a:cs typeface="Times New Roman" panose="02020603050405020304" pitchFamily="18" charset="0"/>
              </a:rPr>
              <a:t>Introduction</a:t>
            </a:r>
            <a:r>
              <a:rPr lang="en-US" sz="3600" b="1" u="sng" dirty="0">
                <a:solidFill>
                  <a:schemeClr val="tx2"/>
                </a:solidFill>
              </a:rPr>
              <a:t>:</a:t>
            </a:r>
            <a:br>
              <a:rPr lang="en-US" sz="3600" b="1" u="sng" dirty="0">
                <a:solidFill>
                  <a:schemeClr val="tx2"/>
                </a:solidFill>
              </a:rPr>
            </a:br>
            <a:endParaRPr lang="en-US" sz="3600" b="1" u="sng" dirty="0">
              <a:solidFill>
                <a:schemeClr val="tx2"/>
              </a:solidFill>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85C89B-C509-1D09-BC56-C2671FFBA4ED}"/>
              </a:ext>
            </a:extLst>
          </p:cNvPr>
          <p:cNvSpPr>
            <a:spLocks noGrp="1"/>
          </p:cNvSpPr>
          <p:nvPr>
            <p:ph idx="1"/>
          </p:nvPr>
        </p:nvSpPr>
        <p:spPr>
          <a:xfrm>
            <a:off x="3050412" y="2377890"/>
            <a:ext cx="5709721" cy="3032310"/>
          </a:xfrm>
        </p:spPr>
        <p:txBody>
          <a:bodyPr anchor="t">
            <a:noAutofit/>
          </a:bodyPr>
          <a:lstStyle/>
          <a:p>
            <a:pPr marL="0" indent="0">
              <a:buNone/>
            </a:pPr>
            <a:r>
              <a:rPr lang="en-US" sz="2000" dirty="0">
                <a:solidFill>
                  <a:schemeClr val="tx2"/>
                </a:solidFill>
                <a:latin typeface="Times New Roman" panose="02020603050405020304" pitchFamily="18" charset="0"/>
                <a:cs typeface="Times New Roman" panose="02020603050405020304" pitchFamily="18" charset="0"/>
              </a:rPr>
              <a:t>In the late part of 2024, wildfires that were out of control devastated Los Angeles County, forcing thousands of residents to flee from their homes. Emergency shelters were rapidly opened, but many families required more than temporary housing and searched for rental homes. As other people searched for where to live, rents went through the roof. There came to be some reports that a large number of landlords were price gouging by increasing rent well above normal. This discriminatory tactic, or rental price gouging, made it even harder for displaced families to find safe and affordable housing in a crisis situation.</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5413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CA9DF-468B-25CD-F681-5BA1E0227249}"/>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Top 10 properties with Highest Rent Increase:</a:t>
            </a:r>
          </a:p>
        </p:txBody>
      </p:sp>
      <p:pic>
        <p:nvPicPr>
          <p:cNvPr id="5" name="Content Placeholder 4" descr="A graph with numbers and a red bar&#10;&#10;AI-generated content may be incorrect.">
            <a:extLst>
              <a:ext uri="{FF2B5EF4-FFF2-40B4-BE49-F238E27FC236}">
                <a16:creationId xmlns:a16="http://schemas.microsoft.com/office/drawing/2014/main" id="{03EC6BAE-4321-CFC5-AE3E-13C5F4769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229" y="1816481"/>
            <a:ext cx="7294022" cy="4351338"/>
          </a:xfrm>
        </p:spPr>
      </p:pic>
    </p:spTree>
    <p:extLst>
      <p:ext uri="{BB962C8B-B14F-4D97-AF65-F5344CB8AC3E}">
        <p14:creationId xmlns:p14="http://schemas.microsoft.com/office/powerpoint/2010/main" val="28642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4A8A-761B-9BE1-75B8-534469BD9CE6}"/>
              </a:ext>
            </a:extLst>
          </p:cNvPr>
          <p:cNvSpPr>
            <a:spLocks noGrp="1"/>
          </p:cNvSpPr>
          <p:nvPr>
            <p:ph type="title"/>
          </p:nvPr>
        </p:nvSpPr>
        <p:spPr/>
        <p:txBody>
          <a:bodyPr/>
          <a:lstStyle/>
          <a:p>
            <a:r>
              <a:rPr lang="en-US" dirty="0"/>
              <a:t> </a:t>
            </a:r>
          </a:p>
        </p:txBody>
      </p:sp>
      <p:pic>
        <p:nvPicPr>
          <p:cNvPr id="5" name="Content Placeholder 4" descr="A graph with a number of items&#10;&#10;AI-generated content may be incorrect.">
            <a:extLst>
              <a:ext uri="{FF2B5EF4-FFF2-40B4-BE49-F238E27FC236}">
                <a16:creationId xmlns:a16="http://schemas.microsoft.com/office/drawing/2014/main" id="{3A05CE60-951F-B412-D86C-6F3532A62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289" y="1027906"/>
            <a:ext cx="7015421" cy="4351338"/>
          </a:xfrm>
        </p:spPr>
      </p:pic>
    </p:spTree>
    <p:extLst>
      <p:ext uri="{BB962C8B-B14F-4D97-AF65-F5344CB8AC3E}">
        <p14:creationId xmlns:p14="http://schemas.microsoft.com/office/powerpoint/2010/main" val="274028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E18A1-EDA0-951F-CBEC-93D12E4C8AA6}"/>
              </a:ext>
            </a:extLst>
          </p:cNvPr>
          <p:cNvSpPr>
            <a:spLocks noGrp="1"/>
          </p:cNvSpPr>
          <p:nvPr>
            <p:ph type="title"/>
          </p:nvPr>
        </p:nvSpPr>
        <p:spPr>
          <a:xfrm>
            <a:off x="686834" y="1153572"/>
            <a:ext cx="3200400" cy="4461163"/>
          </a:xfrm>
        </p:spPr>
        <p:txBody>
          <a:bodyPr>
            <a:normAutofit/>
          </a:bodyPr>
          <a:lstStyle/>
          <a:p>
            <a:r>
              <a:rPr lang="en-US">
                <a:solidFill>
                  <a:srgbClr val="FFFFFF"/>
                </a:solidFill>
              </a:rPr>
              <a:t>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E8974F1-BA77-4ACB-6C83-FDA6AF891C99}"/>
              </a:ext>
            </a:extLst>
          </p:cNvPr>
          <p:cNvSpPr>
            <a:spLocks noGrp="1"/>
          </p:cNvSpPr>
          <p:nvPr>
            <p:ph idx="1"/>
          </p:nvPr>
        </p:nvSpPr>
        <p:spPr>
          <a:xfrm>
            <a:off x="4447308" y="591344"/>
            <a:ext cx="6906491" cy="5585619"/>
          </a:xfrm>
        </p:spPr>
        <p:txBody>
          <a:bodyPr anchor="ctr">
            <a:normAutofit/>
          </a:bodyPr>
          <a:lstStyle/>
          <a:p>
            <a:r>
              <a:rPr lang="en-US" b="0" i="0">
                <a:effectLst/>
                <a:latin typeface="Times New Roman" panose="02020603050405020304" pitchFamily="18" charset="0"/>
                <a:cs typeface="Times New Roman" panose="02020603050405020304" pitchFamily="18" charset="0"/>
              </a:rPr>
              <a:t>The graph gives a dramatic contrast of marked and unmarked listings for probable price gouging. The bulk of the over 400 listings were marked in excess of a 10% rent hike, while an astonishingly few (around 20) were unmarked. That is an ugly trend of sweeping price inflation among the data collection, likely at the systemic-abuse level during a time of crisis or heightened demand.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2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FB23C-699E-A1ED-7CDB-DE66C94DA81E}"/>
              </a:ext>
            </a:extLst>
          </p:cNvPr>
          <p:cNvSpPr>
            <a:spLocks noGrp="1"/>
          </p:cNvSpPr>
          <p:nvPr>
            <p:ph type="title"/>
          </p:nvPr>
        </p:nvSpPr>
        <p:spPr>
          <a:xfrm>
            <a:off x="686834" y="1153572"/>
            <a:ext cx="3200400" cy="4461163"/>
          </a:xfrm>
        </p:spPr>
        <p:txBody>
          <a:bodyPr>
            <a:normAutofit/>
          </a:bodyPr>
          <a:lstStyle/>
          <a:p>
            <a:r>
              <a:rPr lang="en-US" b="1" u="sng">
                <a:solidFill>
                  <a:srgbClr val="FFFFFF"/>
                </a:solidFill>
                <a:latin typeface="Times New Roman" panose="02020603050405020304" pitchFamily="18" charset="0"/>
                <a:cs typeface="Times New Roman" panose="02020603050405020304" pitchFamily="18" charset="0"/>
              </a:rPr>
              <a:t>Proposed Solution:</a:t>
            </a:r>
            <a:r>
              <a:rPr lang="en-US">
                <a:solidFill>
                  <a:srgbClr val="FFFFFF"/>
                </a:solidFill>
                <a:latin typeface="Times New Roman" panose="02020603050405020304" pitchFamily="18" charset="0"/>
                <a:cs typeface="Times New Roman" panose="02020603050405020304" pitchFamily="18" charset="0"/>
              </a:rPr>
              <a:t> Real-Time Rent Monitoring System</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739328E-20E3-525F-C67F-DD212D17DFAB}"/>
              </a:ext>
            </a:extLst>
          </p:cNvPr>
          <p:cNvSpPr>
            <a:spLocks noGrp="1"/>
          </p:cNvSpPr>
          <p:nvPr>
            <p:ph idx="1"/>
          </p:nvPr>
        </p:nvSpPr>
        <p:spPr>
          <a:xfrm>
            <a:off x="4447308" y="591344"/>
            <a:ext cx="6906491" cy="5585619"/>
          </a:xfrm>
        </p:spPr>
        <p:txBody>
          <a:bodyPr anchor="ctr">
            <a:normAutofit/>
          </a:bodyPr>
          <a:lstStyle/>
          <a:p>
            <a:r>
              <a:rPr lang="en-US" sz="2200" b="0" i="0">
                <a:effectLst/>
                <a:latin typeface="Times New Roman" panose="02020603050405020304" pitchFamily="18" charset="0"/>
                <a:cs typeface="Times New Roman" panose="02020603050405020304" pitchFamily="18" charset="0"/>
              </a:rPr>
              <a:t>Create a system that periodically crawls online rental listings (such as Zillow) and compares the current price of rent and their historical prices. When the rent hike is over 10% in a state of emergency, the system automatically flags the listing for inspection.</a:t>
            </a:r>
            <a:br>
              <a:rPr lang="en-US" sz="2200" b="0" i="0">
                <a:effectLst/>
                <a:latin typeface="Times New Roman" panose="02020603050405020304" pitchFamily="18" charset="0"/>
                <a:cs typeface="Times New Roman" panose="02020603050405020304" pitchFamily="18" charset="0"/>
              </a:rPr>
            </a:br>
            <a:r>
              <a:rPr lang="en-US" sz="2200" b="1" i="0">
                <a:effectLst/>
                <a:latin typeface="Times New Roman" panose="02020603050405020304" pitchFamily="18" charset="0"/>
                <a:cs typeface="Times New Roman" panose="02020603050405020304" pitchFamily="18" charset="0"/>
              </a:rPr>
              <a:t>Data Collection:</a:t>
            </a:r>
            <a:br>
              <a:rPr lang="en-US" sz="2200" b="0" i="0">
                <a:effectLst/>
                <a:latin typeface="Times New Roman" panose="02020603050405020304" pitchFamily="18" charset="0"/>
                <a:cs typeface="Times New Roman" panose="02020603050405020304" pitchFamily="18" charset="0"/>
              </a:rPr>
            </a:br>
            <a:r>
              <a:rPr lang="en-US" sz="2200" b="0" i="0">
                <a:effectLst/>
                <a:latin typeface="Times New Roman" panose="02020603050405020304" pitchFamily="18" charset="0"/>
                <a:cs typeface="Times New Roman" panose="02020603050405020304" pitchFamily="18" charset="0"/>
              </a:rPr>
              <a:t>Scrape rent listings and their past prices regularly using web scraping or API scraping.</a:t>
            </a:r>
            <a:br>
              <a:rPr lang="en-US" sz="2200" b="0" i="0">
                <a:effectLst/>
                <a:latin typeface="Times New Roman" panose="02020603050405020304" pitchFamily="18" charset="0"/>
                <a:cs typeface="Times New Roman" panose="02020603050405020304" pitchFamily="18" charset="0"/>
              </a:rPr>
            </a:br>
            <a:r>
              <a:rPr lang="en-US" sz="2200" b="1" i="0">
                <a:effectLst/>
                <a:latin typeface="Times New Roman" panose="02020603050405020304" pitchFamily="18" charset="0"/>
                <a:cs typeface="Times New Roman" panose="02020603050405020304" pitchFamily="18" charset="0"/>
              </a:rPr>
              <a:t>Threshold Check:</a:t>
            </a:r>
            <a:br>
              <a:rPr lang="en-US" sz="2200" b="0" i="0">
                <a:effectLst/>
                <a:latin typeface="Times New Roman" panose="02020603050405020304" pitchFamily="18" charset="0"/>
                <a:cs typeface="Times New Roman" panose="02020603050405020304" pitchFamily="18" charset="0"/>
              </a:rPr>
            </a:br>
            <a:r>
              <a:rPr lang="en-US" sz="2200" b="0" i="0">
                <a:effectLst/>
                <a:latin typeface="Times New Roman" panose="02020603050405020304" pitchFamily="18" charset="0"/>
                <a:cs typeface="Times New Roman" panose="02020603050405020304" pitchFamily="18" charset="0"/>
              </a:rPr>
              <a:t>Calculate the percentage rise of current and past rental prices.</a:t>
            </a:r>
            <a:br>
              <a:rPr lang="en-US" sz="2200" b="0" i="0">
                <a:effectLst/>
                <a:latin typeface="Times New Roman" panose="02020603050405020304" pitchFamily="18" charset="0"/>
                <a:cs typeface="Times New Roman" panose="02020603050405020304" pitchFamily="18" charset="0"/>
              </a:rPr>
            </a:br>
            <a:r>
              <a:rPr lang="en-US" sz="2200" b="1" i="0">
                <a:effectLst/>
                <a:latin typeface="Times New Roman" panose="02020603050405020304" pitchFamily="18" charset="0"/>
                <a:cs typeface="Times New Roman" panose="02020603050405020304" pitchFamily="18" charset="0"/>
              </a:rPr>
              <a:t>Flagging System:</a:t>
            </a:r>
            <a:br>
              <a:rPr lang="en-US" sz="2200" b="0" i="0">
                <a:effectLst/>
                <a:latin typeface="Times New Roman" panose="02020603050405020304" pitchFamily="18" charset="0"/>
                <a:cs typeface="Times New Roman" panose="02020603050405020304" pitchFamily="18" charset="0"/>
              </a:rPr>
            </a:br>
            <a:r>
              <a:rPr lang="en-US" sz="2200" b="0" i="0">
                <a:effectLst/>
                <a:latin typeface="Times New Roman" panose="02020603050405020304" pitchFamily="18" charset="0"/>
                <a:cs typeface="Times New Roman" panose="02020603050405020304" pitchFamily="18" charset="0"/>
              </a:rPr>
              <a:t>If it is more than 10%, flag the listing as potential price gouging.</a:t>
            </a:r>
            <a:br>
              <a:rPr lang="en-US" sz="2200" b="0" i="0">
                <a:effectLst/>
                <a:latin typeface="Times New Roman" panose="02020603050405020304" pitchFamily="18" charset="0"/>
                <a:cs typeface="Times New Roman" panose="02020603050405020304" pitchFamily="18" charset="0"/>
              </a:rPr>
            </a:br>
            <a:r>
              <a:rPr lang="en-US" sz="2200" b="1" i="0">
                <a:effectLst/>
                <a:latin typeface="Times New Roman" panose="02020603050405020304" pitchFamily="18" charset="0"/>
                <a:cs typeface="Times New Roman" panose="02020603050405020304" pitchFamily="18" charset="0"/>
              </a:rPr>
              <a:t>Public Reporting:</a:t>
            </a:r>
            <a:br>
              <a:rPr lang="en-US" sz="2200" b="0" i="0">
                <a:effectLst/>
                <a:latin typeface="Times New Roman" panose="02020603050405020304" pitchFamily="18" charset="0"/>
                <a:cs typeface="Times New Roman" panose="02020603050405020304" pitchFamily="18" charset="0"/>
              </a:rPr>
            </a:br>
            <a:r>
              <a:rPr lang="en-US" sz="2200" b="0" i="0">
                <a:effectLst/>
                <a:latin typeface="Times New Roman" panose="02020603050405020304" pitchFamily="18" charset="0"/>
                <a:cs typeface="Times New Roman" panose="02020603050405020304" pitchFamily="18" charset="0"/>
              </a:rPr>
              <a:t>Flagged listings are reported by ZIP code and owner/agent on a publicly available simple online dashboard.</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36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1CCBC-3713-C0B7-3BB0-30F30D5DB736}"/>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1D49DDF-5AFE-6FB8-C3E9-3479E0825061}"/>
              </a:ext>
            </a:extLst>
          </p:cNvPr>
          <p:cNvSpPr>
            <a:spLocks noGrp="1"/>
          </p:cNvSpPr>
          <p:nvPr>
            <p:ph idx="1"/>
          </p:nvPr>
        </p:nvSpPr>
        <p:spPr/>
        <p:txBody>
          <a:bodyPr>
            <a:normAutofit fontScale="77500" lnSpcReduction="20000"/>
          </a:bodyPr>
          <a:lstStyle/>
          <a:p>
            <a:r>
              <a:rPr lang="en-US" b="0" i="0" dirty="0">
                <a:solidFill>
                  <a:srgbClr val="172B4D"/>
                </a:solidFill>
                <a:effectLst/>
                <a:latin typeface="Times New Roman" panose="02020603050405020304" pitchFamily="18" charset="0"/>
                <a:cs typeface="Times New Roman" panose="02020603050405020304" pitchFamily="18" charset="0"/>
              </a:rPr>
              <a:t>The 2024 Los Angeles wildfire catastrophe not only displaced thousands but also exposed a systemic failure of housing morality and emergency regulation compliance. Our analysis of pre- and post-wildfire rental listings reveals an appalling trend: average rents jumped by approximately 46%, far exceeding California's 10% legal limit during emergencies. In sought-after ZIP codes like Malibu, Pacific Palisades, and Beverly Hills, the hikes were between 90–124%, disproportionately impacting vulnerable and displaced renters.</a:t>
            </a:r>
            <a:br>
              <a:rPr lang="en-US" b="0" i="0" dirty="0">
                <a:solidFill>
                  <a:srgbClr val="172B4D"/>
                </a:solidFill>
                <a:effectLst/>
                <a:latin typeface="Times New Roman" panose="02020603050405020304" pitchFamily="18" charset="0"/>
                <a:cs typeface="Times New Roman" panose="02020603050405020304" pitchFamily="18" charset="0"/>
              </a:rPr>
            </a:br>
            <a:br>
              <a:rPr lang="en-US" b="0" i="0" dirty="0">
                <a:solidFill>
                  <a:srgbClr val="172B4D"/>
                </a:solidFill>
                <a:effectLst/>
                <a:latin typeface="Times New Roman" panose="02020603050405020304" pitchFamily="18" charset="0"/>
                <a:cs typeface="Times New Roman" panose="02020603050405020304" pitchFamily="18" charset="0"/>
              </a:rPr>
            </a:br>
            <a:r>
              <a:rPr lang="en-US" b="0" i="0" dirty="0">
                <a:solidFill>
                  <a:srgbClr val="172B4D"/>
                </a:solidFill>
                <a:effectLst/>
                <a:latin typeface="Times New Roman" panose="02020603050405020304" pitchFamily="18" charset="0"/>
                <a:cs typeface="Times New Roman" panose="02020603050405020304" pitchFamily="18" charset="0"/>
              </a:rPr>
              <a:t>Visual inspections—bar charts, scatter plots, and distribution histograms—conspicuously reveal widespread and outrageous increases, not isolated incidents. This implies price gouging was not only prevalent but perhaps coordinated or opportunistic. Ethical and legal norms were widely violated, undermining confidence in housing markets.</a:t>
            </a:r>
            <a:br>
              <a:rPr lang="en-US" b="0" i="0" dirty="0">
                <a:solidFill>
                  <a:srgbClr val="172B4D"/>
                </a:solidFill>
                <a:effectLst/>
                <a:latin typeface="Times New Roman" panose="02020603050405020304" pitchFamily="18" charset="0"/>
                <a:cs typeface="Times New Roman" panose="02020603050405020304" pitchFamily="18" charset="0"/>
              </a:rPr>
            </a:br>
            <a:br>
              <a:rPr lang="en-US" b="0" i="0" dirty="0">
                <a:solidFill>
                  <a:srgbClr val="172B4D"/>
                </a:solidFill>
                <a:effectLst/>
                <a:latin typeface="Times New Roman" panose="02020603050405020304" pitchFamily="18" charset="0"/>
                <a:cs typeface="Times New Roman" panose="02020603050405020304" pitchFamily="18" charset="0"/>
              </a:rPr>
            </a:br>
            <a:r>
              <a:rPr lang="en-US" b="0" i="0" dirty="0">
                <a:solidFill>
                  <a:srgbClr val="172B4D"/>
                </a:solidFill>
                <a:effectLst/>
                <a:latin typeface="Times New Roman" panose="02020603050405020304" pitchFamily="18" charset="0"/>
                <a:cs typeface="Times New Roman" panose="02020603050405020304" pitchFamily="18" charset="0"/>
              </a:rPr>
              <a:t>These findings demand the urgent need for proactive intervention. A rental tracking system in real time can provide enabling strength to the regulatory authorities and protect residents during crises. Lack of accountability and automation will guarantee that future disasters will continue to be exploitative at the cost of basic human dignity and housing security.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53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C925-22E4-27C9-A06E-40E41C949FE5}"/>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488C91-0DD3-C07E-851F-62BA1474FEE7}"/>
              </a:ext>
            </a:extLst>
          </p:cNvPr>
          <p:cNvSpPr>
            <a:spLocks noGrp="1"/>
          </p:cNvSpPr>
          <p:nvPr>
            <p:ph idx="1"/>
          </p:nvPr>
        </p:nvSpPr>
        <p:spPr/>
        <p:txBody>
          <a:bodyPr/>
          <a:lstStyle/>
          <a:p>
            <a:r>
              <a:rPr lang="en-US" dirty="0">
                <a:hlinkClick r:id="rId2"/>
              </a:rPr>
              <a:t>https://leginfo.legislature.ca.gov/faces/codes_displaySection.xhtml?lawCode=PEN&amp;sectionNum=396</a:t>
            </a:r>
            <a:endParaRPr lang="en-US" dirty="0"/>
          </a:p>
          <a:p>
            <a:r>
              <a:rPr lang="en-US" dirty="0">
                <a:hlinkClick r:id="rId3"/>
              </a:rPr>
              <a:t>https://oag.ca.gov/consumers/pricegougingduringdisasters</a:t>
            </a:r>
            <a:endParaRPr lang="en-US" dirty="0"/>
          </a:p>
          <a:p>
            <a:r>
              <a:rPr lang="en-US" dirty="0">
                <a:hlinkClick r:id="rId4"/>
              </a:rPr>
              <a:t>https://www.lacityattorney.org</a:t>
            </a:r>
            <a:endParaRPr lang="en-US" dirty="0"/>
          </a:p>
        </p:txBody>
      </p:sp>
    </p:spTree>
    <p:extLst>
      <p:ext uri="{BB962C8B-B14F-4D97-AF65-F5344CB8AC3E}">
        <p14:creationId xmlns:p14="http://schemas.microsoft.com/office/powerpoint/2010/main" val="336145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4D1FA-2992-2683-F8DA-A466FEFC82AB}"/>
              </a:ext>
            </a:extLst>
          </p:cNvPr>
          <p:cNvSpPr>
            <a:spLocks noGrp="1"/>
          </p:cNvSpPr>
          <p:nvPr>
            <p:ph type="title"/>
          </p:nvPr>
        </p:nvSpPr>
        <p:spPr>
          <a:xfrm>
            <a:off x="3027924" y="991261"/>
            <a:ext cx="5754696" cy="1837349"/>
          </a:xfrm>
        </p:spPr>
        <p:txBody>
          <a:bodyPr>
            <a:normAutofit/>
          </a:bodyPr>
          <a:lstStyle/>
          <a:p>
            <a:pPr algn="ctr"/>
            <a:r>
              <a:rPr lang="en-US" sz="3600" b="1" u="sng" dirty="0">
                <a:solidFill>
                  <a:schemeClr val="tx2"/>
                </a:solidFill>
                <a:latin typeface="Times New Roman" panose="02020603050405020304" pitchFamily="18" charset="0"/>
                <a:cs typeface="Times New Roman" panose="02020603050405020304" pitchFamily="18" charset="0"/>
              </a:rPr>
              <a:t>Problem statement:</a:t>
            </a:r>
            <a:br>
              <a:rPr lang="en-US" sz="3600" dirty="0">
                <a:solidFill>
                  <a:schemeClr val="tx2"/>
                </a:solidFill>
                <a:latin typeface="Times New Roman" panose="02020603050405020304" pitchFamily="18" charset="0"/>
                <a:cs typeface="Times New Roman" panose="02020603050405020304" pitchFamily="18" charset="0"/>
              </a:rPr>
            </a:br>
            <a:endParaRPr lang="en-US" sz="3600" dirty="0">
              <a:solidFill>
                <a:schemeClr val="tx2"/>
              </a:solidFill>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4C72924-9E3D-5260-8589-B807199B82FE}"/>
              </a:ext>
            </a:extLst>
          </p:cNvPr>
          <p:cNvSpPr>
            <a:spLocks noGrp="1"/>
          </p:cNvSpPr>
          <p:nvPr>
            <p:ph idx="1"/>
          </p:nvPr>
        </p:nvSpPr>
        <p:spPr>
          <a:xfrm>
            <a:off x="3050412" y="2979336"/>
            <a:ext cx="5709721" cy="2430864"/>
          </a:xfrm>
        </p:spPr>
        <p:txBody>
          <a:bodyPr anchor="t">
            <a:normAutofit/>
          </a:bodyPr>
          <a:lstStyle/>
          <a:p>
            <a:pPr marL="0" indent="0">
              <a:buNone/>
            </a:pPr>
            <a:r>
              <a:rPr lang="en-US" sz="2000" dirty="0">
                <a:solidFill>
                  <a:schemeClr val="tx2"/>
                </a:solidFill>
                <a:latin typeface="Times New Roman" panose="02020603050405020304" pitchFamily="18" charset="0"/>
                <a:cs typeface="Times New Roman" panose="02020603050405020304" pitchFamily="18" charset="0"/>
              </a:rPr>
              <a:t>How did rental rates in Los Angeles respond to the 2024 wildfire emergency, and do trends within the data reflect systemic price gouging activity by landlords or agencies?</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4653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82AD1-0648-582A-9A89-515177B06317}"/>
              </a:ext>
            </a:extLst>
          </p:cNvPr>
          <p:cNvSpPr>
            <a:spLocks noGrp="1"/>
          </p:cNvSpPr>
          <p:nvPr>
            <p:ph type="title"/>
          </p:nvPr>
        </p:nvSpPr>
        <p:spPr>
          <a:xfrm>
            <a:off x="2289015" y="401899"/>
            <a:ext cx="5754696" cy="1837349"/>
          </a:xfrm>
        </p:spPr>
        <p:txBody>
          <a:bodyPr>
            <a:normAutofit/>
          </a:bodyPr>
          <a:lstStyle/>
          <a:p>
            <a:pPr algn="ctr"/>
            <a:r>
              <a:rPr lang="en-US" sz="3600" b="1" u="sng" dirty="0">
                <a:solidFill>
                  <a:schemeClr val="tx2"/>
                </a:solidFill>
                <a:latin typeface="Times New Roman" panose="02020603050405020304" pitchFamily="18" charset="0"/>
                <a:cs typeface="Times New Roman" panose="02020603050405020304" pitchFamily="18" charset="0"/>
              </a:rPr>
              <a:t>Dataset Overview:</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36FC4F6-9C49-553F-ECC3-BD99660A3820}"/>
              </a:ext>
            </a:extLst>
          </p:cNvPr>
          <p:cNvSpPr>
            <a:spLocks noGrp="1"/>
          </p:cNvSpPr>
          <p:nvPr>
            <p:ph idx="1"/>
          </p:nvPr>
        </p:nvSpPr>
        <p:spPr>
          <a:xfrm>
            <a:off x="2571170" y="2059709"/>
            <a:ext cx="6430156" cy="3962400"/>
          </a:xfrm>
        </p:spPr>
        <p:txBody>
          <a:bodyPr anchor="t">
            <a:normAutofit/>
          </a:bodyPr>
          <a:lstStyle/>
          <a:p>
            <a:r>
              <a:rPr lang="en-US" sz="1800" b="0" i="0" dirty="0">
                <a:solidFill>
                  <a:schemeClr val="tx2"/>
                </a:solidFill>
                <a:effectLst/>
                <a:latin typeface="Times New Roman" panose="02020603050405020304" pitchFamily="18" charset="0"/>
                <a:cs typeface="Times New Roman" panose="02020603050405020304" pitchFamily="18" charset="0"/>
              </a:rPr>
              <a:t>Multiple sources including Zillow public listings as well as citizen and volunteer contributions matched to form this dataset.</a:t>
            </a:r>
          </a:p>
          <a:p>
            <a:r>
              <a:rPr lang="en-US" sz="1800" b="0" i="0" dirty="0">
                <a:solidFill>
                  <a:schemeClr val="tx2"/>
                </a:solidFill>
                <a:effectLst/>
                <a:latin typeface="Times New Roman" panose="02020603050405020304" pitchFamily="18" charset="0"/>
                <a:cs typeface="Times New Roman" panose="02020603050405020304" pitchFamily="18" charset="0"/>
              </a:rPr>
              <a:t> It contains:</a:t>
            </a:r>
          </a:p>
          <a:p>
            <a:r>
              <a:rPr lang="en-US" sz="1800" b="0" i="0" dirty="0">
                <a:solidFill>
                  <a:schemeClr val="tx2"/>
                </a:solidFill>
                <a:effectLst/>
                <a:latin typeface="Times New Roman" panose="02020603050405020304" pitchFamily="18" charset="0"/>
                <a:cs typeface="Times New Roman" panose="02020603050405020304" pitchFamily="18" charset="0"/>
              </a:rPr>
              <a:t> Rental price before and after the increase.</a:t>
            </a:r>
          </a:p>
          <a:p>
            <a:r>
              <a:rPr lang="en-US" sz="1800" b="0" i="0" dirty="0">
                <a:solidFill>
                  <a:schemeClr val="tx2"/>
                </a:solidFill>
                <a:effectLst/>
                <a:latin typeface="Times New Roman" panose="02020603050405020304" pitchFamily="18" charset="0"/>
                <a:cs typeface="Times New Roman" panose="02020603050405020304" pitchFamily="18" charset="0"/>
              </a:rPr>
              <a:t> Percentage increase in rent.</a:t>
            </a:r>
          </a:p>
          <a:p>
            <a:r>
              <a:rPr lang="en-US" sz="1800" b="0" i="0" dirty="0">
                <a:solidFill>
                  <a:schemeClr val="tx2"/>
                </a:solidFill>
                <a:effectLst/>
                <a:latin typeface="Times New Roman" panose="02020603050405020304" pitchFamily="18" charset="0"/>
                <a:cs typeface="Times New Roman" panose="02020603050405020304" pitchFamily="18" charset="0"/>
              </a:rPr>
              <a:t> Date of increase.</a:t>
            </a:r>
          </a:p>
          <a:p>
            <a:r>
              <a:rPr lang="en-US" sz="1800" b="0" i="0" dirty="0">
                <a:solidFill>
                  <a:schemeClr val="tx2"/>
                </a:solidFill>
                <a:effectLst/>
                <a:latin typeface="Times New Roman" panose="02020603050405020304" pitchFamily="18" charset="0"/>
                <a:cs typeface="Times New Roman" panose="02020603050405020304" pitchFamily="18" charset="0"/>
              </a:rPr>
              <a:t> Property address and ZIP code. </a:t>
            </a:r>
          </a:p>
          <a:p>
            <a:r>
              <a:rPr lang="en-US" sz="1800" b="0" i="0" dirty="0">
                <a:solidFill>
                  <a:schemeClr val="tx2"/>
                </a:solidFill>
                <a:effectLst/>
                <a:latin typeface="Times New Roman" panose="02020603050405020304" pitchFamily="18" charset="0"/>
                <a:cs typeface="Times New Roman" panose="02020603050405020304" pitchFamily="18" charset="0"/>
              </a:rPr>
              <a:t>311 complaints filed.</a:t>
            </a:r>
          </a:p>
          <a:p>
            <a:r>
              <a:rPr lang="en-US" sz="1800" b="0" i="0" dirty="0">
                <a:solidFill>
                  <a:schemeClr val="tx2"/>
                </a:solidFill>
                <a:effectLst/>
                <a:latin typeface="Times New Roman" panose="02020603050405020304" pitchFamily="18" charset="0"/>
                <a:cs typeface="Times New Roman" panose="02020603050405020304" pitchFamily="18" charset="0"/>
              </a:rPr>
              <a:t>A specific information section contains both landlord and agent contact details (if disclosed). Links to online listings and screengrabs.</a:t>
            </a:r>
            <a:endParaRPr lang="en-US" sz="1800" dirty="0">
              <a:solidFill>
                <a:schemeClr val="tx2"/>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224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6F1C-9E97-8DEE-CA90-4B686D53C4B9}"/>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 Implementation and Evaluation:</a:t>
            </a:r>
            <a:br>
              <a:rPr lang="en-US" b="1" u="sng"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Bar plot of Average rent before vs After wildfire:</a:t>
            </a:r>
          </a:p>
        </p:txBody>
      </p:sp>
      <p:pic>
        <p:nvPicPr>
          <p:cNvPr id="5" name="Content Placeholder 4" descr="A graph showing a comparison of a price&#10;&#10;AI-generated content may be incorrect.">
            <a:extLst>
              <a:ext uri="{FF2B5EF4-FFF2-40B4-BE49-F238E27FC236}">
                <a16:creationId xmlns:a16="http://schemas.microsoft.com/office/drawing/2014/main" id="{674D067A-101A-09EE-7C4C-03FD0CC7C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054" y="1782617"/>
            <a:ext cx="6631709" cy="4311218"/>
          </a:xfrm>
        </p:spPr>
      </p:pic>
    </p:spTree>
    <p:extLst>
      <p:ext uri="{BB962C8B-B14F-4D97-AF65-F5344CB8AC3E}">
        <p14:creationId xmlns:p14="http://schemas.microsoft.com/office/powerpoint/2010/main" val="215000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1B7B2-F992-3BE4-0BC2-D248B6E8C125}"/>
              </a:ext>
            </a:extLst>
          </p:cNvPr>
          <p:cNvSpPr>
            <a:spLocks noGrp="1"/>
          </p:cNvSpPr>
          <p:nvPr>
            <p:ph type="title"/>
          </p:nvPr>
        </p:nvSpPr>
        <p:spPr>
          <a:xfrm>
            <a:off x="761803" y="350196"/>
            <a:ext cx="4646904" cy="1624520"/>
          </a:xfrm>
        </p:spPr>
        <p:txBody>
          <a:bodyPr anchor="ctr">
            <a:normAutofit/>
          </a:bodyPr>
          <a:lstStyle/>
          <a:p>
            <a:r>
              <a:rPr lang="en-US" sz="4000"/>
              <a:t>  </a:t>
            </a:r>
          </a:p>
        </p:txBody>
      </p:sp>
      <p:sp>
        <p:nvSpPr>
          <p:cNvPr id="3" name="Content Placeholder 2">
            <a:extLst>
              <a:ext uri="{FF2B5EF4-FFF2-40B4-BE49-F238E27FC236}">
                <a16:creationId xmlns:a16="http://schemas.microsoft.com/office/drawing/2014/main" id="{F59D6360-8266-AD0F-0DC3-2DD2C803A9B6}"/>
              </a:ext>
            </a:extLst>
          </p:cNvPr>
          <p:cNvSpPr>
            <a:spLocks noGrp="1"/>
          </p:cNvSpPr>
          <p:nvPr>
            <p:ph idx="1"/>
          </p:nvPr>
        </p:nvSpPr>
        <p:spPr>
          <a:xfrm>
            <a:off x="724547" y="1819564"/>
            <a:ext cx="4646905" cy="3613149"/>
          </a:xfrm>
        </p:spPr>
        <p:txBody>
          <a:bodyPr anchor="ctr">
            <a:noAutofit/>
          </a:bodyPr>
          <a:lstStyle/>
          <a:p>
            <a:r>
              <a:rPr lang="en-US" sz="2000" dirty="0">
                <a:latin typeface="Times New Roman" panose="02020603050405020304" pitchFamily="18" charset="0"/>
                <a:cs typeface="Times New Roman" panose="02020603050405020304" pitchFamily="18" charset="0"/>
              </a:rPr>
              <a:t>The bar chart illustrates a significant increase in average rent prices in Los Angeles following the 2024 wildfire crisis: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Before Wildfire: The average rent price was $11,880.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Wildfire: The average rent price surged to $17,311.</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reflects an approximate 46% increase in rent post-disaster, highlighting possible systemic price gouging by landlords exploiting a housing shortage caused by the wildfire. The steep rise in prices strongly supports concerns about unethical practices in the housing market during crisis recovery periods.</a:t>
            </a:r>
          </a:p>
        </p:txBody>
      </p:sp>
      <p:pic>
        <p:nvPicPr>
          <p:cNvPr id="5" name="Picture 4" descr="An abstract financial digital analysis">
            <a:extLst>
              <a:ext uri="{FF2B5EF4-FFF2-40B4-BE49-F238E27FC236}">
                <a16:creationId xmlns:a16="http://schemas.microsoft.com/office/drawing/2014/main" id="{8D37617B-207D-C3C8-9D7E-2D76A293DC72}"/>
              </a:ext>
            </a:extLst>
          </p:cNvPr>
          <p:cNvPicPr>
            <a:picLocks noChangeAspect="1"/>
          </p:cNvPicPr>
          <p:nvPr/>
        </p:nvPicPr>
        <p:blipFill>
          <a:blip r:embed="rId2"/>
          <a:srcRect l="36320" r="14292"/>
          <a:stretch/>
        </p:blipFill>
        <p:spPr>
          <a:xfrm>
            <a:off x="6096000" y="1"/>
            <a:ext cx="6102825" cy="6858000"/>
          </a:xfrm>
          <a:prstGeom prst="rect">
            <a:avLst/>
          </a:prstGeom>
        </p:spPr>
      </p:pic>
    </p:spTree>
    <p:extLst>
      <p:ext uri="{BB962C8B-B14F-4D97-AF65-F5344CB8AC3E}">
        <p14:creationId xmlns:p14="http://schemas.microsoft.com/office/powerpoint/2010/main" val="364937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4D96D-FC80-2C96-E0A2-3B3C6CC5CD9E}"/>
              </a:ext>
            </a:extLst>
          </p:cNvPr>
          <p:cNvSpPr>
            <a:spLocks noGrp="1"/>
          </p:cNvSpPr>
          <p:nvPr>
            <p:ph type="title"/>
          </p:nvPr>
        </p:nvSpPr>
        <p:spPr/>
        <p:txBody>
          <a:bodyPr>
            <a:normAutofit/>
          </a:bodyPr>
          <a:lstStyle/>
          <a:p>
            <a:r>
              <a:rPr lang="en-US" sz="4000" b="1" u="sng" dirty="0">
                <a:latin typeface="Times New Roman" panose="02020603050405020304" pitchFamily="18" charset="0"/>
                <a:cs typeface="Times New Roman" panose="02020603050405020304" pitchFamily="18" charset="0"/>
              </a:rPr>
              <a:t> Scatter plot of rent price before and after wildfire:</a:t>
            </a:r>
          </a:p>
        </p:txBody>
      </p:sp>
      <p:pic>
        <p:nvPicPr>
          <p:cNvPr id="5" name="Content Placeholder 4" descr="A graph with red dotted line&#10;&#10;AI-generated content may be incorrect.">
            <a:extLst>
              <a:ext uri="{FF2B5EF4-FFF2-40B4-BE49-F238E27FC236}">
                <a16:creationId xmlns:a16="http://schemas.microsoft.com/office/drawing/2014/main" id="{89BC1C9D-359C-3A99-3BE8-67FF454939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2816" y="1825625"/>
            <a:ext cx="5826367" cy="4351338"/>
          </a:xfrm>
        </p:spPr>
      </p:pic>
    </p:spTree>
    <p:extLst>
      <p:ext uri="{BB962C8B-B14F-4D97-AF65-F5344CB8AC3E}">
        <p14:creationId xmlns:p14="http://schemas.microsoft.com/office/powerpoint/2010/main" val="355404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6DB44-4B28-2949-FDD2-25B608AC68F9}"/>
              </a:ext>
            </a:extLst>
          </p:cNvPr>
          <p:cNvSpPr>
            <a:spLocks noGrp="1"/>
          </p:cNvSpPr>
          <p:nvPr>
            <p:ph type="title"/>
          </p:nvPr>
        </p:nvSpPr>
        <p:spPr>
          <a:xfrm>
            <a:off x="761803" y="350196"/>
            <a:ext cx="4646904" cy="1624520"/>
          </a:xfrm>
        </p:spPr>
        <p:txBody>
          <a:bodyPr anchor="ctr">
            <a:normAutofit/>
          </a:bodyPr>
          <a:lstStyle/>
          <a:p>
            <a:r>
              <a:rPr lang="en-US" sz="4000"/>
              <a:t> </a:t>
            </a:r>
          </a:p>
        </p:txBody>
      </p:sp>
      <p:sp>
        <p:nvSpPr>
          <p:cNvPr id="3" name="Content Placeholder 2">
            <a:extLst>
              <a:ext uri="{FF2B5EF4-FFF2-40B4-BE49-F238E27FC236}">
                <a16:creationId xmlns:a16="http://schemas.microsoft.com/office/drawing/2014/main" id="{E6A770DD-C330-335C-A265-B15A408D701A}"/>
              </a:ext>
            </a:extLst>
          </p:cNvPr>
          <p:cNvSpPr>
            <a:spLocks noGrp="1"/>
          </p:cNvSpPr>
          <p:nvPr>
            <p:ph idx="1"/>
          </p:nvPr>
        </p:nvSpPr>
        <p:spPr>
          <a:xfrm>
            <a:off x="438530" y="1708728"/>
            <a:ext cx="4646905" cy="3613149"/>
          </a:xfrm>
        </p:spPr>
        <p:txBody>
          <a:bodyPr anchor="ctr">
            <a:noAutofit/>
          </a:bodyPr>
          <a:lstStyle/>
          <a:p>
            <a:r>
              <a:rPr lang="en-US" sz="1800" dirty="0">
                <a:latin typeface="Times New Roman" panose="02020603050405020304" pitchFamily="18" charset="0"/>
                <a:cs typeface="Times New Roman" panose="02020603050405020304" pitchFamily="18" charset="0"/>
              </a:rPr>
              <a:t>This scatter plot shows pre- and post-wildfire rent price relationship:</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Each point is a listing.</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red dashed line is the "no change" reference line—points above it show rent increases.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 overwhelming majority of points are above the red line, confirming that rents rose for the vast majority after the wildfire.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Jumps in prices are signaled by a handful of outliers, still more proof of price gouging.</a:t>
            </a:r>
          </a:p>
        </p:txBody>
      </p:sp>
      <p:pic>
        <p:nvPicPr>
          <p:cNvPr id="5" name="Picture 4" descr="Zigzag indicator line">
            <a:extLst>
              <a:ext uri="{FF2B5EF4-FFF2-40B4-BE49-F238E27FC236}">
                <a16:creationId xmlns:a16="http://schemas.microsoft.com/office/drawing/2014/main" id="{F9D720F6-8F5B-B11E-410B-6A10A6E41FEE}"/>
              </a:ext>
            </a:extLst>
          </p:cNvPr>
          <p:cNvPicPr>
            <a:picLocks noChangeAspect="1"/>
          </p:cNvPicPr>
          <p:nvPr/>
        </p:nvPicPr>
        <p:blipFill>
          <a:blip r:embed="rId2"/>
          <a:srcRect l="17877" r="22723" b="-2"/>
          <a:stretch/>
        </p:blipFill>
        <p:spPr>
          <a:xfrm>
            <a:off x="6096000" y="1"/>
            <a:ext cx="6102825" cy="6858000"/>
          </a:xfrm>
          <a:prstGeom prst="rect">
            <a:avLst/>
          </a:prstGeom>
        </p:spPr>
      </p:pic>
    </p:spTree>
    <p:extLst>
      <p:ext uri="{BB962C8B-B14F-4D97-AF65-F5344CB8AC3E}">
        <p14:creationId xmlns:p14="http://schemas.microsoft.com/office/powerpoint/2010/main" val="358975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34AF-6D65-15CA-EB30-A1C154F4EA8C}"/>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Correlation Heatmap of </a:t>
            </a:r>
            <a:r>
              <a:rPr lang="en-US" b="1" u="sng" dirty="0" err="1">
                <a:latin typeface="Times New Roman" panose="02020603050405020304" pitchFamily="18" charset="0"/>
                <a:cs typeface="Times New Roman" panose="02020603050405020304" pitchFamily="18" charset="0"/>
              </a:rPr>
              <a:t>renr</a:t>
            </a:r>
            <a:r>
              <a:rPr lang="en-US" b="1" u="sng" dirty="0">
                <a:latin typeface="Times New Roman" panose="02020603050405020304" pitchFamily="18" charset="0"/>
                <a:cs typeface="Times New Roman" panose="02020603050405020304" pitchFamily="18" charset="0"/>
              </a:rPr>
              <a:t> price metrics:</a:t>
            </a:r>
          </a:p>
        </p:txBody>
      </p:sp>
      <p:pic>
        <p:nvPicPr>
          <p:cNvPr id="5" name="Content Placeholder 4" descr="A chart of heatmap of rent price metrics&#10;&#10;AI-generated content may be incorrect.">
            <a:extLst>
              <a:ext uri="{FF2B5EF4-FFF2-40B4-BE49-F238E27FC236}">
                <a16:creationId xmlns:a16="http://schemas.microsoft.com/office/drawing/2014/main" id="{CC73725D-445E-198F-CA8F-CA19F2C73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521" y="1825625"/>
            <a:ext cx="4972957" cy="4351338"/>
          </a:xfrm>
        </p:spPr>
      </p:pic>
    </p:spTree>
    <p:extLst>
      <p:ext uri="{BB962C8B-B14F-4D97-AF65-F5344CB8AC3E}">
        <p14:creationId xmlns:p14="http://schemas.microsoft.com/office/powerpoint/2010/main" val="2114591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1696</TotalTime>
  <Words>1520</Words>
  <Application>Microsoft Office PowerPoint</Application>
  <PresentationFormat>Widescreen</PresentationFormat>
  <Paragraphs>100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Times New Roman</vt:lpstr>
      <vt:lpstr>Office Theme</vt:lpstr>
      <vt:lpstr>Case Study: Price Gouging Analysis in LA </vt:lpstr>
      <vt:lpstr>Introduction: </vt:lpstr>
      <vt:lpstr>Problem statement: </vt:lpstr>
      <vt:lpstr>Dataset Overview:</vt:lpstr>
      <vt:lpstr> Implementation and Evaluation: Bar plot of Average rent before vs After wildfire:</vt:lpstr>
      <vt:lpstr>  </vt:lpstr>
      <vt:lpstr> Scatter plot of rent price before and after wildfire:</vt:lpstr>
      <vt:lpstr> </vt:lpstr>
      <vt:lpstr>Correlation Heatmap of renr price metrics:</vt:lpstr>
      <vt:lpstr> </vt:lpstr>
      <vt:lpstr>Distribution of Rental price increase:</vt:lpstr>
      <vt:lpstr> </vt:lpstr>
      <vt:lpstr> </vt:lpstr>
      <vt:lpstr>Key insights:</vt:lpstr>
      <vt:lpstr>Ethical Issues</vt:lpstr>
      <vt:lpstr>Consequences:</vt:lpstr>
      <vt:lpstr>Top 10 LA ZIP Codes by average rent increase:</vt:lpstr>
      <vt:lpstr> </vt:lpstr>
      <vt:lpstr>Top 10 owners with most Price gouging cases:</vt:lpstr>
      <vt:lpstr>Top 10 properties with Highest Rent Increase:</vt:lpstr>
      <vt:lpstr> </vt:lpstr>
      <vt:lpstr> </vt:lpstr>
      <vt:lpstr>Proposed Solution: Real-Time Rent Monitoring System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varma Yarramshetty</dc:creator>
  <cp:lastModifiedBy>Rohith varma Yarramshetty</cp:lastModifiedBy>
  <cp:revision>9</cp:revision>
  <dcterms:created xsi:type="dcterms:W3CDTF">2025-04-15T23:10:23Z</dcterms:created>
  <dcterms:modified xsi:type="dcterms:W3CDTF">2025-04-30T21:11:35Z</dcterms:modified>
</cp:coreProperties>
</file>