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notesMasterIdLst>
    <p:notesMasterId r:id="rId13"/>
  </p:notesMasterIdLst>
  <p:sldIdLst>
    <p:sldId id="257" r:id="rId5"/>
    <p:sldId id="258" r:id="rId6"/>
    <p:sldId id="263" r:id="rId7"/>
    <p:sldId id="259" r:id="rId8"/>
    <p:sldId id="260" r:id="rId9"/>
    <p:sldId id="261" r:id="rId10"/>
    <p:sldId id="262"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47368" autoAdjust="0"/>
  </p:normalViewPr>
  <p:slideViewPr>
    <p:cSldViewPr snapToGrid="0">
      <p:cViewPr>
        <p:scale>
          <a:sx n="50" d="100"/>
          <a:sy n="50" d="100"/>
        </p:scale>
        <p:origin x="850"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925DA6-AF30-4A9C-83E4-DC1844434F58}" type="datetimeFigureOut">
              <a:rPr lang="en-IN" smtClean="0"/>
              <a:t>02-02-2025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2CFC6F-B004-475B-80C2-1B33090C1D01}" type="slidenum">
              <a:rPr lang="en-IN" smtClean="0"/>
              <a:t>‹#›</a:t>
            </a:fld>
            <a:endParaRPr lang="en-IN"/>
          </a:p>
        </p:txBody>
      </p:sp>
    </p:spTree>
    <p:extLst>
      <p:ext uri="{BB962C8B-B14F-4D97-AF65-F5344CB8AC3E}">
        <p14:creationId xmlns:p14="http://schemas.microsoft.com/office/powerpoint/2010/main" val="3600617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data is extracted from relational data base and applied transformation techniques likes removing duplicates, handling missing values and outlier detection and removing them.</a:t>
            </a:r>
            <a:endParaRPr lang="en-IN" dirty="0"/>
          </a:p>
        </p:txBody>
      </p:sp>
      <p:sp>
        <p:nvSpPr>
          <p:cNvPr id="4" name="Slide Number Placeholder 3"/>
          <p:cNvSpPr>
            <a:spLocks noGrp="1"/>
          </p:cNvSpPr>
          <p:nvPr>
            <p:ph type="sldNum" sz="quarter" idx="5"/>
          </p:nvPr>
        </p:nvSpPr>
        <p:spPr/>
        <p:txBody>
          <a:bodyPr/>
          <a:lstStyle/>
          <a:p>
            <a:fld id="{F82CFC6F-B004-475B-80C2-1B33090C1D01}" type="slidenum">
              <a:rPr lang="en-IN" smtClean="0"/>
              <a:t>2</a:t>
            </a:fld>
            <a:endParaRPr lang="en-IN"/>
          </a:p>
        </p:txBody>
      </p:sp>
    </p:spTree>
    <p:extLst>
      <p:ext uri="{BB962C8B-B14F-4D97-AF65-F5344CB8AC3E}">
        <p14:creationId xmlns:p14="http://schemas.microsoft.com/office/powerpoint/2010/main" val="2786957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 this slide we can see first selected pipeline as batch pipeline</a:t>
            </a:r>
            <a:r>
              <a:rPr lang="en-US" dirty="0"/>
              <a:t> type for this project  because our dataset is not continuously updating. The batch approach allows us to perform data extraction, transformation. This is particularly useful when dealing with structured datasets, where we need to perform feature engineering, handle missing values, and ensure data quality before storage.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storing the processed data I have selected </a:t>
            </a:r>
            <a:r>
              <a:rPr lang="en-US" b="0" dirty="0"/>
              <a:t>Parquet</a:t>
            </a:r>
            <a:r>
              <a:rPr lang="en-US" dirty="0"/>
              <a:t> as the preferred format. Parquet is a columnar storage format that is highly efficient for analytical queries, making it well-suited for machine learning and data analysis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IN" dirty="0"/>
          </a:p>
        </p:txBody>
      </p:sp>
      <p:sp>
        <p:nvSpPr>
          <p:cNvPr id="4" name="Slide Number Placeholder 3"/>
          <p:cNvSpPr>
            <a:spLocks noGrp="1"/>
          </p:cNvSpPr>
          <p:nvPr>
            <p:ph type="sldNum" sz="quarter" idx="5"/>
          </p:nvPr>
        </p:nvSpPr>
        <p:spPr/>
        <p:txBody>
          <a:bodyPr/>
          <a:lstStyle/>
          <a:p>
            <a:fld id="{F82CFC6F-B004-475B-80C2-1B33090C1D01}" type="slidenum">
              <a:rPr lang="en-IN" smtClean="0"/>
              <a:t>3</a:t>
            </a:fld>
            <a:endParaRPr lang="en-IN"/>
          </a:p>
        </p:txBody>
      </p:sp>
    </p:spTree>
    <p:extLst>
      <p:ext uri="{BB962C8B-B14F-4D97-AF65-F5344CB8AC3E}">
        <p14:creationId xmlns:p14="http://schemas.microsoft.com/office/powerpoint/2010/main" val="2453208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gives the clear idea of batch data pipeline. I first retrieve data from the database, cleaning, checking missing values, duplicates removal, outlier detection, feature engineering and store it back in a structured format.</a:t>
            </a:r>
            <a:endParaRPr lang="en-IN" dirty="0"/>
          </a:p>
        </p:txBody>
      </p:sp>
      <p:sp>
        <p:nvSpPr>
          <p:cNvPr id="4" name="Slide Number Placeholder 3"/>
          <p:cNvSpPr>
            <a:spLocks noGrp="1"/>
          </p:cNvSpPr>
          <p:nvPr>
            <p:ph type="sldNum" sz="quarter" idx="5"/>
          </p:nvPr>
        </p:nvSpPr>
        <p:spPr/>
        <p:txBody>
          <a:bodyPr/>
          <a:lstStyle/>
          <a:p>
            <a:fld id="{F82CFC6F-B004-475B-80C2-1B33090C1D01}" type="slidenum">
              <a:rPr lang="en-IN" smtClean="0"/>
              <a:t>4</a:t>
            </a:fld>
            <a:endParaRPr lang="en-IN"/>
          </a:p>
        </p:txBody>
      </p:sp>
    </p:spTree>
    <p:extLst>
      <p:ext uri="{BB962C8B-B14F-4D97-AF65-F5344CB8AC3E}">
        <p14:creationId xmlns:p14="http://schemas.microsoft.com/office/powerpoint/2010/main" val="1410110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quality issues were used for checking for missing values, duplicate entries, and outliers. While no missing values were found initially but after feature engineering I found missing values and cleared it, duplicates were removed, and outliers were handled using statistical technique like IQR method.</a:t>
            </a:r>
            <a:endParaRPr lang="en-IN" dirty="0"/>
          </a:p>
        </p:txBody>
      </p:sp>
      <p:sp>
        <p:nvSpPr>
          <p:cNvPr id="4" name="Slide Number Placeholder 3"/>
          <p:cNvSpPr>
            <a:spLocks noGrp="1"/>
          </p:cNvSpPr>
          <p:nvPr>
            <p:ph type="sldNum" sz="quarter" idx="5"/>
          </p:nvPr>
        </p:nvSpPr>
        <p:spPr/>
        <p:txBody>
          <a:bodyPr/>
          <a:lstStyle/>
          <a:p>
            <a:fld id="{F82CFC6F-B004-475B-80C2-1B33090C1D01}" type="slidenum">
              <a:rPr lang="en-IN" smtClean="0"/>
              <a:t>5</a:t>
            </a:fld>
            <a:endParaRPr lang="en-IN"/>
          </a:p>
        </p:txBody>
      </p:sp>
    </p:spTree>
    <p:extLst>
      <p:ext uri="{BB962C8B-B14F-4D97-AF65-F5344CB8AC3E}">
        <p14:creationId xmlns:p14="http://schemas.microsoft.com/office/powerpoint/2010/main" val="1602227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ensure high data quality, I implemented validation checks. We used statistical method like IQR method to detect outliers and confirmed data consistency using visualization techniques.</a:t>
            </a:r>
          </a:p>
          <a:p>
            <a:endParaRPr lang="en-IN" dirty="0"/>
          </a:p>
        </p:txBody>
      </p:sp>
      <p:sp>
        <p:nvSpPr>
          <p:cNvPr id="4" name="Slide Number Placeholder 3"/>
          <p:cNvSpPr>
            <a:spLocks noGrp="1"/>
          </p:cNvSpPr>
          <p:nvPr>
            <p:ph type="sldNum" sz="quarter" idx="5"/>
          </p:nvPr>
        </p:nvSpPr>
        <p:spPr/>
        <p:txBody>
          <a:bodyPr/>
          <a:lstStyle/>
          <a:p>
            <a:fld id="{F82CFC6F-B004-475B-80C2-1B33090C1D01}" type="slidenum">
              <a:rPr lang="en-IN" smtClean="0"/>
              <a:t>6</a:t>
            </a:fld>
            <a:endParaRPr lang="en-IN"/>
          </a:p>
        </p:txBody>
      </p:sp>
    </p:spTree>
    <p:extLst>
      <p:ext uri="{BB962C8B-B14F-4D97-AF65-F5344CB8AC3E}">
        <p14:creationId xmlns:p14="http://schemas.microsoft.com/office/powerpoint/2010/main" val="3258033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changing time, data distributions may change due to different sources or real-world shifts. Monitoring statistical properties ensures that the model receives consistent inputs means the received data is in same format as existing data format. Schema validation helps detect unexpected changes in data format.</a:t>
            </a:r>
            <a:endParaRPr lang="en-IN" dirty="0"/>
          </a:p>
        </p:txBody>
      </p:sp>
      <p:sp>
        <p:nvSpPr>
          <p:cNvPr id="4" name="Slide Number Placeholder 3"/>
          <p:cNvSpPr>
            <a:spLocks noGrp="1"/>
          </p:cNvSpPr>
          <p:nvPr>
            <p:ph type="sldNum" sz="quarter" idx="5"/>
          </p:nvPr>
        </p:nvSpPr>
        <p:spPr/>
        <p:txBody>
          <a:bodyPr/>
          <a:lstStyle/>
          <a:p>
            <a:fld id="{F82CFC6F-B004-475B-80C2-1B33090C1D01}" type="slidenum">
              <a:rPr lang="en-IN" smtClean="0"/>
              <a:t>7</a:t>
            </a:fld>
            <a:endParaRPr lang="en-IN"/>
          </a:p>
        </p:txBody>
      </p:sp>
    </p:spTree>
    <p:extLst>
      <p:ext uri="{BB962C8B-B14F-4D97-AF65-F5344CB8AC3E}">
        <p14:creationId xmlns:p14="http://schemas.microsoft.com/office/powerpoint/2010/main" val="56269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the screen shot storing the data in </a:t>
            </a:r>
            <a:r>
              <a:rPr lang="en-IN"/>
              <a:t>cleaned schema.</a:t>
            </a:r>
          </a:p>
        </p:txBody>
      </p:sp>
      <p:sp>
        <p:nvSpPr>
          <p:cNvPr id="4" name="Slide Number Placeholder 3"/>
          <p:cNvSpPr>
            <a:spLocks noGrp="1"/>
          </p:cNvSpPr>
          <p:nvPr>
            <p:ph type="sldNum" sz="quarter" idx="5"/>
          </p:nvPr>
        </p:nvSpPr>
        <p:spPr/>
        <p:txBody>
          <a:bodyPr/>
          <a:lstStyle/>
          <a:p>
            <a:fld id="{F82CFC6F-B004-475B-80C2-1B33090C1D01}" type="slidenum">
              <a:rPr lang="en-IN" smtClean="0"/>
              <a:t>8</a:t>
            </a:fld>
            <a:endParaRPr lang="en-IN"/>
          </a:p>
        </p:txBody>
      </p:sp>
    </p:spTree>
    <p:extLst>
      <p:ext uri="{BB962C8B-B14F-4D97-AF65-F5344CB8AC3E}">
        <p14:creationId xmlns:p14="http://schemas.microsoft.com/office/powerpoint/2010/main" val="3467066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2/2/2025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2/2/2025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751882" y="639097"/>
            <a:ext cx="7315200" cy="3273333"/>
          </a:xfrm>
        </p:spPr>
        <p:txBody>
          <a:bodyPr>
            <a:normAutofit/>
          </a:bodyPr>
          <a:lstStyle/>
          <a:p>
            <a:r>
              <a:rPr lang="en-US" sz="5400" dirty="0"/>
              <a:t>Data Pipeline and Quality Management</a:t>
            </a:r>
            <a:br>
              <a:rPr lang="en-US" sz="5400" dirty="0"/>
            </a:br>
            <a:r>
              <a:rPr lang="en-US" sz="5400" dirty="0"/>
              <a:t>week 3</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Sai </a:t>
            </a:r>
            <a:r>
              <a:rPr lang="en-US" sz="2400" dirty="0" err="1">
                <a:solidFill>
                  <a:schemeClr val="tx1">
                    <a:lumMod val="85000"/>
                    <a:lumOff val="15000"/>
                  </a:schemeClr>
                </a:solidFill>
              </a:rPr>
              <a:t>krishna</a:t>
            </a:r>
            <a:r>
              <a:rPr lang="en-US" sz="2400" dirty="0">
                <a:solidFill>
                  <a:schemeClr val="tx1">
                    <a:lumMod val="85000"/>
                    <a:lumOff val="15000"/>
                  </a:schemeClr>
                </a:solidFill>
              </a:rPr>
              <a:t> </a:t>
            </a:r>
            <a:r>
              <a:rPr lang="en-US" sz="2400" dirty="0" err="1">
                <a:solidFill>
                  <a:schemeClr val="tx1">
                    <a:lumMod val="85000"/>
                    <a:lumOff val="15000"/>
                  </a:schemeClr>
                </a:solidFill>
              </a:rPr>
              <a:t>reddy</a:t>
            </a:r>
            <a:r>
              <a:rPr lang="en-US" sz="2400" dirty="0">
                <a:solidFill>
                  <a:schemeClr val="tx1">
                    <a:lumMod val="85000"/>
                    <a:lumOff val="15000"/>
                  </a:schemeClr>
                </a:solidFill>
              </a:rPr>
              <a:t> m</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
        <p:nvSpPr>
          <p:cNvPr id="8" name="Title 7">
            <a:extLst>
              <a:ext uri="{FF2B5EF4-FFF2-40B4-BE49-F238E27FC236}">
                <a16:creationId xmlns:a16="http://schemas.microsoft.com/office/drawing/2014/main" id="{2FCAF0F5-8DE9-FFD1-8535-8681047DB6EF}"/>
              </a:ext>
            </a:extLst>
          </p:cNvPr>
          <p:cNvSpPr>
            <a:spLocks noGrp="1"/>
          </p:cNvSpPr>
          <p:nvPr>
            <p:ph type="ctrTitle"/>
          </p:nvPr>
        </p:nvSpPr>
        <p:spPr>
          <a:xfrm>
            <a:off x="0" y="119920"/>
            <a:ext cx="10960808" cy="4833079"/>
          </a:xfrm>
        </p:spPr>
        <p:txBody>
          <a:bodyPr>
            <a:normAutofit/>
          </a:bodyPr>
          <a:lstStyle/>
          <a:p>
            <a:r>
              <a:rPr lang="en-IN" sz="4400" dirty="0"/>
              <a:t>Pipeline Overview</a:t>
            </a:r>
            <a:br>
              <a:rPr lang="en-IN" sz="4400" dirty="0"/>
            </a:br>
            <a:br>
              <a:rPr lang="en-IN" sz="4400" dirty="0"/>
            </a:br>
            <a:r>
              <a:rPr lang="en-US" sz="3200" dirty="0">
                <a:latin typeface="Aparajita" panose="02020603050405020304" pitchFamily="18" charset="0"/>
                <a:cs typeface="Aparajita" panose="02020603050405020304" pitchFamily="18" charset="0"/>
              </a:rPr>
              <a:t>extraction raw data from the relational database. </a:t>
            </a:r>
            <a:br>
              <a:rPr lang="en-US" sz="3200" dirty="0">
                <a:latin typeface="Aparajita" panose="02020603050405020304" pitchFamily="18" charset="0"/>
                <a:cs typeface="Aparajita" panose="02020603050405020304" pitchFamily="18" charset="0"/>
              </a:rPr>
            </a:br>
            <a:r>
              <a:rPr lang="en-US" sz="3200" dirty="0">
                <a:latin typeface="Aparajita" panose="02020603050405020304" pitchFamily="18" charset="0"/>
                <a:cs typeface="Aparajita" panose="02020603050405020304" pitchFamily="18" charset="0"/>
              </a:rPr>
              <a:t>Transformations like removing duplicates, handling missing values, outlier detection and removing them applied on the data set.                                                                       Storing clean data in a new schema.</a:t>
            </a:r>
            <a:br>
              <a:rPr lang="en-US" sz="8000" dirty="0">
                <a:latin typeface="Aparajita" panose="02020603050405020304" pitchFamily="18" charset="0"/>
                <a:cs typeface="Aparajita" panose="02020603050405020304" pitchFamily="18" charset="0"/>
              </a:rPr>
            </a:br>
            <a:endParaRPr lang="en-IN" dirty="0"/>
          </a:p>
        </p:txBody>
      </p:sp>
      <p:sp>
        <p:nvSpPr>
          <p:cNvPr id="11" name="Rectangle 5">
            <a:extLst>
              <a:ext uri="{FF2B5EF4-FFF2-40B4-BE49-F238E27FC236}">
                <a16:creationId xmlns:a16="http://schemas.microsoft.com/office/drawing/2014/main" id="{1DC62D31-D794-7641-4403-B0EA219ABA5E}"/>
              </a:ext>
            </a:extLst>
          </p:cNvPr>
          <p:cNvSpPr>
            <a:spLocks noChangeArrowheads="1"/>
          </p:cNvSpPr>
          <p:nvPr/>
        </p:nvSpPr>
        <p:spPr bwMode="auto">
          <a:xfrm>
            <a:off x="2713220" y="3364414"/>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AB7B7A-7BC1-C5EC-31FD-275FAC858C6C}"/>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54F414C1-D436-5464-819E-5FD93AEAD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A4AD87C-E9FD-8C39-EE97-91277BEB3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Subtitle 2">
            <a:extLst>
              <a:ext uri="{FF2B5EF4-FFF2-40B4-BE49-F238E27FC236}">
                <a16:creationId xmlns:a16="http://schemas.microsoft.com/office/drawing/2014/main" id="{93185F83-7C15-961E-8667-DD1F939684BF}"/>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
        <p:nvSpPr>
          <p:cNvPr id="8" name="Title 7">
            <a:extLst>
              <a:ext uri="{FF2B5EF4-FFF2-40B4-BE49-F238E27FC236}">
                <a16:creationId xmlns:a16="http://schemas.microsoft.com/office/drawing/2014/main" id="{225470DC-C1C1-4376-BB3D-97B1B7017327}"/>
              </a:ext>
            </a:extLst>
          </p:cNvPr>
          <p:cNvSpPr>
            <a:spLocks noGrp="1"/>
          </p:cNvSpPr>
          <p:nvPr>
            <p:ph type="ctrTitle"/>
          </p:nvPr>
        </p:nvSpPr>
        <p:spPr>
          <a:xfrm>
            <a:off x="0" y="119920"/>
            <a:ext cx="10960808" cy="4833079"/>
          </a:xfrm>
        </p:spPr>
        <p:txBody>
          <a:bodyPr>
            <a:normAutofit/>
          </a:bodyPr>
          <a:lstStyle/>
          <a:p>
            <a:r>
              <a:rPr lang="en-IN" sz="4400" dirty="0">
                <a:latin typeface="Times New Roman" panose="02020603050405020304" pitchFamily="18" charset="0"/>
                <a:cs typeface="Times New Roman" panose="02020603050405020304" pitchFamily="18" charset="0"/>
              </a:rPr>
              <a:t>Pipeline Selection</a:t>
            </a:r>
            <a:br>
              <a:rPr lang="en-IN" sz="4400" dirty="0"/>
            </a:br>
            <a:r>
              <a:rPr lang="en-US" sz="2400" dirty="0">
                <a:latin typeface="Times New Roman" panose="02020603050405020304" pitchFamily="18" charset="0"/>
                <a:cs typeface="Times New Roman" panose="02020603050405020304" pitchFamily="18" charset="0"/>
              </a:rPr>
              <a:t>Selected </a:t>
            </a:r>
            <a:r>
              <a:rPr lang="en-IN" sz="2400" dirty="0">
                <a:latin typeface="Times New Roman" panose="02020603050405020304" pitchFamily="18" charset="0"/>
                <a:cs typeface="Times New Roman" panose="02020603050405020304" pitchFamily="18" charset="0"/>
              </a:rPr>
              <a:t>Batch pipeline Process.</a:t>
            </a:r>
            <a:br>
              <a:rPr lang="en-IN"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 dataset is static and does not require real-time processing. And batch processing allows transformation, cleaning, and feature engineering. It ensures consistency and quality checks before ingestion into storage.</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Data Storage Format Selection</a:t>
            </a:r>
            <a:br>
              <a:rPr lang="en-IN" sz="800" dirty="0"/>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 selected data storage format is </a:t>
            </a:r>
            <a:r>
              <a:rPr lang="en-IN" sz="2400" dirty="0">
                <a:latin typeface="Times New Roman" panose="02020603050405020304" pitchFamily="18" charset="0"/>
                <a:cs typeface="Times New Roman" panose="02020603050405020304" pitchFamily="18" charset="0"/>
              </a:rPr>
              <a:t>Parquet.</a:t>
            </a:r>
            <a:br>
              <a:rPr lang="en-IN" sz="27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Parquet is a columnar storage format optimized for analytical queries. It provides better compression, reducing storage space requirements. Suitable for large-scale machine learning tasks and distributed processing.</a:t>
            </a:r>
            <a:endParaRPr lang="en-IN" sz="2400" dirty="0"/>
          </a:p>
        </p:txBody>
      </p:sp>
      <p:sp>
        <p:nvSpPr>
          <p:cNvPr id="11" name="Rectangle 5">
            <a:extLst>
              <a:ext uri="{FF2B5EF4-FFF2-40B4-BE49-F238E27FC236}">
                <a16:creationId xmlns:a16="http://schemas.microsoft.com/office/drawing/2014/main" id="{08010F71-9338-1855-4F89-C7975B2126B7}"/>
              </a:ext>
            </a:extLst>
          </p:cNvPr>
          <p:cNvSpPr>
            <a:spLocks noChangeArrowheads="1"/>
          </p:cNvSpPr>
          <p:nvPr/>
        </p:nvSpPr>
        <p:spPr bwMode="auto">
          <a:xfrm>
            <a:off x="2713220" y="3364414"/>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825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2A80C62-DF07-B9AC-727F-8A2599A91C40}"/>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4B8D9F2D-A412-A9C1-DCB1-0BCD4154C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B43C958E-6BC7-0DB4-3835-3ECF27812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Subtitle 2">
            <a:extLst>
              <a:ext uri="{FF2B5EF4-FFF2-40B4-BE49-F238E27FC236}">
                <a16:creationId xmlns:a16="http://schemas.microsoft.com/office/drawing/2014/main" id="{AD8001B4-75D4-CBF0-CC62-AB876F24F0D7}"/>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
        <p:nvSpPr>
          <p:cNvPr id="8" name="Title 7">
            <a:extLst>
              <a:ext uri="{FF2B5EF4-FFF2-40B4-BE49-F238E27FC236}">
                <a16:creationId xmlns:a16="http://schemas.microsoft.com/office/drawing/2014/main" id="{CB6B4F7C-9348-8540-6A30-ACCEDF1D7646}"/>
              </a:ext>
            </a:extLst>
          </p:cNvPr>
          <p:cNvSpPr>
            <a:spLocks noGrp="1"/>
          </p:cNvSpPr>
          <p:nvPr>
            <p:ph type="ctrTitle"/>
          </p:nvPr>
        </p:nvSpPr>
        <p:spPr>
          <a:xfrm>
            <a:off x="0" y="839448"/>
            <a:ext cx="10960808" cy="4113551"/>
          </a:xfrm>
        </p:spPr>
        <p:txBody>
          <a:bodyPr>
            <a:normAutofit fontScale="90000"/>
          </a:bodyPr>
          <a:lstStyle/>
          <a:p>
            <a:r>
              <a:rPr lang="en-IN" sz="4400" dirty="0"/>
              <a:t>Pipeline Diagram</a:t>
            </a:r>
            <a:br>
              <a:rPr lang="en-IN" sz="2700" dirty="0"/>
            </a:br>
            <a:r>
              <a:rPr lang="en-IN" sz="2200" dirty="0"/>
              <a:t>         PostgreSQL (</a:t>
            </a:r>
            <a:r>
              <a:rPr lang="en-IN" sz="2200" dirty="0" err="1"/>
              <a:t>raw.iris_data</a:t>
            </a:r>
            <a:r>
              <a:rPr lang="en-IN" sz="2200" dirty="0"/>
              <a:t>) </a:t>
            </a:r>
            <a:br>
              <a:rPr lang="en-IN" sz="2200" dirty="0"/>
            </a:br>
            <a:r>
              <a:rPr lang="en-IN" sz="2200" dirty="0"/>
              <a:t>                          │</a:t>
            </a:r>
            <a:br>
              <a:rPr lang="en-IN" sz="2200" dirty="0"/>
            </a:br>
            <a:r>
              <a:rPr lang="en-IN" sz="2200" dirty="0"/>
              <a:t>                         ▼</a:t>
            </a:r>
            <a:br>
              <a:rPr lang="en-IN" sz="2200" dirty="0"/>
            </a:br>
            <a:r>
              <a:rPr lang="en-IN" sz="2200" dirty="0"/>
              <a:t>           Data Cleaning Steps    </a:t>
            </a:r>
            <a:br>
              <a:rPr lang="en-IN" sz="2200" dirty="0"/>
            </a:br>
            <a:r>
              <a:rPr lang="en-IN" sz="2200" dirty="0"/>
              <a:t>         - Missing Values Check   </a:t>
            </a:r>
            <a:br>
              <a:rPr lang="en-IN" sz="2200" dirty="0"/>
            </a:br>
            <a:r>
              <a:rPr lang="en-IN" sz="2200" dirty="0"/>
              <a:t>         - Duplicate Removal      </a:t>
            </a:r>
            <a:br>
              <a:rPr lang="en-IN" sz="2200" dirty="0"/>
            </a:br>
            <a:r>
              <a:rPr lang="en-IN" sz="2200" dirty="0"/>
              <a:t>         - Outlier Handling       </a:t>
            </a:r>
            <a:br>
              <a:rPr lang="en-IN" sz="2200" dirty="0"/>
            </a:br>
            <a:r>
              <a:rPr lang="en-IN" sz="2200" dirty="0"/>
              <a:t>                          │</a:t>
            </a:r>
            <a:br>
              <a:rPr lang="en-IN" sz="2200" dirty="0"/>
            </a:br>
            <a:r>
              <a:rPr lang="en-IN" sz="2200" dirty="0"/>
              <a:t>                         ▼</a:t>
            </a:r>
            <a:br>
              <a:rPr lang="en-IN" sz="2200" dirty="0"/>
            </a:br>
            <a:r>
              <a:rPr lang="en-IN" sz="2200" dirty="0"/>
              <a:t>           Feature Engineering </a:t>
            </a:r>
            <a:br>
              <a:rPr lang="en-IN" sz="2200" dirty="0"/>
            </a:br>
            <a:r>
              <a:rPr lang="en-IN" sz="2200" dirty="0"/>
              <a:t>                          │</a:t>
            </a:r>
            <a:br>
              <a:rPr lang="en-IN" sz="2200" dirty="0"/>
            </a:br>
            <a:r>
              <a:rPr lang="en-IN" sz="2200" dirty="0"/>
              <a:t>                         ▼</a:t>
            </a:r>
            <a:br>
              <a:rPr lang="en-IN" sz="2200" dirty="0"/>
            </a:br>
            <a:r>
              <a:rPr lang="en-IN" sz="2200" dirty="0"/>
              <a:t>           PostgreSQL (</a:t>
            </a:r>
            <a:r>
              <a:rPr lang="en-IN" sz="2200" dirty="0" err="1"/>
              <a:t>cleaned.iris_data</a:t>
            </a:r>
            <a:r>
              <a:rPr lang="en-IN" sz="2200" dirty="0"/>
              <a:t>)   </a:t>
            </a:r>
            <a:br>
              <a:rPr lang="en-IN" sz="2200" dirty="0"/>
            </a:br>
            <a:r>
              <a:rPr lang="en-IN" sz="2200" dirty="0"/>
              <a:t>                          │</a:t>
            </a:r>
            <a:br>
              <a:rPr lang="en-IN" sz="2200" dirty="0"/>
            </a:br>
            <a:r>
              <a:rPr lang="en-IN" sz="2200" dirty="0"/>
              <a:t>                         ▼</a:t>
            </a:r>
            <a:br>
              <a:rPr lang="en-IN" sz="2200" dirty="0"/>
            </a:br>
            <a:r>
              <a:rPr lang="en-IN" sz="2200" dirty="0"/>
              <a:t>                     </a:t>
            </a:r>
            <a:r>
              <a:rPr lang="en-IN" sz="2200" dirty="0" err="1"/>
              <a:t>Postgre</a:t>
            </a:r>
            <a:endParaRPr lang="en-IN" sz="2200" dirty="0"/>
          </a:p>
        </p:txBody>
      </p:sp>
      <p:sp>
        <p:nvSpPr>
          <p:cNvPr id="11" name="Rectangle 5">
            <a:extLst>
              <a:ext uri="{FF2B5EF4-FFF2-40B4-BE49-F238E27FC236}">
                <a16:creationId xmlns:a16="http://schemas.microsoft.com/office/drawing/2014/main" id="{29C2B565-5229-4DC6-D9A6-AF5F73832367}"/>
              </a:ext>
            </a:extLst>
          </p:cNvPr>
          <p:cNvSpPr>
            <a:spLocks noChangeArrowheads="1"/>
          </p:cNvSpPr>
          <p:nvPr/>
        </p:nvSpPr>
        <p:spPr bwMode="auto">
          <a:xfrm>
            <a:off x="2713220" y="3364414"/>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8790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81FFD0-7A37-049F-5E67-B037ACB47E4A}"/>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091566AC-AFBE-C88A-3477-E3847A0FB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66A2D96-AF64-2D68-BCFF-E3AB9A843C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Subtitle 2">
            <a:extLst>
              <a:ext uri="{FF2B5EF4-FFF2-40B4-BE49-F238E27FC236}">
                <a16:creationId xmlns:a16="http://schemas.microsoft.com/office/drawing/2014/main" id="{F3524C43-D1E6-21C1-E56A-FCA4E249B29F}"/>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
        <p:nvSpPr>
          <p:cNvPr id="8" name="Title 7">
            <a:extLst>
              <a:ext uri="{FF2B5EF4-FFF2-40B4-BE49-F238E27FC236}">
                <a16:creationId xmlns:a16="http://schemas.microsoft.com/office/drawing/2014/main" id="{5AD92652-0169-3EE1-1DBD-B2E86EC09411}"/>
              </a:ext>
            </a:extLst>
          </p:cNvPr>
          <p:cNvSpPr>
            <a:spLocks noGrp="1"/>
          </p:cNvSpPr>
          <p:nvPr>
            <p:ph type="ctrTitle"/>
          </p:nvPr>
        </p:nvSpPr>
        <p:spPr>
          <a:xfrm>
            <a:off x="0" y="119920"/>
            <a:ext cx="10960808" cy="4833080"/>
          </a:xfrm>
        </p:spPr>
        <p:txBody>
          <a:bodyPr>
            <a:normAutofit/>
          </a:bodyPr>
          <a:lstStyle/>
          <a:p>
            <a:r>
              <a:rPr lang="en-IN" sz="4000" dirty="0"/>
              <a:t>Data Quality Issues</a:t>
            </a:r>
            <a:br>
              <a:rPr lang="en-IN" sz="4000" dirty="0"/>
            </a:br>
            <a:br>
              <a:rPr lang="en-IN" sz="4000" dirty="0"/>
            </a:br>
            <a:r>
              <a:rPr lang="en-US" sz="2400" dirty="0">
                <a:latin typeface="Times New Roman" panose="02020603050405020304" pitchFamily="18" charset="0"/>
                <a:cs typeface="Times New Roman" panose="02020603050405020304" pitchFamily="18" charset="0"/>
              </a:rPr>
              <a:t>Missing Values : Find or checking for missing values if any found solving them</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Duplicates : Detected and removed duplicate values with </a:t>
            </a:r>
            <a:r>
              <a:rPr lang="en-IN" sz="2400" dirty="0" err="1">
                <a:latin typeface="Times New Roman" panose="02020603050405020304" pitchFamily="18" charset="0"/>
                <a:cs typeface="Times New Roman" panose="02020603050405020304" pitchFamily="18" charset="0"/>
              </a:rPr>
              <a:t>drop_duplicates</a:t>
            </a:r>
            <a:r>
              <a:rPr lang="en-IN" sz="2400" dirty="0">
                <a:latin typeface="Times New Roman" panose="02020603050405020304" pitchFamily="18" charset="0"/>
                <a:cs typeface="Times New Roman" panose="02020603050405020304" pitchFamily="18" charset="0"/>
              </a:rPr>
              <a:t>()</a:t>
            </a:r>
            <a:br>
              <a:rPr lang="en-US" sz="2400" dirty="0"/>
            </a:br>
            <a:r>
              <a:rPr lang="en-US" sz="2400" dirty="0">
                <a:latin typeface="Times New Roman" panose="02020603050405020304" pitchFamily="18" charset="0"/>
                <a:cs typeface="Times New Roman" panose="02020603050405020304" pitchFamily="18" charset="0"/>
              </a:rPr>
              <a:t>Outliers: outliers are identified and removed using method IQR method</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Categorical variable : converting categorical variable to numerical variable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Feature Engineering : Found new feature with the help of feature engineering</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Feature scaling : Feature scaling is the process of normalizing or standardizing numerical features  </a:t>
            </a:r>
            <a:endParaRPr lang="en-IN" sz="2400" dirty="0">
              <a:latin typeface="Times New Roman" panose="02020603050405020304" pitchFamily="18" charset="0"/>
              <a:cs typeface="Times New Roman" panose="02020603050405020304" pitchFamily="18" charset="0"/>
            </a:endParaRPr>
          </a:p>
        </p:txBody>
      </p:sp>
      <p:sp>
        <p:nvSpPr>
          <p:cNvPr id="11" name="Rectangle 5">
            <a:extLst>
              <a:ext uri="{FF2B5EF4-FFF2-40B4-BE49-F238E27FC236}">
                <a16:creationId xmlns:a16="http://schemas.microsoft.com/office/drawing/2014/main" id="{CF8C0780-77FD-A0D7-CF01-6011F31BB57D}"/>
              </a:ext>
            </a:extLst>
          </p:cNvPr>
          <p:cNvSpPr>
            <a:spLocks noChangeArrowheads="1"/>
          </p:cNvSpPr>
          <p:nvPr/>
        </p:nvSpPr>
        <p:spPr bwMode="auto">
          <a:xfrm>
            <a:off x="2713220" y="3364414"/>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0899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EF804F-46B3-537E-159C-5E2BB58AC4C2}"/>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97B803C3-59CB-2F86-0569-E30B99355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B5570D2-088C-D13A-A0F5-146188EB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Subtitle 2">
            <a:extLst>
              <a:ext uri="{FF2B5EF4-FFF2-40B4-BE49-F238E27FC236}">
                <a16:creationId xmlns:a16="http://schemas.microsoft.com/office/drawing/2014/main" id="{2554F763-5B52-2BA5-8527-C64C854A3756}"/>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
        <p:nvSpPr>
          <p:cNvPr id="8" name="Title 7">
            <a:extLst>
              <a:ext uri="{FF2B5EF4-FFF2-40B4-BE49-F238E27FC236}">
                <a16:creationId xmlns:a16="http://schemas.microsoft.com/office/drawing/2014/main" id="{ED42AC37-8DF9-9C1D-6DA0-E25A8877352D}"/>
              </a:ext>
            </a:extLst>
          </p:cNvPr>
          <p:cNvSpPr>
            <a:spLocks noGrp="1"/>
          </p:cNvSpPr>
          <p:nvPr>
            <p:ph type="ctrTitle"/>
          </p:nvPr>
        </p:nvSpPr>
        <p:spPr>
          <a:xfrm>
            <a:off x="0" y="119920"/>
            <a:ext cx="10960808" cy="4833080"/>
          </a:xfrm>
        </p:spPr>
        <p:txBody>
          <a:bodyPr>
            <a:normAutofit/>
          </a:bodyPr>
          <a:lstStyle/>
          <a:p>
            <a:r>
              <a:rPr lang="en-IN" sz="4000" dirty="0"/>
              <a:t>Data Validation And Checking</a:t>
            </a:r>
            <a:br>
              <a:rPr lang="en-IN" sz="4000" dirty="0"/>
            </a:br>
            <a:br>
              <a:rPr lang="en-IN" sz="4000" dirty="0"/>
            </a:br>
            <a:r>
              <a:rPr lang="en-US" sz="2800" dirty="0">
                <a:latin typeface="Times New Roman" panose="02020603050405020304" pitchFamily="18" charset="0"/>
                <a:cs typeface="Times New Roman" panose="02020603050405020304" pitchFamily="18" charset="0"/>
              </a:rPr>
              <a:t>Missing Values Check : Checking missing values if any with </a:t>
            </a:r>
            <a:r>
              <a:rPr lang="en-IN" sz="2800" dirty="0" err="1">
                <a:latin typeface="Times New Roman" panose="02020603050405020304" pitchFamily="18" charset="0"/>
                <a:cs typeface="Times New Roman" panose="02020603050405020304" pitchFamily="18" charset="0"/>
              </a:rPr>
              <a:t>isnull</a:t>
            </a:r>
            <a:r>
              <a:rPr lang="en-IN" sz="2800" dirty="0">
                <a:latin typeface="Times New Roman" panose="02020603050405020304" pitchFamily="18" charset="0"/>
                <a:cs typeface="Times New Roman" panose="02020603050405020304" pitchFamily="18" charset="0"/>
              </a:rPr>
              <a:t>().sum().</a:t>
            </a:r>
            <a:br>
              <a:rPr lang="en-IN"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Duplicates Detection: Detected duplicates if any with </a:t>
            </a:r>
            <a:r>
              <a:rPr lang="en-IN" sz="2800" dirty="0">
                <a:latin typeface="Times New Roman" panose="02020603050405020304" pitchFamily="18" charset="0"/>
                <a:cs typeface="Times New Roman" panose="02020603050405020304" pitchFamily="18" charset="0"/>
              </a:rPr>
              <a:t>duplicated().sum().</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11" name="Rectangle 5">
            <a:extLst>
              <a:ext uri="{FF2B5EF4-FFF2-40B4-BE49-F238E27FC236}">
                <a16:creationId xmlns:a16="http://schemas.microsoft.com/office/drawing/2014/main" id="{8A407017-7E83-1254-52C1-A9A47C47BE66}"/>
              </a:ext>
            </a:extLst>
          </p:cNvPr>
          <p:cNvSpPr>
            <a:spLocks noChangeArrowheads="1"/>
          </p:cNvSpPr>
          <p:nvPr/>
        </p:nvSpPr>
        <p:spPr bwMode="auto">
          <a:xfrm>
            <a:off x="2713220" y="3364414"/>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897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A6DB82-BB72-CA72-9881-68E7A5919B24}"/>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2D212779-2FE2-D276-FE6B-D30B75D7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CB51867-7C69-B31F-687A-5AB60D907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Subtitle 2">
            <a:extLst>
              <a:ext uri="{FF2B5EF4-FFF2-40B4-BE49-F238E27FC236}">
                <a16:creationId xmlns:a16="http://schemas.microsoft.com/office/drawing/2014/main" id="{6DEA9518-4A28-A48B-FE7C-06EC8C775886}"/>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
        <p:nvSpPr>
          <p:cNvPr id="8" name="Title 7">
            <a:extLst>
              <a:ext uri="{FF2B5EF4-FFF2-40B4-BE49-F238E27FC236}">
                <a16:creationId xmlns:a16="http://schemas.microsoft.com/office/drawing/2014/main" id="{91AA7652-BA70-A012-29D8-9B3A1D998C3A}"/>
              </a:ext>
            </a:extLst>
          </p:cNvPr>
          <p:cNvSpPr>
            <a:spLocks noGrp="1"/>
          </p:cNvSpPr>
          <p:nvPr>
            <p:ph type="ctrTitle"/>
          </p:nvPr>
        </p:nvSpPr>
        <p:spPr>
          <a:xfrm>
            <a:off x="0" y="119920"/>
            <a:ext cx="10960808" cy="4833080"/>
          </a:xfrm>
        </p:spPr>
        <p:txBody>
          <a:bodyPr>
            <a:normAutofit/>
          </a:bodyPr>
          <a:lstStyle/>
          <a:p>
            <a:r>
              <a:rPr lang="en-IN" sz="4000" dirty="0"/>
              <a:t>A Plan To Detect Data Drift Or Schema Change Over Time</a:t>
            </a:r>
            <a:br>
              <a:rPr lang="en-IN" sz="4000" dirty="0"/>
            </a:br>
            <a:br>
              <a:rPr lang="en-IN" sz="4000" dirty="0"/>
            </a:br>
            <a:r>
              <a:rPr lang="en-IN" sz="2400" dirty="0">
                <a:latin typeface="Times New Roman" panose="02020603050405020304" pitchFamily="18" charset="0"/>
                <a:cs typeface="Times New Roman" panose="02020603050405020304" pitchFamily="18" charset="0"/>
              </a:rPr>
              <a:t>Regular </a:t>
            </a:r>
            <a:r>
              <a:rPr lang="en-US" sz="2400" dirty="0">
                <a:latin typeface="Times New Roman" panose="02020603050405020304" pitchFamily="18" charset="0"/>
                <a:cs typeface="Times New Roman" panose="02020603050405020304" pitchFamily="18" charset="0"/>
              </a:rPr>
              <a:t>monitoring of  statistical distributions with change in time.</a:t>
            </a:r>
            <a:br>
              <a:rPr lang="en-US" sz="28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Checking regularly for significant deviations.</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Checking for incoming data that matches the existing data format and type before it is getting processed.</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11" name="Rectangle 5">
            <a:extLst>
              <a:ext uri="{FF2B5EF4-FFF2-40B4-BE49-F238E27FC236}">
                <a16:creationId xmlns:a16="http://schemas.microsoft.com/office/drawing/2014/main" id="{C2246DD2-D245-8947-2F37-5ED5D0785AFB}"/>
              </a:ext>
            </a:extLst>
          </p:cNvPr>
          <p:cNvSpPr>
            <a:spLocks noChangeArrowheads="1"/>
          </p:cNvSpPr>
          <p:nvPr/>
        </p:nvSpPr>
        <p:spPr bwMode="auto">
          <a:xfrm>
            <a:off x="2713220" y="3364414"/>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9204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265061-38FA-7192-C02D-3C1A7DED6FCE}"/>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AB902DB2-1B17-1AD2-5F17-8C438D034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F735B9F-63E2-D5B8-5F96-2B2D39771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Subtitle 2">
            <a:extLst>
              <a:ext uri="{FF2B5EF4-FFF2-40B4-BE49-F238E27FC236}">
                <a16:creationId xmlns:a16="http://schemas.microsoft.com/office/drawing/2014/main" id="{04274A39-E870-438D-99C9-5013CB44F20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
        <p:nvSpPr>
          <p:cNvPr id="8" name="Title 7">
            <a:extLst>
              <a:ext uri="{FF2B5EF4-FFF2-40B4-BE49-F238E27FC236}">
                <a16:creationId xmlns:a16="http://schemas.microsoft.com/office/drawing/2014/main" id="{CA09C6FC-5B77-1096-A26C-08C2E41D55FC}"/>
              </a:ext>
            </a:extLst>
          </p:cNvPr>
          <p:cNvSpPr>
            <a:spLocks noGrp="1"/>
          </p:cNvSpPr>
          <p:nvPr>
            <p:ph type="ctrTitle"/>
          </p:nvPr>
        </p:nvSpPr>
        <p:spPr>
          <a:xfrm>
            <a:off x="0" y="119920"/>
            <a:ext cx="10960808" cy="4833080"/>
          </a:xfrm>
        </p:spPr>
        <p:txBody>
          <a:bodyPr>
            <a:normAutofit fontScale="90000"/>
          </a:bodyPr>
          <a:lstStyle/>
          <a:p>
            <a:r>
              <a:rPr lang="en-IN" sz="4000" dirty="0"/>
              <a:t>Screenshot Of Loaded Data</a:t>
            </a:r>
            <a:br>
              <a:rPr lang="en-IN" sz="4000" dirty="0"/>
            </a:br>
            <a:br>
              <a:rPr lang="en-IN" sz="4000" dirty="0"/>
            </a:br>
            <a:br>
              <a:rPr lang="en-IN" sz="4000" dirty="0"/>
            </a:br>
            <a:br>
              <a:rPr lang="en-IN" sz="4000" dirty="0"/>
            </a:br>
            <a:br>
              <a:rPr lang="en-IN" sz="4000" dirty="0"/>
            </a:br>
            <a:br>
              <a:rPr lang="en-IN" sz="4000" dirty="0"/>
            </a:br>
            <a:br>
              <a:rPr lang="en-IN" sz="4000" dirty="0"/>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11" name="Rectangle 5">
            <a:extLst>
              <a:ext uri="{FF2B5EF4-FFF2-40B4-BE49-F238E27FC236}">
                <a16:creationId xmlns:a16="http://schemas.microsoft.com/office/drawing/2014/main" id="{6DEAB6F7-63E4-355E-9F6E-2E2E81E33CE5}"/>
              </a:ext>
            </a:extLst>
          </p:cNvPr>
          <p:cNvSpPr>
            <a:spLocks noChangeArrowheads="1"/>
          </p:cNvSpPr>
          <p:nvPr/>
        </p:nvSpPr>
        <p:spPr bwMode="auto">
          <a:xfrm>
            <a:off x="2713220" y="3364414"/>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1DE4E0DB-258C-DCE0-647C-49E7764EB914}"/>
              </a:ext>
            </a:extLst>
          </p:cNvPr>
          <p:cNvPicPr>
            <a:picLocks noChangeAspect="1"/>
          </p:cNvPicPr>
          <p:nvPr/>
        </p:nvPicPr>
        <p:blipFill>
          <a:blip r:embed="rId3"/>
          <a:stretch>
            <a:fillRect/>
          </a:stretch>
        </p:blipFill>
        <p:spPr>
          <a:xfrm>
            <a:off x="33251" y="545575"/>
            <a:ext cx="12192000" cy="5822665"/>
          </a:xfrm>
          <a:prstGeom prst="rect">
            <a:avLst/>
          </a:prstGeom>
        </p:spPr>
      </p:pic>
    </p:spTree>
    <p:extLst>
      <p:ext uri="{BB962C8B-B14F-4D97-AF65-F5344CB8AC3E}">
        <p14:creationId xmlns:p14="http://schemas.microsoft.com/office/powerpoint/2010/main" val="1313278850"/>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{B9E2BE2C-047C-45AC-AA65-936A5A7AE2B6}tf56160789_win32</Template>
  <TotalTime>1198</TotalTime>
  <Words>728</Words>
  <Application>Microsoft Office PowerPoint</Application>
  <PresentationFormat>Widescreen</PresentationFormat>
  <Paragraphs>25</Paragraphs>
  <Slides>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Aparajita</vt:lpstr>
      <vt:lpstr>Aptos</vt:lpstr>
      <vt:lpstr>Arial</vt:lpstr>
      <vt:lpstr>Bookman Old Style</vt:lpstr>
      <vt:lpstr>Calibri</vt:lpstr>
      <vt:lpstr>Franklin Gothic Book</vt:lpstr>
      <vt:lpstr>Times New Roman</vt:lpstr>
      <vt:lpstr>Custom</vt:lpstr>
      <vt:lpstr>Data Pipeline and Quality Management week 3</vt:lpstr>
      <vt:lpstr>Pipeline Overview  extraction raw data from the relational database.  Transformations like removing duplicates, handling missing values, outlier detection and removing them applied on the data set.                                                                       Storing clean data in a new schema. </vt:lpstr>
      <vt:lpstr>Pipeline Selection Selected Batch pipeline Process. The dataset is static and does not require real-time processing. And batch processing allows transformation, cleaning, and feature engineering. It ensures consistency and quality checks before ingestion into storage.  Data Storage Format Selection  The selected data storage format is Parquet. Parquet is a columnar storage format optimized for analytical queries. It provides better compression, reducing storage space requirements. Suitable for large-scale machine learning tasks and distributed processing.</vt:lpstr>
      <vt:lpstr>Pipeline Diagram          PostgreSQL (raw.iris_data)                            │                          ▼            Data Cleaning Steps              - Missing Values Check             - Duplicate Removal                - Outlier Handling                                  │                          ▼            Feature Engineering                            │                          ▼            PostgreSQL (cleaned.iris_data)                              │                          ▼                      Postgre</vt:lpstr>
      <vt:lpstr>Data Quality Issues  Missing Values : Find or checking for missing values if any found solving them Duplicates : Detected and removed duplicate values with drop_duplicates() Outliers: outliers are identified and removed using method IQR method Categorical variable : converting categorical variable to numerical variable Feature Engineering : Found new feature with the help of feature engineering Feature scaling : Feature scaling is the process of normalizing or standardizing numerical features  </vt:lpstr>
      <vt:lpstr>Data Validation And Checking  Missing Values Check : Checking missing values if any with isnull().sum().  Duplicates Detection: Detected duplicates if any with duplicated().sum().     </vt:lpstr>
      <vt:lpstr>A Plan To Detect Data Drift Or Schema Change Over Time  Regular monitoring of  statistical distributions with change in time. Checking regularly for significant deviations. Checking for incoming data that matches the existing data format and type before it is getting processed.    </vt:lpstr>
      <vt:lpstr>Screenshot Of Loaded Data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REDDY</dc:creator>
  <cp:lastModifiedBy>SAI REDDY</cp:lastModifiedBy>
  <cp:revision>3</cp:revision>
  <dcterms:created xsi:type="dcterms:W3CDTF">2025-01-30T21:45:25Z</dcterms:created>
  <dcterms:modified xsi:type="dcterms:W3CDTF">2025-02-02T19:26:25Z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