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notesMasterIdLst>
    <p:notesMasterId r:id="rId13"/>
  </p:notesMasterIdLst>
  <p:sldIdLst>
    <p:sldId id="257" r:id="rId5"/>
    <p:sldId id="258" r:id="rId6"/>
    <p:sldId id="263" r:id="rId7"/>
    <p:sldId id="259" r:id="rId8"/>
    <p:sldId id="260" r:id="rId9"/>
    <p:sldId id="261" r:id="rId10"/>
    <p:sldId id="262"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1" autoAdjust="0"/>
    <p:restoredTop sz="47368" autoAdjust="0"/>
  </p:normalViewPr>
  <p:slideViewPr>
    <p:cSldViewPr snapToGrid="0">
      <p:cViewPr varScale="1">
        <p:scale>
          <a:sx n="39" d="100"/>
          <a:sy n="39" d="100"/>
        </p:scale>
        <p:origin x="229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REDDY" userId="14a5ca6567626270" providerId="LiveId" clId="{575B6386-F218-42A8-A10C-5B43E2653DFD}"/>
    <pc:docChg chg="undo custSel modSld">
      <pc:chgData name="SAI REDDY" userId="14a5ca6567626270" providerId="LiveId" clId="{575B6386-F218-42A8-A10C-5B43E2653DFD}" dt="2025-02-09T19:06:46.505" v="1280" actId="20577"/>
      <pc:docMkLst>
        <pc:docMk/>
      </pc:docMkLst>
      <pc:sldChg chg="delSp modSp mod modNotesTx">
        <pc:chgData name="SAI REDDY" userId="14a5ca6567626270" providerId="LiveId" clId="{575B6386-F218-42A8-A10C-5B43E2653DFD}" dt="2025-02-09T18:07:46.052" v="80" actId="113"/>
        <pc:sldMkLst>
          <pc:docMk/>
          <pc:sldMk cId="191714609" sldId="258"/>
        </pc:sldMkLst>
        <pc:spChg chg="del mod">
          <ac:chgData name="SAI REDDY" userId="14a5ca6567626270" providerId="LiveId" clId="{575B6386-F218-42A8-A10C-5B43E2653DFD}" dt="2025-02-09T17:53:08.733" v="3" actId="21"/>
          <ac:spMkLst>
            <pc:docMk/>
            <pc:sldMk cId="191714609" sldId="258"/>
            <ac:spMk id="3" creationId="{255E1F2F-E259-4EA8-9FFD-3A10AF541859}"/>
          </ac:spMkLst>
        </pc:spChg>
      </pc:sldChg>
      <pc:sldChg chg="delSp mod modNotesTx">
        <pc:chgData name="SAI REDDY" userId="14a5ca6567626270" providerId="LiveId" clId="{575B6386-F218-42A8-A10C-5B43E2653DFD}" dt="2025-02-09T18:25:33.704" v="575" actId="113"/>
        <pc:sldMkLst>
          <pc:docMk/>
          <pc:sldMk cId="1418790358" sldId="259"/>
        </pc:sldMkLst>
        <pc:spChg chg="del">
          <ac:chgData name="SAI REDDY" userId="14a5ca6567626270" providerId="LiveId" clId="{575B6386-F218-42A8-A10C-5B43E2653DFD}" dt="2025-02-09T17:53:28.633" v="5" actId="21"/>
          <ac:spMkLst>
            <pc:docMk/>
            <pc:sldMk cId="1418790358" sldId="259"/>
            <ac:spMk id="3" creationId="{AD8001B4-75D4-CBF0-CC62-AB876F24F0D7}"/>
          </ac:spMkLst>
        </pc:spChg>
      </pc:sldChg>
      <pc:sldChg chg="delSp mod modNotesTx">
        <pc:chgData name="SAI REDDY" userId="14a5ca6567626270" providerId="LiveId" clId="{575B6386-F218-42A8-A10C-5B43E2653DFD}" dt="2025-02-09T18:44:03.202" v="912" actId="113"/>
        <pc:sldMkLst>
          <pc:docMk/>
          <pc:sldMk cId="3690899461" sldId="260"/>
        </pc:sldMkLst>
        <pc:spChg chg="del">
          <ac:chgData name="SAI REDDY" userId="14a5ca6567626270" providerId="LiveId" clId="{575B6386-F218-42A8-A10C-5B43E2653DFD}" dt="2025-02-09T17:53:37.687" v="6" actId="21"/>
          <ac:spMkLst>
            <pc:docMk/>
            <pc:sldMk cId="3690899461" sldId="260"/>
            <ac:spMk id="3" creationId="{F3524C43-D1E6-21C1-E56A-FCA4E249B29F}"/>
          </ac:spMkLst>
        </pc:spChg>
      </pc:sldChg>
      <pc:sldChg chg="delSp mod modNotesTx">
        <pc:chgData name="SAI REDDY" userId="14a5ca6567626270" providerId="LiveId" clId="{575B6386-F218-42A8-A10C-5B43E2653DFD}" dt="2025-02-09T18:47:20.633" v="916" actId="113"/>
        <pc:sldMkLst>
          <pc:docMk/>
          <pc:sldMk cId="1578970125" sldId="261"/>
        </pc:sldMkLst>
        <pc:spChg chg="del">
          <ac:chgData name="SAI REDDY" userId="14a5ca6567626270" providerId="LiveId" clId="{575B6386-F218-42A8-A10C-5B43E2653DFD}" dt="2025-02-09T17:53:48.451" v="7" actId="21"/>
          <ac:spMkLst>
            <pc:docMk/>
            <pc:sldMk cId="1578970125" sldId="261"/>
            <ac:spMk id="3" creationId="{2554F763-5B52-2BA5-8527-C64C854A3756}"/>
          </ac:spMkLst>
        </pc:spChg>
      </pc:sldChg>
      <pc:sldChg chg="delSp mod modNotesTx">
        <pc:chgData name="SAI REDDY" userId="14a5ca6567626270" providerId="LiveId" clId="{575B6386-F218-42A8-A10C-5B43E2653DFD}" dt="2025-02-09T19:00:55.383" v="1165" actId="20577"/>
        <pc:sldMkLst>
          <pc:docMk/>
          <pc:sldMk cId="3109204680" sldId="262"/>
        </pc:sldMkLst>
        <pc:spChg chg="del">
          <ac:chgData name="SAI REDDY" userId="14a5ca6567626270" providerId="LiveId" clId="{575B6386-F218-42A8-A10C-5B43E2653DFD}" dt="2025-02-09T17:53:58.563" v="8" actId="21"/>
          <ac:spMkLst>
            <pc:docMk/>
            <pc:sldMk cId="3109204680" sldId="262"/>
            <ac:spMk id="3" creationId="{6DEA9518-4A28-A48B-FE7C-06EC8C775886}"/>
          </ac:spMkLst>
        </pc:spChg>
      </pc:sldChg>
      <pc:sldChg chg="delSp mod modNotesTx">
        <pc:chgData name="SAI REDDY" userId="14a5ca6567626270" providerId="LiveId" clId="{575B6386-F218-42A8-A10C-5B43E2653DFD}" dt="2025-02-09T18:15:53.692" v="190" actId="113"/>
        <pc:sldMkLst>
          <pc:docMk/>
          <pc:sldMk cId="1778255341" sldId="263"/>
        </pc:sldMkLst>
        <pc:spChg chg="del">
          <ac:chgData name="SAI REDDY" userId="14a5ca6567626270" providerId="LiveId" clId="{575B6386-F218-42A8-A10C-5B43E2653DFD}" dt="2025-02-09T17:53:19.559" v="4" actId="21"/>
          <ac:spMkLst>
            <pc:docMk/>
            <pc:sldMk cId="1778255341" sldId="263"/>
            <ac:spMk id="3" creationId="{93185F83-7C15-961E-8667-DD1F939684BF}"/>
          </ac:spMkLst>
        </pc:spChg>
      </pc:sldChg>
      <pc:sldChg chg="delSp mod modNotesTx">
        <pc:chgData name="SAI REDDY" userId="14a5ca6567626270" providerId="LiveId" clId="{575B6386-F218-42A8-A10C-5B43E2653DFD}" dt="2025-02-09T19:06:46.505" v="1280" actId="20577"/>
        <pc:sldMkLst>
          <pc:docMk/>
          <pc:sldMk cId="1313278850" sldId="264"/>
        </pc:sldMkLst>
        <pc:spChg chg="del">
          <ac:chgData name="SAI REDDY" userId="14a5ca6567626270" providerId="LiveId" clId="{575B6386-F218-42A8-A10C-5B43E2653DFD}" dt="2025-02-09T17:54:07.685" v="9" actId="21"/>
          <ac:spMkLst>
            <pc:docMk/>
            <pc:sldMk cId="1313278850" sldId="264"/>
            <ac:spMk id="3" creationId="{04274A39-E870-438D-99C9-5013CB44F20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925DA6-AF30-4A9C-83E4-DC1844434F58}" type="datetimeFigureOut">
              <a:rPr lang="en-IN" smtClean="0"/>
              <a:t>09-02-2025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2CFC6F-B004-475B-80C2-1B33090C1D01}" type="slidenum">
              <a:rPr lang="en-IN" smtClean="0"/>
              <a:t>‹#›</a:t>
            </a:fld>
            <a:endParaRPr lang="en-IN"/>
          </a:p>
        </p:txBody>
      </p:sp>
    </p:spTree>
    <p:extLst>
      <p:ext uri="{BB962C8B-B14F-4D97-AF65-F5344CB8AC3E}">
        <p14:creationId xmlns:p14="http://schemas.microsoft.com/office/powerpoint/2010/main" val="3600617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Extraction of Raw Data:</a:t>
            </a:r>
            <a:endParaRPr lang="en-US" dirty="0"/>
          </a:p>
          <a:p>
            <a:pPr>
              <a:buFont typeface="Arial" panose="020B0604020202020204" pitchFamily="34" charset="0"/>
              <a:buChar char="•"/>
            </a:pPr>
            <a:r>
              <a:rPr lang="en-US" dirty="0"/>
              <a:t>I begin by extracting raw data from a </a:t>
            </a:r>
            <a:r>
              <a:rPr lang="en-US" b="0" dirty="0"/>
              <a:t>relational database.</a:t>
            </a:r>
          </a:p>
          <a:p>
            <a:pPr>
              <a:buFont typeface="Arial" panose="020B0604020202020204" pitchFamily="34" charset="0"/>
              <a:buChar char="•"/>
            </a:pPr>
            <a:r>
              <a:rPr lang="en-US" dirty="0"/>
              <a:t>This could be done using queries to pull relevant tables and data extraction.</a:t>
            </a:r>
          </a:p>
          <a:p>
            <a:r>
              <a:rPr lang="en-US" b="1" dirty="0"/>
              <a:t>Data Transformation:</a:t>
            </a:r>
            <a:endParaRPr lang="en-US" dirty="0"/>
          </a:p>
          <a:p>
            <a:pPr>
              <a:buFont typeface="Arial" panose="020B0604020202020204" pitchFamily="34" charset="0"/>
              <a:buChar char="•"/>
            </a:pPr>
            <a:r>
              <a:rPr lang="en-US" dirty="0"/>
              <a:t>Once extracted, the data needs to be </a:t>
            </a:r>
            <a:r>
              <a:rPr lang="en-US" b="1" dirty="0"/>
              <a:t>cleaned and prepared</a:t>
            </a:r>
            <a:r>
              <a:rPr lang="en-US" dirty="0"/>
              <a:t> for analysis.</a:t>
            </a:r>
          </a:p>
          <a:p>
            <a:pPr>
              <a:buFont typeface="Arial" panose="020B0604020202020204" pitchFamily="34" charset="0"/>
              <a:buChar char="•"/>
            </a:pPr>
            <a:r>
              <a:rPr lang="en-US" dirty="0"/>
              <a:t>Key transformations include:</a:t>
            </a:r>
          </a:p>
          <a:p>
            <a:pPr marL="742950" lvl="1" indent="-285750">
              <a:buFont typeface="Arial" panose="020B0604020202020204" pitchFamily="34" charset="0"/>
              <a:buChar char="•"/>
            </a:pPr>
            <a:r>
              <a:rPr lang="en-US" b="0" dirty="0"/>
              <a:t>Removing duplicates </a:t>
            </a:r>
            <a:r>
              <a:rPr lang="en-US" dirty="0"/>
              <a:t>to avoid redundancy.</a:t>
            </a:r>
          </a:p>
          <a:p>
            <a:pPr marL="742950" lvl="1" indent="-285750">
              <a:buFont typeface="Arial" panose="020B0604020202020204" pitchFamily="34" charset="0"/>
              <a:buChar char="•"/>
            </a:pPr>
            <a:r>
              <a:rPr lang="en-US" b="0" dirty="0"/>
              <a:t>Handling missing values</a:t>
            </a:r>
            <a:r>
              <a:rPr lang="en-US" dirty="0"/>
              <a:t>, either by filling them with appropriate values (imputation) or removing incomplete rows/columns.</a:t>
            </a:r>
          </a:p>
          <a:p>
            <a:pPr marL="742950" lvl="1" indent="-285750">
              <a:buFont typeface="Arial" panose="020B0604020202020204" pitchFamily="34" charset="0"/>
              <a:buChar char="•"/>
            </a:pPr>
            <a:r>
              <a:rPr lang="en-US" b="0" dirty="0"/>
              <a:t>Detecting and removing outliers, </a:t>
            </a:r>
            <a:r>
              <a:rPr lang="en-US" dirty="0"/>
              <a:t>which could otherwise distort analysis and modeling.</a:t>
            </a:r>
          </a:p>
          <a:p>
            <a:pPr>
              <a:buFont typeface="Arial" panose="020B0604020202020204" pitchFamily="34" charset="0"/>
              <a:buNone/>
            </a:pPr>
            <a:endParaRPr lang="en-US" dirty="0"/>
          </a:p>
          <a:p>
            <a:r>
              <a:rPr lang="en-US" b="1" dirty="0"/>
              <a:t>Storing Clean Data:</a:t>
            </a:r>
            <a:endParaRPr lang="en-US" dirty="0"/>
          </a:p>
          <a:p>
            <a:pPr>
              <a:buFont typeface="Arial" panose="020B0604020202020204" pitchFamily="34" charset="0"/>
              <a:buChar char="•"/>
            </a:pPr>
            <a:r>
              <a:rPr lang="en-US" dirty="0"/>
              <a:t>After transformation, the cleaned data is stored in a </a:t>
            </a:r>
            <a:r>
              <a:rPr lang="en-US" b="0" dirty="0"/>
              <a:t>new schema </a:t>
            </a:r>
            <a:r>
              <a:rPr lang="en-US" dirty="0"/>
              <a:t>within the database.</a:t>
            </a:r>
          </a:p>
          <a:p>
            <a:endParaRPr lang="en-IN" dirty="0"/>
          </a:p>
        </p:txBody>
      </p:sp>
      <p:sp>
        <p:nvSpPr>
          <p:cNvPr id="4" name="Slide Number Placeholder 3"/>
          <p:cNvSpPr>
            <a:spLocks noGrp="1"/>
          </p:cNvSpPr>
          <p:nvPr>
            <p:ph type="sldNum" sz="quarter" idx="5"/>
          </p:nvPr>
        </p:nvSpPr>
        <p:spPr/>
        <p:txBody>
          <a:bodyPr/>
          <a:lstStyle/>
          <a:p>
            <a:fld id="{F82CFC6F-B004-475B-80C2-1B33090C1D01}" type="slidenum">
              <a:rPr lang="en-IN" smtClean="0"/>
              <a:t>2</a:t>
            </a:fld>
            <a:endParaRPr lang="en-IN"/>
          </a:p>
        </p:txBody>
      </p:sp>
    </p:spTree>
    <p:extLst>
      <p:ext uri="{BB962C8B-B14F-4D97-AF65-F5344CB8AC3E}">
        <p14:creationId xmlns:p14="http://schemas.microsoft.com/office/powerpoint/2010/main" val="2786957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Pipeline Selection</a:t>
            </a:r>
          </a:p>
          <a:p>
            <a:pPr>
              <a:buFont typeface="Arial" panose="020B0604020202020204" pitchFamily="34" charset="0"/>
              <a:buChar char="•"/>
            </a:pPr>
            <a:r>
              <a:rPr lang="en-US" dirty="0"/>
              <a:t>For this data processing workflow, we have chosen a </a:t>
            </a:r>
            <a:r>
              <a:rPr lang="en-US" b="0" dirty="0"/>
              <a:t>Batch Processing Pipeline </a:t>
            </a:r>
            <a:r>
              <a:rPr lang="en-US" dirty="0"/>
              <a:t>instead of a real-time streaming pipeline.</a:t>
            </a:r>
          </a:p>
          <a:p>
            <a:pPr>
              <a:buFont typeface="Arial" panose="020B0604020202020204" pitchFamily="34" charset="0"/>
              <a:buChar char="•"/>
            </a:pPr>
            <a:r>
              <a:rPr lang="en-US" b="1" dirty="0"/>
              <a:t>Why Batch Processing</a:t>
            </a:r>
            <a:endParaRPr lang="en-US" dirty="0"/>
          </a:p>
          <a:p>
            <a:pPr marL="742950" lvl="1" indent="-285750">
              <a:buFont typeface="Arial" panose="020B0604020202020204" pitchFamily="34" charset="0"/>
              <a:buChar char="•"/>
            </a:pPr>
            <a:r>
              <a:rPr lang="en-US" dirty="0"/>
              <a:t>Batch processing enables </a:t>
            </a:r>
            <a:r>
              <a:rPr lang="en-US" b="0" dirty="0"/>
              <a:t>structured data transformation, cleaning, and feature engineering </a:t>
            </a:r>
            <a:r>
              <a:rPr lang="en-US" dirty="0"/>
              <a:t>in a controlled manner.</a:t>
            </a:r>
          </a:p>
          <a:p>
            <a:pPr marL="742950" lvl="1" indent="-285750">
              <a:buFont typeface="Arial" panose="020B0604020202020204" pitchFamily="34" charset="0"/>
              <a:buChar char="•"/>
            </a:pPr>
            <a:r>
              <a:rPr lang="en-US" dirty="0"/>
              <a:t>This approach ensures </a:t>
            </a:r>
            <a:r>
              <a:rPr lang="en-US" b="0" dirty="0"/>
              <a:t>data consistency and quality checks </a:t>
            </a:r>
            <a:r>
              <a:rPr lang="en-US" dirty="0"/>
              <a:t>before ingestion into storage, reducing errors and improving reliability.</a:t>
            </a:r>
          </a:p>
          <a:p>
            <a:r>
              <a:rPr lang="en-IN" b="1" dirty="0"/>
              <a:t>2. Data Storage Format Selection</a:t>
            </a:r>
          </a:p>
          <a:p>
            <a:pPr>
              <a:buFont typeface="Arial" panose="020B0604020202020204" pitchFamily="34" charset="0"/>
              <a:buChar char="•"/>
            </a:pPr>
            <a:r>
              <a:rPr lang="en-IN" dirty="0"/>
              <a:t>The selected data storage format is</a:t>
            </a:r>
            <a:r>
              <a:rPr lang="en-IN" b="0" dirty="0"/>
              <a:t> Parquet</a:t>
            </a:r>
            <a:r>
              <a:rPr lang="en-IN" dirty="0"/>
              <a:t>, a widely used columnar storage format.</a:t>
            </a:r>
          </a:p>
          <a:p>
            <a:pPr>
              <a:buFont typeface="Arial" panose="020B0604020202020204" pitchFamily="34" charset="0"/>
              <a:buChar char="•"/>
            </a:pPr>
            <a:r>
              <a:rPr lang="en-IN" b="1" dirty="0"/>
              <a:t>Why Parquet?</a:t>
            </a:r>
            <a:endParaRPr lang="en-IN" dirty="0"/>
          </a:p>
          <a:p>
            <a:pPr marL="742950" lvl="1" indent="-285750">
              <a:buFont typeface="Arial" panose="020B0604020202020204" pitchFamily="34" charset="0"/>
              <a:buChar char="•"/>
            </a:pPr>
            <a:r>
              <a:rPr lang="en-IN" b="0" dirty="0"/>
              <a:t>Optimized for Analytical Queries: </a:t>
            </a:r>
            <a:r>
              <a:rPr lang="en-IN" dirty="0"/>
              <a:t>Since it stores data in a </a:t>
            </a:r>
            <a:r>
              <a:rPr lang="en-IN" b="0" dirty="0"/>
              <a:t>columnar format, </a:t>
            </a:r>
            <a:r>
              <a:rPr lang="en-IN" dirty="0"/>
              <a:t>it improves performance for analytical workloads.</a:t>
            </a:r>
          </a:p>
          <a:p>
            <a:pPr marL="742950" lvl="1" indent="-285750">
              <a:buFont typeface="Arial" panose="020B0604020202020204" pitchFamily="34" charset="0"/>
              <a:buChar char="•"/>
            </a:pPr>
            <a:r>
              <a:rPr lang="en-IN" b="0" dirty="0"/>
              <a:t>Efficient Compression: </a:t>
            </a:r>
            <a:r>
              <a:rPr lang="en-IN" dirty="0"/>
              <a:t>Parquet applies advanced compression techniques, reducing storage space and improving read performance.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82CFC6F-B004-475B-80C2-1B33090C1D01}" type="slidenum">
              <a:rPr lang="en-IN" smtClean="0"/>
              <a:t>3</a:t>
            </a:fld>
            <a:endParaRPr lang="en-IN"/>
          </a:p>
        </p:txBody>
      </p:sp>
    </p:spTree>
    <p:extLst>
      <p:ext uri="{BB962C8B-B14F-4D97-AF65-F5344CB8AC3E}">
        <p14:creationId xmlns:p14="http://schemas.microsoft.com/office/powerpoint/2010/main" val="2453208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Overview of the Pipeline</a:t>
            </a:r>
          </a:p>
          <a:p>
            <a:r>
              <a:rPr lang="en-US" b="1" dirty="0"/>
              <a:t>1. Data Source: PostgreSQL (</a:t>
            </a:r>
            <a:r>
              <a:rPr lang="en-US" b="1" dirty="0" err="1"/>
              <a:t>raw.iris_data</a:t>
            </a:r>
            <a:r>
              <a:rPr lang="en-US" b="1" dirty="0"/>
              <a:t>)</a:t>
            </a:r>
          </a:p>
          <a:p>
            <a:r>
              <a:rPr lang="en-US" dirty="0"/>
              <a:t>The pipeline starts with PostgreSQL, where the raw dataset (</a:t>
            </a:r>
            <a:r>
              <a:rPr lang="en-US" dirty="0" err="1"/>
              <a:t>raw.iris_data</a:t>
            </a:r>
            <a:r>
              <a:rPr lang="en-US" dirty="0"/>
              <a:t>) is stored.</a:t>
            </a:r>
          </a:p>
          <a:p>
            <a:r>
              <a:rPr lang="en-US" dirty="0"/>
              <a:t>At this point, the data can have missing values, duplicates, and outliers and needs preprocessing for analysis.</a:t>
            </a:r>
          </a:p>
          <a:p>
            <a:r>
              <a:rPr lang="en-US" b="1" dirty="0"/>
              <a:t>2. Data Cleaning Steps</a:t>
            </a:r>
          </a:p>
          <a:p>
            <a:r>
              <a:rPr lang="en-US" dirty="0"/>
              <a:t>Raw data extracted goes through necessary cleaning activities to enhance data quality</a:t>
            </a:r>
          </a:p>
          <a:p>
            <a:r>
              <a:rPr lang="en-US" dirty="0"/>
              <a:t>Missing Values Check: It detects and processes incomplete records. Missing values can be imputed (filled) or deleted based on severity.</a:t>
            </a:r>
          </a:p>
          <a:p>
            <a:r>
              <a:rPr lang="en-US" dirty="0"/>
              <a:t>Duplicate Removal: It makes sure there are no duplicate records that could mislead analysis.</a:t>
            </a:r>
          </a:p>
          <a:p>
            <a:r>
              <a:rPr lang="en-US" dirty="0"/>
              <a:t>Outlier Handling: Detects and removes anomalies that can affect modeling accuracy.</a:t>
            </a:r>
          </a:p>
          <a:p>
            <a:r>
              <a:rPr lang="en-US" b="1" dirty="0"/>
              <a:t>3. Feature Engineering</a:t>
            </a:r>
          </a:p>
          <a:p>
            <a:r>
              <a:rPr lang="en-US" dirty="0"/>
              <a:t>After cleaning, feature engineering is next, where new variables or transformed features are created to improve model performance.</a:t>
            </a:r>
          </a:p>
          <a:p>
            <a:r>
              <a:rPr lang="en-US" dirty="0"/>
              <a:t>Examples:</a:t>
            </a:r>
          </a:p>
          <a:p>
            <a:r>
              <a:rPr lang="en-US" dirty="0"/>
              <a:t>Creating new calculated fields (e.g., petal-to-sepal ratio).</a:t>
            </a:r>
          </a:p>
          <a:p>
            <a:r>
              <a:rPr lang="en-US" dirty="0"/>
              <a:t>Encoding categorical variables for better processing.</a:t>
            </a:r>
          </a:p>
          <a:p>
            <a:r>
              <a:rPr lang="en-US" dirty="0"/>
              <a:t>Normalizing or scaling numeric values for machine learning models.</a:t>
            </a:r>
          </a:p>
          <a:p>
            <a:r>
              <a:rPr lang="en-US" b="1" dirty="0"/>
              <a:t>4. Storing Cleaned Data: PostgreSQL (</a:t>
            </a:r>
            <a:r>
              <a:rPr lang="en-US" b="1" dirty="0" err="1"/>
              <a:t>cleaned.iris_data</a:t>
            </a:r>
            <a:r>
              <a:rPr lang="en-US" b="1" dirty="0"/>
              <a:t>)</a:t>
            </a:r>
          </a:p>
          <a:p>
            <a:r>
              <a:rPr lang="en-US" dirty="0"/>
              <a:t>Once transformed, the cleaned dataset is stored once more in PostgreSQL with a new schema/table named (</a:t>
            </a:r>
            <a:r>
              <a:rPr lang="en-US" dirty="0" err="1"/>
              <a:t>cleaned.iris_data</a:t>
            </a:r>
            <a:r>
              <a:rPr lang="en-US" dirty="0"/>
              <a:t>). It is best to keep the raw and cleaned datasets separated for data tracking and comparison if needed. </a:t>
            </a:r>
          </a:p>
          <a:p>
            <a:r>
              <a:rPr lang="en-US" b="1" dirty="0"/>
              <a:t>5. Next Steps: </a:t>
            </a:r>
            <a:r>
              <a:rPr lang="en-US" dirty="0"/>
              <a:t>Utilizing the Data The cleaned dataset is now ready to use for analysis, visualization, and machine learning modeling. If required, it can also be inserted into a batch or real-time processing system for automation.</a:t>
            </a:r>
            <a:endParaRPr lang="en-IN" dirty="0"/>
          </a:p>
        </p:txBody>
      </p:sp>
      <p:sp>
        <p:nvSpPr>
          <p:cNvPr id="4" name="Slide Number Placeholder 3"/>
          <p:cNvSpPr>
            <a:spLocks noGrp="1"/>
          </p:cNvSpPr>
          <p:nvPr>
            <p:ph type="sldNum" sz="quarter" idx="5"/>
          </p:nvPr>
        </p:nvSpPr>
        <p:spPr/>
        <p:txBody>
          <a:bodyPr/>
          <a:lstStyle/>
          <a:p>
            <a:fld id="{F82CFC6F-B004-475B-80C2-1B33090C1D01}" type="slidenum">
              <a:rPr lang="en-IN" smtClean="0"/>
              <a:t>4</a:t>
            </a:fld>
            <a:endParaRPr lang="en-IN"/>
          </a:p>
        </p:txBody>
      </p:sp>
    </p:spTree>
    <p:extLst>
      <p:ext uri="{BB962C8B-B14F-4D97-AF65-F5344CB8AC3E}">
        <p14:creationId xmlns:p14="http://schemas.microsoft.com/office/powerpoint/2010/main" val="1410110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 Handling Missing Values</a:t>
            </a:r>
          </a:p>
          <a:p>
            <a:r>
              <a:rPr lang="en-US" dirty="0"/>
              <a:t>I first looked for missing values in the data.</a:t>
            </a:r>
          </a:p>
          <a:p>
            <a:r>
              <a:rPr lang="en-US" dirty="0"/>
              <a:t>Missing values can result from incomplete data capture, system glitches, or manual entry errors.</a:t>
            </a:r>
          </a:p>
          <a:p>
            <a:r>
              <a:rPr lang="en-US" b="1" dirty="0"/>
              <a:t>2. Removing Duplicates</a:t>
            </a:r>
          </a:p>
          <a:p>
            <a:r>
              <a:rPr lang="en-US" dirty="0"/>
              <a:t>Duplicate records may occur due to data merging, system issues, or human error. Duplicates will distort analysis and produce incorrect conclusions. Solution: We identify and eliminate duplicates by utilizing the </a:t>
            </a:r>
            <a:r>
              <a:rPr lang="en-US" dirty="0" err="1"/>
              <a:t>drop_duplicates</a:t>
            </a:r>
            <a:r>
              <a:rPr lang="en-US" dirty="0"/>
              <a:t>() function from pandas to ensure that every record is unique. </a:t>
            </a:r>
          </a:p>
          <a:p>
            <a:r>
              <a:rPr lang="en-US" b="1" dirty="0"/>
              <a:t>3. Outlier Detection and Removal </a:t>
            </a:r>
          </a:p>
          <a:p>
            <a:r>
              <a:rPr lang="en-US" dirty="0"/>
              <a:t>Outliers are data points that are significantly different from the others. If not addressed, they will alter statistical analysis and machine learning algorithms. Solution:</a:t>
            </a:r>
          </a:p>
          <a:p>
            <a:r>
              <a:rPr lang="en-US" dirty="0"/>
              <a:t>We implement the Interquartile Range (IQR) method for outlier detection and removal.</a:t>
            </a:r>
          </a:p>
          <a:p>
            <a:r>
              <a:rPr lang="en-US" b="1" dirty="0"/>
              <a:t>4. Transforming Categorical Variables into Numerical Format</a:t>
            </a:r>
          </a:p>
          <a:p>
            <a:r>
              <a:rPr lang="en-US" dirty="0"/>
              <a:t>Machine learning algorithms generally expect numerical input, and thus categorical variables have to be transformed.</a:t>
            </a:r>
          </a:p>
          <a:p>
            <a:r>
              <a:rPr lang="en-US" b="1" dirty="0"/>
              <a:t>5. Feature Engineering</a:t>
            </a:r>
          </a:p>
          <a:p>
            <a:r>
              <a:rPr lang="en-US" dirty="0"/>
              <a:t>Feature engineering is creating new variables to improve the performance of models.</a:t>
            </a:r>
          </a:p>
          <a:p>
            <a:r>
              <a:rPr lang="en-US" dirty="0"/>
              <a:t>Example:</a:t>
            </a:r>
          </a:p>
          <a:p>
            <a:r>
              <a:rPr lang="en-US" dirty="0"/>
              <a:t>If we have a dataset with height and weight, we can create a new feature BMI (Body Mass Index) as:</a:t>
            </a:r>
          </a:p>
          <a:p>
            <a:r>
              <a:rPr lang="en-US" dirty="0"/>
              <a:t>This helps in getting more meaningful information from the data.</a:t>
            </a:r>
          </a:p>
          <a:p>
            <a:r>
              <a:rPr lang="en-US" b="1" dirty="0"/>
              <a:t>6. Feature Scaling (Normalization/Standardization)</a:t>
            </a:r>
          </a:p>
          <a:p>
            <a:r>
              <a:rPr lang="en-US" dirty="0"/>
              <a:t>Feature scaling puts numerical features on the same scale, which enhances model performance.</a:t>
            </a:r>
            <a:endParaRPr lang="en-IN" dirty="0"/>
          </a:p>
        </p:txBody>
      </p:sp>
      <p:sp>
        <p:nvSpPr>
          <p:cNvPr id="4" name="Slide Number Placeholder 3"/>
          <p:cNvSpPr>
            <a:spLocks noGrp="1"/>
          </p:cNvSpPr>
          <p:nvPr>
            <p:ph type="sldNum" sz="quarter" idx="5"/>
          </p:nvPr>
        </p:nvSpPr>
        <p:spPr/>
        <p:txBody>
          <a:bodyPr/>
          <a:lstStyle/>
          <a:p>
            <a:fld id="{F82CFC6F-B004-475B-80C2-1B33090C1D01}" type="slidenum">
              <a:rPr lang="en-IN" smtClean="0"/>
              <a:t>5</a:t>
            </a:fld>
            <a:endParaRPr lang="en-IN"/>
          </a:p>
        </p:txBody>
      </p:sp>
    </p:spTree>
    <p:extLst>
      <p:ext uri="{BB962C8B-B14F-4D97-AF65-F5344CB8AC3E}">
        <p14:creationId xmlns:p14="http://schemas.microsoft.com/office/powerpoint/2010/main" val="1602227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 Missing Value Checking</a:t>
            </a:r>
          </a:p>
          <a:p>
            <a:r>
              <a:rPr lang="en-US" dirty="0"/>
              <a:t>Why check for missing values?</a:t>
            </a:r>
          </a:p>
          <a:p>
            <a:r>
              <a:rPr lang="en-US" dirty="0"/>
              <a:t>Missing data can cause biased conclusions and affect the performance of machine learning models.</a:t>
            </a:r>
          </a:p>
          <a:p>
            <a:r>
              <a:rPr lang="en-US" dirty="0"/>
              <a:t>How do we check for missing values?</a:t>
            </a:r>
          </a:p>
          <a:p>
            <a:r>
              <a:rPr lang="en-US" dirty="0"/>
              <a:t>We utilize the </a:t>
            </a:r>
            <a:r>
              <a:rPr lang="en-US" dirty="0" err="1"/>
              <a:t>isnull</a:t>
            </a:r>
            <a:r>
              <a:rPr lang="en-US" dirty="0"/>
              <a:t>().sum() pandas function to check the count of missing values in every column.</a:t>
            </a:r>
          </a:p>
          <a:p>
            <a:r>
              <a:rPr lang="en-US" b="1" dirty="0"/>
              <a:t>2. Finding Duplicate Values</a:t>
            </a:r>
          </a:p>
          <a:p>
            <a:r>
              <a:rPr lang="en-US" dirty="0"/>
              <a:t>Why check for duplicates?</a:t>
            </a:r>
          </a:p>
          <a:p>
            <a:r>
              <a:rPr lang="en-US" dirty="0"/>
              <a:t>Duplicate records can result in data redundancy, miscalculation, and biased results.</a:t>
            </a:r>
          </a:p>
          <a:p>
            <a:r>
              <a:rPr lang="en-US" dirty="0"/>
              <a:t>How do we find duplicates?</a:t>
            </a:r>
          </a:p>
          <a:p>
            <a:r>
              <a:rPr lang="en-US" dirty="0"/>
              <a:t>We utilize duplicated().sum() in pandas to find duplicate entries in the data.</a:t>
            </a:r>
            <a:endParaRPr lang="en-IN" dirty="0"/>
          </a:p>
        </p:txBody>
      </p:sp>
      <p:sp>
        <p:nvSpPr>
          <p:cNvPr id="4" name="Slide Number Placeholder 3"/>
          <p:cNvSpPr>
            <a:spLocks noGrp="1"/>
          </p:cNvSpPr>
          <p:nvPr>
            <p:ph type="sldNum" sz="quarter" idx="5"/>
          </p:nvPr>
        </p:nvSpPr>
        <p:spPr/>
        <p:txBody>
          <a:bodyPr/>
          <a:lstStyle/>
          <a:p>
            <a:fld id="{F82CFC6F-B004-475B-80C2-1B33090C1D01}" type="slidenum">
              <a:rPr lang="en-IN" smtClean="0"/>
              <a:t>6</a:t>
            </a:fld>
            <a:endParaRPr lang="en-IN"/>
          </a:p>
        </p:txBody>
      </p:sp>
    </p:spTree>
    <p:extLst>
      <p:ext uri="{BB962C8B-B14F-4D97-AF65-F5344CB8AC3E}">
        <p14:creationId xmlns:p14="http://schemas.microsoft.com/office/powerpoint/2010/main" val="32580335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 Monitoring Statistical Distributions</a:t>
            </a:r>
          </a:p>
          <a:p>
            <a:r>
              <a:rPr lang="en-US" dirty="0"/>
              <a:t>Monitor important statistics such as mean, variance, and distribution changes in data on a regular basis.</a:t>
            </a:r>
          </a:p>
          <a:p>
            <a:r>
              <a:rPr lang="en-US" dirty="0"/>
              <a:t>Abnormal changes can signal data drift, which can affect model predictions.</a:t>
            </a:r>
          </a:p>
          <a:p>
            <a:r>
              <a:rPr lang="en-US" dirty="0"/>
              <a:t>Visualization (e.g., histograms, box plots) are used to monitor the changes.</a:t>
            </a:r>
          </a:p>
          <a:p>
            <a:r>
              <a:rPr lang="en-US" b="1" dirty="0"/>
              <a:t>2. Detecting Significant Deviations</a:t>
            </a:r>
          </a:p>
          <a:p>
            <a:r>
              <a:rPr lang="en-US" dirty="0"/>
              <a:t>Establish acceptable deviation thresholds.</a:t>
            </a:r>
          </a:p>
          <a:p>
            <a:r>
              <a:rPr lang="en-US" dirty="0"/>
              <a:t>Create automatic alerts to inform when data moves away from expected trends.</a:t>
            </a:r>
          </a:p>
          <a:p>
            <a:r>
              <a:rPr lang="en-US" b="1" dirty="0"/>
              <a:t>3. Schema Validation</a:t>
            </a:r>
          </a:p>
          <a:p>
            <a:r>
              <a:rPr lang="en-US" dirty="0"/>
              <a:t>Validate incoming data against the expected structure, types, and constraints prior to processing.</a:t>
            </a:r>
          </a:p>
          <a:p>
            <a:r>
              <a:rPr lang="en-US" dirty="0"/>
              <a:t>Utilize schema validation tools to implement automated checks.</a:t>
            </a:r>
          </a:p>
          <a:p>
            <a:r>
              <a:rPr lang="en-US" dirty="0"/>
              <a:t>Prevents problems such as missing fields, datatype mismatches, or unexpected column alterations.</a:t>
            </a:r>
            <a:endParaRPr lang="en-IN" dirty="0"/>
          </a:p>
        </p:txBody>
      </p:sp>
      <p:sp>
        <p:nvSpPr>
          <p:cNvPr id="4" name="Slide Number Placeholder 3"/>
          <p:cNvSpPr>
            <a:spLocks noGrp="1"/>
          </p:cNvSpPr>
          <p:nvPr>
            <p:ph type="sldNum" sz="quarter" idx="5"/>
          </p:nvPr>
        </p:nvSpPr>
        <p:spPr/>
        <p:txBody>
          <a:bodyPr/>
          <a:lstStyle/>
          <a:p>
            <a:fld id="{F82CFC6F-B004-475B-80C2-1B33090C1D01}" type="slidenum">
              <a:rPr lang="en-IN" smtClean="0"/>
              <a:t>7</a:t>
            </a:fld>
            <a:endParaRPr lang="en-IN"/>
          </a:p>
        </p:txBody>
      </p:sp>
    </p:spTree>
    <p:extLst>
      <p:ext uri="{BB962C8B-B14F-4D97-AF65-F5344CB8AC3E}">
        <p14:creationId xmlns:p14="http://schemas.microsoft.com/office/powerpoint/2010/main" val="56269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is the screen shot storing the data in cleaned schema. It is done with all the pipelining steps like cleaning the data outliers handling </a:t>
            </a:r>
            <a:r>
              <a:rPr lang="en-IN"/>
              <a:t>duplicates removal.</a:t>
            </a:r>
            <a:endParaRPr lang="en-IN" dirty="0"/>
          </a:p>
        </p:txBody>
      </p:sp>
      <p:sp>
        <p:nvSpPr>
          <p:cNvPr id="4" name="Slide Number Placeholder 3"/>
          <p:cNvSpPr>
            <a:spLocks noGrp="1"/>
          </p:cNvSpPr>
          <p:nvPr>
            <p:ph type="sldNum" sz="quarter" idx="5"/>
          </p:nvPr>
        </p:nvSpPr>
        <p:spPr/>
        <p:txBody>
          <a:bodyPr/>
          <a:lstStyle/>
          <a:p>
            <a:fld id="{F82CFC6F-B004-475B-80C2-1B33090C1D01}" type="slidenum">
              <a:rPr lang="en-IN" smtClean="0"/>
              <a:t>8</a:t>
            </a:fld>
            <a:endParaRPr lang="en-IN"/>
          </a:p>
        </p:txBody>
      </p:sp>
    </p:spTree>
    <p:extLst>
      <p:ext uri="{BB962C8B-B14F-4D97-AF65-F5344CB8AC3E}">
        <p14:creationId xmlns:p14="http://schemas.microsoft.com/office/powerpoint/2010/main" val="3467066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2/9/2025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2/9/2025</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2/9/2025</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2/9/2025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2/9/2025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2/9/2025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2/9/2025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2/9/2025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2/9/2025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2/9/2025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2/9/2025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2/9/2025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4751882" y="639097"/>
            <a:ext cx="7315200" cy="3273333"/>
          </a:xfrm>
        </p:spPr>
        <p:txBody>
          <a:bodyPr>
            <a:normAutofit/>
          </a:bodyPr>
          <a:lstStyle/>
          <a:p>
            <a:r>
              <a:rPr lang="en-US" sz="5400" dirty="0"/>
              <a:t>Data Pipeline and Quality Management</a:t>
            </a:r>
            <a:br>
              <a:rPr lang="en-US" sz="5400" dirty="0"/>
            </a:br>
            <a:r>
              <a:rPr lang="en-US" sz="5400" dirty="0"/>
              <a:t>week 3</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Sai </a:t>
            </a:r>
            <a:r>
              <a:rPr lang="en-US" sz="2400" dirty="0" err="1">
                <a:solidFill>
                  <a:schemeClr val="tx1">
                    <a:lumMod val="85000"/>
                    <a:lumOff val="15000"/>
                  </a:schemeClr>
                </a:solidFill>
              </a:rPr>
              <a:t>krishna</a:t>
            </a:r>
            <a:r>
              <a:rPr lang="en-US" sz="2400" dirty="0">
                <a:solidFill>
                  <a:schemeClr val="tx1">
                    <a:lumMod val="85000"/>
                    <a:lumOff val="15000"/>
                  </a:schemeClr>
                </a:solidFill>
              </a:rPr>
              <a:t> </a:t>
            </a:r>
            <a:r>
              <a:rPr lang="en-US" sz="2400" dirty="0" err="1">
                <a:solidFill>
                  <a:schemeClr val="tx1">
                    <a:lumMod val="85000"/>
                    <a:lumOff val="15000"/>
                  </a:schemeClr>
                </a:solidFill>
              </a:rPr>
              <a:t>reddy</a:t>
            </a:r>
            <a:r>
              <a:rPr lang="en-US" sz="2400" dirty="0">
                <a:solidFill>
                  <a:schemeClr val="tx1">
                    <a:lumMod val="85000"/>
                    <a:lumOff val="15000"/>
                  </a:schemeClr>
                </a:solidFill>
              </a:rPr>
              <a:t> m</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8" name="Title 7">
            <a:extLst>
              <a:ext uri="{FF2B5EF4-FFF2-40B4-BE49-F238E27FC236}">
                <a16:creationId xmlns:a16="http://schemas.microsoft.com/office/drawing/2014/main" id="{2FCAF0F5-8DE9-FFD1-8535-8681047DB6EF}"/>
              </a:ext>
            </a:extLst>
          </p:cNvPr>
          <p:cNvSpPr>
            <a:spLocks noGrp="1"/>
          </p:cNvSpPr>
          <p:nvPr>
            <p:ph type="ctrTitle"/>
          </p:nvPr>
        </p:nvSpPr>
        <p:spPr>
          <a:xfrm>
            <a:off x="0" y="119920"/>
            <a:ext cx="10960808" cy="4833079"/>
          </a:xfrm>
        </p:spPr>
        <p:txBody>
          <a:bodyPr>
            <a:normAutofit/>
          </a:bodyPr>
          <a:lstStyle/>
          <a:p>
            <a:r>
              <a:rPr lang="en-IN" sz="4400" dirty="0"/>
              <a:t>Pipeline Overview</a:t>
            </a:r>
            <a:br>
              <a:rPr lang="en-IN" sz="4400" dirty="0"/>
            </a:br>
            <a:br>
              <a:rPr lang="en-IN" sz="4400" dirty="0"/>
            </a:br>
            <a:r>
              <a:rPr lang="en-US" sz="3200" dirty="0">
                <a:latin typeface="Aparajita" panose="02020603050405020304" pitchFamily="18" charset="0"/>
                <a:cs typeface="Aparajita" panose="02020603050405020304" pitchFamily="18" charset="0"/>
              </a:rPr>
              <a:t>extraction raw data from the relational database. </a:t>
            </a:r>
            <a:br>
              <a:rPr lang="en-US" sz="3200" dirty="0">
                <a:latin typeface="Aparajita" panose="02020603050405020304" pitchFamily="18" charset="0"/>
                <a:cs typeface="Aparajita" panose="02020603050405020304" pitchFamily="18" charset="0"/>
              </a:rPr>
            </a:br>
            <a:r>
              <a:rPr lang="en-US" sz="3200" dirty="0">
                <a:latin typeface="Aparajita" panose="02020603050405020304" pitchFamily="18" charset="0"/>
                <a:cs typeface="Aparajita" panose="02020603050405020304" pitchFamily="18" charset="0"/>
              </a:rPr>
              <a:t>Transformations like removing duplicates, handling missing values, outlier detection and removing them applied on the data set.                                                                       Storing clean data in a new schema.</a:t>
            </a:r>
            <a:br>
              <a:rPr lang="en-US" sz="8000" dirty="0">
                <a:latin typeface="Aparajita" panose="02020603050405020304" pitchFamily="18" charset="0"/>
                <a:cs typeface="Aparajita" panose="02020603050405020304" pitchFamily="18" charset="0"/>
              </a:rPr>
            </a:br>
            <a:endParaRPr lang="en-IN" dirty="0"/>
          </a:p>
        </p:txBody>
      </p:sp>
      <p:sp>
        <p:nvSpPr>
          <p:cNvPr id="11" name="Rectangle 5">
            <a:extLst>
              <a:ext uri="{FF2B5EF4-FFF2-40B4-BE49-F238E27FC236}">
                <a16:creationId xmlns:a16="http://schemas.microsoft.com/office/drawing/2014/main" id="{1DC62D31-D794-7641-4403-B0EA219ABA5E}"/>
              </a:ext>
            </a:extLst>
          </p:cNvPr>
          <p:cNvSpPr>
            <a:spLocks noChangeArrowheads="1"/>
          </p:cNvSpPr>
          <p:nvPr/>
        </p:nvSpPr>
        <p:spPr bwMode="auto">
          <a:xfrm>
            <a:off x="2713220" y="3364414"/>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2AB7B7A-7BC1-C5EC-31FD-275FAC858C6C}"/>
            </a:ext>
          </a:extLst>
        </p:cNvPr>
        <p:cNvGrpSpPr/>
        <p:nvPr/>
      </p:nvGrpSpPr>
      <p:grpSpPr>
        <a:xfrm>
          <a:off x="0" y="0"/>
          <a:ext cx="0" cy="0"/>
          <a:chOff x="0" y="0"/>
          <a:chExt cx="0" cy="0"/>
        </a:xfrm>
      </p:grpSpPr>
      <p:sp>
        <p:nvSpPr>
          <p:cNvPr id="47" name="Rectangle 46">
            <a:extLst>
              <a:ext uri="{FF2B5EF4-FFF2-40B4-BE49-F238E27FC236}">
                <a16:creationId xmlns:a16="http://schemas.microsoft.com/office/drawing/2014/main" id="{54F414C1-D436-5464-819E-5FD93AEAD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EA4AD87C-E9FD-8C39-EE97-91277BEB34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8" name="Title 7">
            <a:extLst>
              <a:ext uri="{FF2B5EF4-FFF2-40B4-BE49-F238E27FC236}">
                <a16:creationId xmlns:a16="http://schemas.microsoft.com/office/drawing/2014/main" id="{225470DC-C1C1-4376-BB3D-97B1B7017327}"/>
              </a:ext>
            </a:extLst>
          </p:cNvPr>
          <p:cNvSpPr>
            <a:spLocks noGrp="1"/>
          </p:cNvSpPr>
          <p:nvPr>
            <p:ph type="ctrTitle"/>
          </p:nvPr>
        </p:nvSpPr>
        <p:spPr>
          <a:xfrm>
            <a:off x="0" y="119920"/>
            <a:ext cx="10960808" cy="4833079"/>
          </a:xfrm>
        </p:spPr>
        <p:txBody>
          <a:bodyPr>
            <a:normAutofit/>
          </a:bodyPr>
          <a:lstStyle/>
          <a:p>
            <a:r>
              <a:rPr lang="en-IN" sz="4400" dirty="0">
                <a:latin typeface="Times New Roman" panose="02020603050405020304" pitchFamily="18" charset="0"/>
                <a:cs typeface="Times New Roman" panose="02020603050405020304" pitchFamily="18" charset="0"/>
              </a:rPr>
              <a:t>Pipeline Selection</a:t>
            </a:r>
            <a:br>
              <a:rPr lang="en-IN" sz="4400" dirty="0"/>
            </a:br>
            <a:r>
              <a:rPr lang="en-US" sz="2400" dirty="0">
                <a:latin typeface="Times New Roman" panose="02020603050405020304" pitchFamily="18" charset="0"/>
                <a:cs typeface="Times New Roman" panose="02020603050405020304" pitchFamily="18" charset="0"/>
              </a:rPr>
              <a:t>Selected </a:t>
            </a:r>
            <a:r>
              <a:rPr lang="en-IN" sz="2400" dirty="0">
                <a:latin typeface="Times New Roman" panose="02020603050405020304" pitchFamily="18" charset="0"/>
                <a:cs typeface="Times New Roman" panose="02020603050405020304" pitchFamily="18" charset="0"/>
              </a:rPr>
              <a:t>Batch pipeline Process.</a:t>
            </a:r>
            <a:br>
              <a:rPr lang="en-IN"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The dataset is static and does not require real-time processing. And batch processing allows transformation, cleaning, and feature engineering. It ensures consistency and quality checks before ingestion into storage.</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IN" sz="4400" dirty="0">
                <a:latin typeface="Times New Roman" panose="02020603050405020304" pitchFamily="18" charset="0"/>
                <a:cs typeface="Times New Roman" panose="02020603050405020304" pitchFamily="18" charset="0"/>
              </a:rPr>
              <a:t>Data Storage Format Selection</a:t>
            </a:r>
            <a:br>
              <a:rPr lang="en-IN" sz="800" dirty="0"/>
            </a:b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The selected data storage format is </a:t>
            </a:r>
            <a:r>
              <a:rPr lang="en-IN" sz="2400" dirty="0">
                <a:latin typeface="Times New Roman" panose="02020603050405020304" pitchFamily="18" charset="0"/>
                <a:cs typeface="Times New Roman" panose="02020603050405020304" pitchFamily="18" charset="0"/>
              </a:rPr>
              <a:t>Parquet.</a:t>
            </a:r>
            <a:br>
              <a:rPr lang="en-IN" sz="27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Parquet is a columnar storage format optimized for analytical queries. It provides better compression, reducing storage space requirements. Suitable for large-scale machine learning tasks and distributed processing.</a:t>
            </a:r>
            <a:endParaRPr lang="en-IN" sz="2400" dirty="0"/>
          </a:p>
        </p:txBody>
      </p:sp>
      <p:sp>
        <p:nvSpPr>
          <p:cNvPr id="11" name="Rectangle 5">
            <a:extLst>
              <a:ext uri="{FF2B5EF4-FFF2-40B4-BE49-F238E27FC236}">
                <a16:creationId xmlns:a16="http://schemas.microsoft.com/office/drawing/2014/main" id="{08010F71-9338-1855-4F89-C7975B2126B7}"/>
              </a:ext>
            </a:extLst>
          </p:cNvPr>
          <p:cNvSpPr>
            <a:spLocks noChangeArrowheads="1"/>
          </p:cNvSpPr>
          <p:nvPr/>
        </p:nvSpPr>
        <p:spPr bwMode="auto">
          <a:xfrm>
            <a:off x="2713220" y="3364414"/>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7825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2A80C62-DF07-B9AC-727F-8A2599A91C40}"/>
            </a:ext>
          </a:extLst>
        </p:cNvPr>
        <p:cNvGrpSpPr/>
        <p:nvPr/>
      </p:nvGrpSpPr>
      <p:grpSpPr>
        <a:xfrm>
          <a:off x="0" y="0"/>
          <a:ext cx="0" cy="0"/>
          <a:chOff x="0" y="0"/>
          <a:chExt cx="0" cy="0"/>
        </a:xfrm>
      </p:grpSpPr>
      <p:sp>
        <p:nvSpPr>
          <p:cNvPr id="47" name="Rectangle 46">
            <a:extLst>
              <a:ext uri="{FF2B5EF4-FFF2-40B4-BE49-F238E27FC236}">
                <a16:creationId xmlns:a16="http://schemas.microsoft.com/office/drawing/2014/main" id="{4B8D9F2D-A412-A9C1-DCB1-0BCD4154C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B43C958E-6BC7-0DB4-3835-3ECF27812D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8" name="Title 7">
            <a:extLst>
              <a:ext uri="{FF2B5EF4-FFF2-40B4-BE49-F238E27FC236}">
                <a16:creationId xmlns:a16="http://schemas.microsoft.com/office/drawing/2014/main" id="{CB6B4F7C-9348-8540-6A30-ACCEDF1D7646}"/>
              </a:ext>
            </a:extLst>
          </p:cNvPr>
          <p:cNvSpPr>
            <a:spLocks noGrp="1"/>
          </p:cNvSpPr>
          <p:nvPr>
            <p:ph type="ctrTitle"/>
          </p:nvPr>
        </p:nvSpPr>
        <p:spPr>
          <a:xfrm>
            <a:off x="0" y="839448"/>
            <a:ext cx="10960808" cy="4113551"/>
          </a:xfrm>
        </p:spPr>
        <p:txBody>
          <a:bodyPr>
            <a:normAutofit fontScale="90000"/>
          </a:bodyPr>
          <a:lstStyle/>
          <a:p>
            <a:r>
              <a:rPr lang="en-IN" sz="4400" dirty="0"/>
              <a:t>Pipeline Diagram</a:t>
            </a:r>
            <a:br>
              <a:rPr lang="en-IN" sz="2700" dirty="0"/>
            </a:br>
            <a:r>
              <a:rPr lang="en-IN" sz="2200" dirty="0"/>
              <a:t>         PostgreSQL (</a:t>
            </a:r>
            <a:r>
              <a:rPr lang="en-IN" sz="2200" dirty="0" err="1"/>
              <a:t>raw.iris_data</a:t>
            </a:r>
            <a:r>
              <a:rPr lang="en-IN" sz="2200" dirty="0"/>
              <a:t>) </a:t>
            </a:r>
            <a:br>
              <a:rPr lang="en-IN" sz="2200" dirty="0"/>
            </a:br>
            <a:r>
              <a:rPr lang="en-IN" sz="2200" dirty="0"/>
              <a:t>                          │</a:t>
            </a:r>
            <a:br>
              <a:rPr lang="en-IN" sz="2200" dirty="0"/>
            </a:br>
            <a:r>
              <a:rPr lang="en-IN" sz="2200" dirty="0"/>
              <a:t>                         ▼</a:t>
            </a:r>
            <a:br>
              <a:rPr lang="en-IN" sz="2200" dirty="0"/>
            </a:br>
            <a:r>
              <a:rPr lang="en-IN" sz="2200" dirty="0"/>
              <a:t>           Data Cleaning Steps    </a:t>
            </a:r>
            <a:br>
              <a:rPr lang="en-IN" sz="2200" dirty="0"/>
            </a:br>
            <a:r>
              <a:rPr lang="en-IN" sz="2200" dirty="0"/>
              <a:t>         - Missing Values Check   </a:t>
            </a:r>
            <a:br>
              <a:rPr lang="en-IN" sz="2200" dirty="0"/>
            </a:br>
            <a:r>
              <a:rPr lang="en-IN" sz="2200" dirty="0"/>
              <a:t>         - Duplicate Removal      </a:t>
            </a:r>
            <a:br>
              <a:rPr lang="en-IN" sz="2200" dirty="0"/>
            </a:br>
            <a:r>
              <a:rPr lang="en-IN" sz="2200" dirty="0"/>
              <a:t>         - Outlier Handling       </a:t>
            </a:r>
            <a:br>
              <a:rPr lang="en-IN" sz="2200" dirty="0"/>
            </a:br>
            <a:r>
              <a:rPr lang="en-IN" sz="2200" dirty="0"/>
              <a:t>                          │</a:t>
            </a:r>
            <a:br>
              <a:rPr lang="en-IN" sz="2200" dirty="0"/>
            </a:br>
            <a:r>
              <a:rPr lang="en-IN" sz="2200" dirty="0"/>
              <a:t>                         ▼</a:t>
            </a:r>
            <a:br>
              <a:rPr lang="en-IN" sz="2200" dirty="0"/>
            </a:br>
            <a:r>
              <a:rPr lang="en-IN" sz="2200" dirty="0"/>
              <a:t>           Feature Engineering </a:t>
            </a:r>
            <a:br>
              <a:rPr lang="en-IN" sz="2200" dirty="0"/>
            </a:br>
            <a:r>
              <a:rPr lang="en-IN" sz="2200" dirty="0"/>
              <a:t>                          │</a:t>
            </a:r>
            <a:br>
              <a:rPr lang="en-IN" sz="2200" dirty="0"/>
            </a:br>
            <a:r>
              <a:rPr lang="en-IN" sz="2200" dirty="0"/>
              <a:t>                         ▼</a:t>
            </a:r>
            <a:br>
              <a:rPr lang="en-IN" sz="2200" dirty="0"/>
            </a:br>
            <a:r>
              <a:rPr lang="en-IN" sz="2200" dirty="0"/>
              <a:t>           PostgreSQL (</a:t>
            </a:r>
            <a:r>
              <a:rPr lang="en-IN" sz="2200" dirty="0" err="1"/>
              <a:t>cleaned.iris_data</a:t>
            </a:r>
            <a:r>
              <a:rPr lang="en-IN" sz="2200" dirty="0"/>
              <a:t>)   </a:t>
            </a:r>
            <a:br>
              <a:rPr lang="en-IN" sz="2200" dirty="0"/>
            </a:br>
            <a:r>
              <a:rPr lang="en-IN" sz="2200" dirty="0"/>
              <a:t>                          │</a:t>
            </a:r>
            <a:br>
              <a:rPr lang="en-IN" sz="2200" dirty="0"/>
            </a:br>
            <a:r>
              <a:rPr lang="en-IN" sz="2200" dirty="0"/>
              <a:t>                         ▼</a:t>
            </a:r>
            <a:br>
              <a:rPr lang="en-IN" sz="2200" dirty="0"/>
            </a:br>
            <a:r>
              <a:rPr lang="en-IN" sz="2200" dirty="0"/>
              <a:t>                     </a:t>
            </a:r>
            <a:r>
              <a:rPr lang="en-IN" sz="2200" dirty="0" err="1"/>
              <a:t>Postgre</a:t>
            </a:r>
            <a:endParaRPr lang="en-IN" sz="2200" dirty="0"/>
          </a:p>
        </p:txBody>
      </p:sp>
      <p:sp>
        <p:nvSpPr>
          <p:cNvPr id="11" name="Rectangle 5">
            <a:extLst>
              <a:ext uri="{FF2B5EF4-FFF2-40B4-BE49-F238E27FC236}">
                <a16:creationId xmlns:a16="http://schemas.microsoft.com/office/drawing/2014/main" id="{29C2B565-5229-4DC6-D9A6-AF5F73832367}"/>
              </a:ext>
            </a:extLst>
          </p:cNvPr>
          <p:cNvSpPr>
            <a:spLocks noChangeArrowheads="1"/>
          </p:cNvSpPr>
          <p:nvPr/>
        </p:nvSpPr>
        <p:spPr bwMode="auto">
          <a:xfrm>
            <a:off x="2713220" y="3364414"/>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18790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481FFD0-7A37-049F-5E67-B037ACB47E4A}"/>
            </a:ext>
          </a:extLst>
        </p:cNvPr>
        <p:cNvGrpSpPr/>
        <p:nvPr/>
      </p:nvGrpSpPr>
      <p:grpSpPr>
        <a:xfrm>
          <a:off x="0" y="0"/>
          <a:ext cx="0" cy="0"/>
          <a:chOff x="0" y="0"/>
          <a:chExt cx="0" cy="0"/>
        </a:xfrm>
      </p:grpSpPr>
      <p:sp>
        <p:nvSpPr>
          <p:cNvPr id="47" name="Rectangle 46">
            <a:extLst>
              <a:ext uri="{FF2B5EF4-FFF2-40B4-BE49-F238E27FC236}">
                <a16:creationId xmlns:a16="http://schemas.microsoft.com/office/drawing/2014/main" id="{091566AC-AFBE-C88A-3477-E3847A0FB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66A2D96-AF64-2D68-BCFF-E3AB9A843C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8" name="Title 7">
            <a:extLst>
              <a:ext uri="{FF2B5EF4-FFF2-40B4-BE49-F238E27FC236}">
                <a16:creationId xmlns:a16="http://schemas.microsoft.com/office/drawing/2014/main" id="{5AD92652-0169-3EE1-1DBD-B2E86EC09411}"/>
              </a:ext>
            </a:extLst>
          </p:cNvPr>
          <p:cNvSpPr>
            <a:spLocks noGrp="1"/>
          </p:cNvSpPr>
          <p:nvPr>
            <p:ph type="ctrTitle"/>
          </p:nvPr>
        </p:nvSpPr>
        <p:spPr>
          <a:xfrm>
            <a:off x="0" y="119920"/>
            <a:ext cx="10960808" cy="4833080"/>
          </a:xfrm>
        </p:spPr>
        <p:txBody>
          <a:bodyPr>
            <a:normAutofit/>
          </a:bodyPr>
          <a:lstStyle/>
          <a:p>
            <a:r>
              <a:rPr lang="en-IN" sz="4000" dirty="0"/>
              <a:t>Data Quality Issues</a:t>
            </a:r>
            <a:br>
              <a:rPr lang="en-IN" sz="4000" dirty="0"/>
            </a:br>
            <a:br>
              <a:rPr lang="en-IN" sz="4000" dirty="0"/>
            </a:br>
            <a:r>
              <a:rPr lang="en-US" sz="2400" dirty="0">
                <a:latin typeface="Times New Roman" panose="02020603050405020304" pitchFamily="18" charset="0"/>
                <a:cs typeface="Times New Roman" panose="02020603050405020304" pitchFamily="18" charset="0"/>
              </a:rPr>
              <a:t>Missing Values : Find or checking for missing values if any found solving them</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Duplicates : Detected and removed duplicate values with </a:t>
            </a:r>
            <a:r>
              <a:rPr lang="en-IN" sz="2400" dirty="0" err="1">
                <a:latin typeface="Times New Roman" panose="02020603050405020304" pitchFamily="18" charset="0"/>
                <a:cs typeface="Times New Roman" panose="02020603050405020304" pitchFamily="18" charset="0"/>
              </a:rPr>
              <a:t>drop_duplicates</a:t>
            </a:r>
            <a:r>
              <a:rPr lang="en-IN" sz="2400" dirty="0">
                <a:latin typeface="Times New Roman" panose="02020603050405020304" pitchFamily="18" charset="0"/>
                <a:cs typeface="Times New Roman" panose="02020603050405020304" pitchFamily="18" charset="0"/>
              </a:rPr>
              <a:t>()</a:t>
            </a:r>
            <a:br>
              <a:rPr lang="en-US" sz="2400" dirty="0"/>
            </a:br>
            <a:r>
              <a:rPr lang="en-US" sz="2400" dirty="0">
                <a:latin typeface="Times New Roman" panose="02020603050405020304" pitchFamily="18" charset="0"/>
                <a:cs typeface="Times New Roman" panose="02020603050405020304" pitchFamily="18" charset="0"/>
              </a:rPr>
              <a:t>Outliers: outliers are identified and removed using method IQR method</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Categorical variable : converting categorical variable to numerical variable</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Feature Engineering : Found new feature with the help of feature engineering</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Feature scaling : Feature scaling is the process of normalizing or standardizing numerical features  </a:t>
            </a:r>
            <a:endParaRPr lang="en-IN" sz="2400" dirty="0">
              <a:latin typeface="Times New Roman" panose="02020603050405020304" pitchFamily="18" charset="0"/>
              <a:cs typeface="Times New Roman" panose="02020603050405020304" pitchFamily="18" charset="0"/>
            </a:endParaRPr>
          </a:p>
        </p:txBody>
      </p:sp>
      <p:sp>
        <p:nvSpPr>
          <p:cNvPr id="11" name="Rectangle 5">
            <a:extLst>
              <a:ext uri="{FF2B5EF4-FFF2-40B4-BE49-F238E27FC236}">
                <a16:creationId xmlns:a16="http://schemas.microsoft.com/office/drawing/2014/main" id="{CF8C0780-77FD-A0D7-CF01-6011F31BB57D}"/>
              </a:ext>
            </a:extLst>
          </p:cNvPr>
          <p:cNvSpPr>
            <a:spLocks noChangeArrowheads="1"/>
          </p:cNvSpPr>
          <p:nvPr/>
        </p:nvSpPr>
        <p:spPr bwMode="auto">
          <a:xfrm>
            <a:off x="2713220" y="3364414"/>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90899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FEF804F-46B3-537E-159C-5E2BB58AC4C2}"/>
            </a:ext>
          </a:extLst>
        </p:cNvPr>
        <p:cNvGrpSpPr/>
        <p:nvPr/>
      </p:nvGrpSpPr>
      <p:grpSpPr>
        <a:xfrm>
          <a:off x="0" y="0"/>
          <a:ext cx="0" cy="0"/>
          <a:chOff x="0" y="0"/>
          <a:chExt cx="0" cy="0"/>
        </a:xfrm>
      </p:grpSpPr>
      <p:sp>
        <p:nvSpPr>
          <p:cNvPr id="47" name="Rectangle 46">
            <a:extLst>
              <a:ext uri="{FF2B5EF4-FFF2-40B4-BE49-F238E27FC236}">
                <a16:creationId xmlns:a16="http://schemas.microsoft.com/office/drawing/2014/main" id="{97B803C3-59CB-2F86-0569-E30B993556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3B5570D2-088C-D13A-A0F5-146188EB2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8" name="Title 7">
            <a:extLst>
              <a:ext uri="{FF2B5EF4-FFF2-40B4-BE49-F238E27FC236}">
                <a16:creationId xmlns:a16="http://schemas.microsoft.com/office/drawing/2014/main" id="{ED42AC37-8DF9-9C1D-6DA0-E25A8877352D}"/>
              </a:ext>
            </a:extLst>
          </p:cNvPr>
          <p:cNvSpPr>
            <a:spLocks noGrp="1"/>
          </p:cNvSpPr>
          <p:nvPr>
            <p:ph type="ctrTitle"/>
          </p:nvPr>
        </p:nvSpPr>
        <p:spPr>
          <a:xfrm>
            <a:off x="0" y="119920"/>
            <a:ext cx="10960808" cy="4833080"/>
          </a:xfrm>
        </p:spPr>
        <p:txBody>
          <a:bodyPr>
            <a:normAutofit/>
          </a:bodyPr>
          <a:lstStyle/>
          <a:p>
            <a:r>
              <a:rPr lang="en-IN" sz="4000" dirty="0"/>
              <a:t>Data Validation And Checking</a:t>
            </a:r>
            <a:br>
              <a:rPr lang="en-IN" sz="4000" dirty="0"/>
            </a:br>
            <a:br>
              <a:rPr lang="en-IN" sz="4000" dirty="0"/>
            </a:br>
            <a:r>
              <a:rPr lang="en-US" sz="2800" dirty="0">
                <a:latin typeface="Times New Roman" panose="02020603050405020304" pitchFamily="18" charset="0"/>
                <a:cs typeface="Times New Roman" panose="02020603050405020304" pitchFamily="18" charset="0"/>
              </a:rPr>
              <a:t>Missing Values Check : Checking missing values if any with </a:t>
            </a:r>
            <a:r>
              <a:rPr lang="en-IN" sz="2800" dirty="0" err="1">
                <a:latin typeface="Times New Roman" panose="02020603050405020304" pitchFamily="18" charset="0"/>
                <a:cs typeface="Times New Roman" panose="02020603050405020304" pitchFamily="18" charset="0"/>
              </a:rPr>
              <a:t>isnull</a:t>
            </a:r>
            <a:r>
              <a:rPr lang="en-IN" sz="2800" dirty="0">
                <a:latin typeface="Times New Roman" panose="02020603050405020304" pitchFamily="18" charset="0"/>
                <a:cs typeface="Times New Roman" panose="02020603050405020304" pitchFamily="18" charset="0"/>
              </a:rPr>
              <a:t>().sum().</a:t>
            </a:r>
            <a:br>
              <a:rPr lang="en-IN"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Duplicates Detection: Detected duplicates if any with </a:t>
            </a:r>
            <a:r>
              <a:rPr lang="en-IN" sz="2800" dirty="0">
                <a:latin typeface="Times New Roman" panose="02020603050405020304" pitchFamily="18" charset="0"/>
                <a:cs typeface="Times New Roman" panose="02020603050405020304" pitchFamily="18" charset="0"/>
              </a:rPr>
              <a:t>duplicated().sum().</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11" name="Rectangle 5">
            <a:extLst>
              <a:ext uri="{FF2B5EF4-FFF2-40B4-BE49-F238E27FC236}">
                <a16:creationId xmlns:a16="http://schemas.microsoft.com/office/drawing/2014/main" id="{8A407017-7E83-1254-52C1-A9A47C47BE66}"/>
              </a:ext>
            </a:extLst>
          </p:cNvPr>
          <p:cNvSpPr>
            <a:spLocks noChangeArrowheads="1"/>
          </p:cNvSpPr>
          <p:nvPr/>
        </p:nvSpPr>
        <p:spPr bwMode="auto">
          <a:xfrm>
            <a:off x="2713220" y="3364414"/>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78970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BA6DB82-BB72-CA72-9881-68E7A5919B24}"/>
            </a:ext>
          </a:extLst>
        </p:cNvPr>
        <p:cNvGrpSpPr/>
        <p:nvPr/>
      </p:nvGrpSpPr>
      <p:grpSpPr>
        <a:xfrm>
          <a:off x="0" y="0"/>
          <a:ext cx="0" cy="0"/>
          <a:chOff x="0" y="0"/>
          <a:chExt cx="0" cy="0"/>
        </a:xfrm>
      </p:grpSpPr>
      <p:sp>
        <p:nvSpPr>
          <p:cNvPr id="47" name="Rectangle 46">
            <a:extLst>
              <a:ext uri="{FF2B5EF4-FFF2-40B4-BE49-F238E27FC236}">
                <a16:creationId xmlns:a16="http://schemas.microsoft.com/office/drawing/2014/main" id="{2D212779-2FE2-D276-FE6B-D30B75D7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CB51867-7C69-B31F-687A-5AB60D9076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8" name="Title 7">
            <a:extLst>
              <a:ext uri="{FF2B5EF4-FFF2-40B4-BE49-F238E27FC236}">
                <a16:creationId xmlns:a16="http://schemas.microsoft.com/office/drawing/2014/main" id="{91AA7652-BA70-A012-29D8-9B3A1D998C3A}"/>
              </a:ext>
            </a:extLst>
          </p:cNvPr>
          <p:cNvSpPr>
            <a:spLocks noGrp="1"/>
          </p:cNvSpPr>
          <p:nvPr>
            <p:ph type="ctrTitle"/>
          </p:nvPr>
        </p:nvSpPr>
        <p:spPr>
          <a:xfrm>
            <a:off x="0" y="119920"/>
            <a:ext cx="10960808" cy="4833080"/>
          </a:xfrm>
        </p:spPr>
        <p:txBody>
          <a:bodyPr>
            <a:normAutofit/>
          </a:bodyPr>
          <a:lstStyle/>
          <a:p>
            <a:r>
              <a:rPr lang="en-IN" sz="4000" dirty="0"/>
              <a:t>A Plan To Detect Data Drift Or Schema Change Over Time</a:t>
            </a:r>
            <a:br>
              <a:rPr lang="en-IN" sz="4000" dirty="0"/>
            </a:br>
            <a:br>
              <a:rPr lang="en-IN" sz="4000" dirty="0"/>
            </a:br>
            <a:r>
              <a:rPr lang="en-IN" sz="2400" dirty="0">
                <a:latin typeface="Times New Roman" panose="02020603050405020304" pitchFamily="18" charset="0"/>
                <a:cs typeface="Times New Roman" panose="02020603050405020304" pitchFamily="18" charset="0"/>
              </a:rPr>
              <a:t>Regular </a:t>
            </a:r>
            <a:r>
              <a:rPr lang="en-US" sz="2400" dirty="0">
                <a:latin typeface="Times New Roman" panose="02020603050405020304" pitchFamily="18" charset="0"/>
                <a:cs typeface="Times New Roman" panose="02020603050405020304" pitchFamily="18" charset="0"/>
              </a:rPr>
              <a:t>monitoring of  statistical distributions with change in time.</a:t>
            </a:r>
            <a:br>
              <a:rPr lang="en-US" sz="28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Checking regularly for significant deviations.</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Checking for incoming data that matches the existing data format and type before it is getting processed.</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11" name="Rectangle 5">
            <a:extLst>
              <a:ext uri="{FF2B5EF4-FFF2-40B4-BE49-F238E27FC236}">
                <a16:creationId xmlns:a16="http://schemas.microsoft.com/office/drawing/2014/main" id="{C2246DD2-D245-8947-2F37-5ED5D0785AFB}"/>
              </a:ext>
            </a:extLst>
          </p:cNvPr>
          <p:cNvSpPr>
            <a:spLocks noChangeArrowheads="1"/>
          </p:cNvSpPr>
          <p:nvPr/>
        </p:nvSpPr>
        <p:spPr bwMode="auto">
          <a:xfrm>
            <a:off x="2713220" y="3364414"/>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09204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6265061-38FA-7192-C02D-3C1A7DED6FCE}"/>
            </a:ext>
          </a:extLst>
        </p:cNvPr>
        <p:cNvGrpSpPr/>
        <p:nvPr/>
      </p:nvGrpSpPr>
      <p:grpSpPr>
        <a:xfrm>
          <a:off x="0" y="0"/>
          <a:ext cx="0" cy="0"/>
          <a:chOff x="0" y="0"/>
          <a:chExt cx="0" cy="0"/>
        </a:xfrm>
      </p:grpSpPr>
      <p:sp>
        <p:nvSpPr>
          <p:cNvPr id="47" name="Rectangle 46">
            <a:extLst>
              <a:ext uri="{FF2B5EF4-FFF2-40B4-BE49-F238E27FC236}">
                <a16:creationId xmlns:a16="http://schemas.microsoft.com/office/drawing/2014/main" id="{AB902DB2-1B17-1AD2-5F17-8C438D0340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5F735B9F-63E2-D5B8-5F96-2B2D39771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8" name="Title 7">
            <a:extLst>
              <a:ext uri="{FF2B5EF4-FFF2-40B4-BE49-F238E27FC236}">
                <a16:creationId xmlns:a16="http://schemas.microsoft.com/office/drawing/2014/main" id="{CA09C6FC-5B77-1096-A26C-08C2E41D55FC}"/>
              </a:ext>
            </a:extLst>
          </p:cNvPr>
          <p:cNvSpPr>
            <a:spLocks noGrp="1"/>
          </p:cNvSpPr>
          <p:nvPr>
            <p:ph type="ctrTitle"/>
          </p:nvPr>
        </p:nvSpPr>
        <p:spPr>
          <a:xfrm>
            <a:off x="0" y="119920"/>
            <a:ext cx="10960808" cy="4833080"/>
          </a:xfrm>
        </p:spPr>
        <p:txBody>
          <a:bodyPr>
            <a:normAutofit fontScale="90000"/>
          </a:bodyPr>
          <a:lstStyle/>
          <a:p>
            <a:r>
              <a:rPr lang="en-IN" sz="4000" dirty="0"/>
              <a:t>Screenshot Of Loaded Data</a:t>
            </a:r>
            <a:br>
              <a:rPr lang="en-IN" sz="4000" dirty="0"/>
            </a:br>
            <a:br>
              <a:rPr lang="en-IN" sz="4000" dirty="0"/>
            </a:br>
            <a:br>
              <a:rPr lang="en-IN" sz="4000" dirty="0"/>
            </a:br>
            <a:br>
              <a:rPr lang="en-IN" sz="4000" dirty="0"/>
            </a:br>
            <a:br>
              <a:rPr lang="en-IN" sz="4000" dirty="0"/>
            </a:br>
            <a:br>
              <a:rPr lang="en-IN" sz="4000" dirty="0"/>
            </a:br>
            <a:br>
              <a:rPr lang="en-IN" sz="4000" dirty="0"/>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11" name="Rectangle 5">
            <a:extLst>
              <a:ext uri="{FF2B5EF4-FFF2-40B4-BE49-F238E27FC236}">
                <a16:creationId xmlns:a16="http://schemas.microsoft.com/office/drawing/2014/main" id="{6DEAB6F7-63E4-355E-9F6E-2E2E81E33CE5}"/>
              </a:ext>
            </a:extLst>
          </p:cNvPr>
          <p:cNvSpPr>
            <a:spLocks noChangeArrowheads="1"/>
          </p:cNvSpPr>
          <p:nvPr/>
        </p:nvSpPr>
        <p:spPr bwMode="auto">
          <a:xfrm>
            <a:off x="2713220" y="3364414"/>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1DE4E0DB-258C-DCE0-647C-49E7764EB914}"/>
              </a:ext>
            </a:extLst>
          </p:cNvPr>
          <p:cNvPicPr>
            <a:picLocks noChangeAspect="1"/>
          </p:cNvPicPr>
          <p:nvPr/>
        </p:nvPicPr>
        <p:blipFill>
          <a:blip r:embed="rId3"/>
          <a:stretch>
            <a:fillRect/>
          </a:stretch>
        </p:blipFill>
        <p:spPr>
          <a:xfrm>
            <a:off x="33251" y="545575"/>
            <a:ext cx="12192000" cy="5822665"/>
          </a:xfrm>
          <a:prstGeom prst="rect">
            <a:avLst/>
          </a:prstGeom>
        </p:spPr>
      </p:pic>
    </p:spTree>
    <p:extLst>
      <p:ext uri="{BB962C8B-B14F-4D97-AF65-F5344CB8AC3E}">
        <p14:creationId xmlns:p14="http://schemas.microsoft.com/office/powerpoint/2010/main" val="1313278850"/>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{B9E2BE2C-047C-45AC-AA65-936A5A7AE2B6}tf56160789_win32</Template>
  <TotalTime>1272</TotalTime>
  <Words>1426</Words>
  <Application>Microsoft Office PowerPoint</Application>
  <PresentationFormat>Widescreen</PresentationFormat>
  <Paragraphs>95</Paragraphs>
  <Slides>8</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Aparajita</vt:lpstr>
      <vt:lpstr>Aptos</vt:lpstr>
      <vt:lpstr>Arial</vt:lpstr>
      <vt:lpstr>Bookman Old Style</vt:lpstr>
      <vt:lpstr>Calibri</vt:lpstr>
      <vt:lpstr>Franklin Gothic Book</vt:lpstr>
      <vt:lpstr>Times New Roman</vt:lpstr>
      <vt:lpstr>Custom</vt:lpstr>
      <vt:lpstr>Data Pipeline and Quality Management week 3</vt:lpstr>
      <vt:lpstr>Pipeline Overview  extraction raw data from the relational database.  Transformations like removing duplicates, handling missing values, outlier detection and removing them applied on the data set.                                                                       Storing clean data in a new schema. </vt:lpstr>
      <vt:lpstr>Pipeline Selection Selected Batch pipeline Process. The dataset is static and does not require real-time processing. And batch processing allows transformation, cleaning, and feature engineering. It ensures consistency and quality checks before ingestion into storage.  Data Storage Format Selection  The selected data storage format is Parquet. Parquet is a columnar storage format optimized for analytical queries. It provides better compression, reducing storage space requirements. Suitable for large-scale machine learning tasks and distributed processing.</vt:lpstr>
      <vt:lpstr>Pipeline Diagram          PostgreSQL (raw.iris_data)                            │                          ▼            Data Cleaning Steps              - Missing Values Check             - Duplicate Removal                - Outlier Handling                                  │                          ▼            Feature Engineering                            │                          ▼            PostgreSQL (cleaned.iris_data)                              │                          ▼                      Postgre</vt:lpstr>
      <vt:lpstr>Data Quality Issues  Missing Values : Find or checking for missing values if any found solving them Duplicates : Detected and removed duplicate values with drop_duplicates() Outliers: outliers are identified and removed using method IQR method Categorical variable : converting categorical variable to numerical variable Feature Engineering : Found new feature with the help of feature engineering Feature scaling : Feature scaling is the process of normalizing or standardizing numerical features  </vt:lpstr>
      <vt:lpstr>Data Validation And Checking  Missing Values Check : Checking missing values if any with isnull().sum().  Duplicates Detection: Detected duplicates if any with duplicated().sum().     </vt:lpstr>
      <vt:lpstr>A Plan To Detect Data Drift Or Schema Change Over Time  Regular monitoring of  statistical distributions with change in time. Checking regularly for significant deviations. Checking for incoming data that matches the existing data format and type before it is getting processed.    </vt:lpstr>
      <vt:lpstr>Screenshot Of Loaded Data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 REDDY</dc:creator>
  <cp:lastModifiedBy>SAI REDDY</cp:lastModifiedBy>
  <cp:revision>3</cp:revision>
  <dcterms:created xsi:type="dcterms:W3CDTF">2025-01-30T21:45:25Z</dcterms:created>
  <dcterms:modified xsi:type="dcterms:W3CDTF">2025-02-09T19:06:47Z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