
<file path=[Content_Types].xml><?xml version="1.0" encoding="utf-8"?>
<Types xmlns="http://schemas.openxmlformats.org/package/2006/content-types">
  <Default ContentType="image/jpg" Extension="jpg"/>
  <Default ContentType="image/png" Extension="png"/>
  <Default ContentType="application/vnd.openxmlformats-package.relationships+xml" Extension="rels"/>
  <Default ContentType="application/xml" Extension="xml"/>
  <Override ContentType="application/vnd.openxmlformats-officedocument.custom-properties+xml" PartName="/docProps/custom.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package.core-properties+xml" PartName="/docProps/core.xml"/>
</Types>
</file>

<file path=_rels/.rels><?xml version="1.0" encoding="UTF-8" standalone="yes"?><Relationships xmlns="http://schemas.openxmlformats.org/package/2006/relationships"><Relationship Id="rId4" Target="ppt/presentation.xml" Type="http://schemas.openxmlformats.org/officeDocument/2006/relationships/officeDocument"/><Relationship Id="rId3" Target="docProps/custom.xml" Type="http://schemas.openxmlformats.org/officeDocument/2006/relationships/custom-properties"/><Relationship Id="rId2" Target="docProps/core.xml" Type="http://schemas.openxmlformats.org/package/2006/relationships/metadata/core-properties"/><Relationship Id="rId1"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3" r:id="rId5"/>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b="0" g="0" r="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d="100" n="78"/>
          <a:sy d="100" n="78"/>
        </p:scale>
        <p:origin x="-1536" y="-84"/>
      </p:cViewPr>
      <p:guideLst>
        <p:guide orient="horz" pos="2880"/>
        <p:guide pos="2160"/>
      </p:guideLst>
    </p:cSldViewPr>
  </p:slideViewPr>
  <p:notesTextViewPr>
    <p:cViewPr>
      <p:scale>
        <a:sx d="100" n="100"/>
        <a:sy d="100" n="100"/>
      </p:scale>
      <p:origin x="0" y="0"/>
    </p:cViewPr>
  </p:notesTextViewPr>
  <p:gridSpacing cx="78028800" cy="78028800"/>
</p:viewPr>
</file>

<file path=ppt/_rels/presentation.xml.rels><?xml version="1.0" encoding="UTF-8" standalone="yes"?><Relationships xmlns="http://schemas.openxmlformats.org/package/2006/relationships"><Relationship Id="rId15" Target="slides/slide10.xml" Type="http://schemas.openxmlformats.org/officeDocument/2006/relationships/slide"/><Relationship Id="rId14" Target="slides/slide9.xml" Type="http://schemas.openxmlformats.org/officeDocument/2006/relationships/slide"/><Relationship Id="rId13" Target="slides/slide8.xml" Type="http://schemas.openxmlformats.org/officeDocument/2006/relationships/slide"/><Relationship Id="rId12" Target="slides/slide7.xml" Type="http://schemas.openxmlformats.org/officeDocument/2006/relationships/slide"/><Relationship Id="rId11" Target="slides/slide6.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8" Target="slides/slide3.xml" Type="http://schemas.openxmlformats.org/officeDocument/2006/relationships/slide"/><Relationship Id="rId7" Target="slides/slide2.xml" Type="http://schemas.openxmlformats.org/officeDocument/2006/relationships/slide"/><Relationship Id="rId6" Target="slides/slide1.xml" Type="http://schemas.openxmlformats.org/officeDocument/2006/relationships/slide"/><Relationship Id="rId5" Target="slideMasters/slideMaster1.xml" Type="http://schemas.openxmlformats.org/officeDocument/2006/relationships/slideMaster"/><Relationship Id="rId4" Target="tableStyles.xml" Type="http://schemas.openxmlformats.org/officeDocument/2006/relationships/tableStyles"/><Relationship Id="rId3" Target="presProps.xml" Type="http://schemas.openxmlformats.org/officeDocument/2006/relationships/presProps"/><Relationship Id="rId2" Target="viewProps.xml" Type="http://schemas.openxmlformats.org/officeDocument/2006/relationships/viewProps"/><Relationship Id="rId1" Target="theme/theme1.xml" Type="http://schemas.openxmlformats.org/officeDocument/2006/relationships/theme"/></Relationship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3" Target="../media/image2.jpg" Type="http://schemas.openxmlformats.org/officeDocument/2006/relationships/image"/><Relationship Id="rId2" Target="../media/image1.png" Type="http://schemas.openxmlformats.org/officeDocument/2006/relationships/image"/><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bIns="0" lIns="0" numCol="1" rIns="0" tIns="0" wrap="square">
            <a:spAutoFit/>
          </a:bodyPr>
          <a:lstStyle>
            <a:lvl1pPr>
              <a:defRPr/>
            </a:lvl1pPr>
          </a:lstStyle>
          <a:p/>
        </p:txBody>
      </p:sp>
      <p:sp>
        <p:nvSpPr>
          <p:cNvPr id="3" name="Holder 3"/>
          <p:cNvSpPr>
            <a:spLocks noGrp="1"/>
          </p:cNvSpPr>
          <p:nvPr>
            <p:ph idx="4" type="subTitle"/>
          </p:nvPr>
        </p:nvSpPr>
        <p:spPr>
          <a:xfrm>
            <a:off x="1828800" y="3840480"/>
            <a:ext cx="8534400" cy="1714500"/>
          </a:xfrm>
          <a:prstGeom prst="rect">
            <a:avLst/>
          </a:prstGeom>
        </p:spPr>
        <p:txBody>
          <a:bodyPr bIns="0" lIns="0" numCol="1" rIns="0" tIns="0" wrap="square">
            <a:spAutoFit/>
          </a:bodyPr>
          <a:lstStyle>
            <a:lvl1pPr>
              <a:defRPr/>
            </a:lvl1pPr>
          </a:lstStyle>
          <a:p/>
        </p:txBody>
      </p:sp>
      <p:sp>
        <p:nvSpPr>
          <p:cNvPr id="4" name="Holder 4"/>
          <p:cNvSpPr>
            <a:spLocks noGrp="1"/>
          </p:cNvSpPr>
          <p:nvPr>
            <p:ph idx="5" sz="quarter" type="ftr"/>
          </p:nvPr>
        </p:nvSpPr>
        <p:spPr/>
        <p:txBody>
          <a:bodyPr bIns="0" lIns="0" numCol="1" rIns="0" tIns="0"/>
          <a:lstStyle>
            <a:lvl1pPr algn="ctr">
              <a:defRPr>
                <a:solidFill>
                  <a:schemeClr val="tx1">
                    <a:tint val="75000"/>
                  </a:schemeClr>
                </a:solidFill>
              </a:defRPr>
            </a:lvl1pPr>
          </a:lstStyle>
          <a:p/>
        </p:txBody>
      </p:sp>
      <p:sp>
        <p:nvSpPr>
          <p:cNvPr id="5" name="Holder 5"/>
          <p:cNvSpPr>
            <a:spLocks noGrp="1"/>
          </p:cNvSpPr>
          <p:nvPr>
            <p:ph idx="6" sz="half" type="dt"/>
          </p:nvPr>
        </p:nvSpPr>
        <p:spPr/>
        <p:txBody>
          <a:bodyPr bIns="0" lIns="0" numCol="1" rIns="0" t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idx="7" sz="quarter" type="sldNum"/>
          </p:nvPr>
        </p:nvSpPr>
        <p:spPr/>
        <p:txBody>
          <a:bodyPr bIns="0" lIns="0" numCol="1"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bIns="0" lIns="0" numCol="1" rIns="0" tIns="0"/>
          <a:lstStyle>
            <a:lvl1pPr>
              <a:defRPr b="0" i="0" sz="4400">
                <a:solidFill>
                  <a:srgbClr val="C00000"/>
                </a:solidFill>
                <a:latin typeface="Palatino Linotype"/>
                <a:cs typeface="Palatino Linotype"/>
              </a:defRPr>
            </a:lvl1pPr>
          </a:lstStyle>
          <a:p/>
        </p:txBody>
      </p:sp>
      <p:sp>
        <p:nvSpPr>
          <p:cNvPr id="3" name="Holder 3"/>
          <p:cNvSpPr>
            <a:spLocks noGrp="1"/>
          </p:cNvSpPr>
          <p:nvPr>
            <p:ph idx="1" type="body"/>
          </p:nvPr>
        </p:nvSpPr>
        <p:spPr/>
        <p:txBody>
          <a:bodyPr bIns="0" lIns="0" numCol="1" rIns="0" tIns="0"/>
          <a:lstStyle>
            <a:lvl1pPr>
              <a:defRPr b="0" i="0">
                <a:solidFill>
                  <a:schemeClr val="tx1"/>
                </a:solidFill>
              </a:defRPr>
            </a:lvl1pPr>
          </a:lstStyle>
          <a:p/>
        </p:txBody>
      </p:sp>
      <p:sp>
        <p:nvSpPr>
          <p:cNvPr id="4" name="Holder 4"/>
          <p:cNvSpPr>
            <a:spLocks noGrp="1"/>
          </p:cNvSpPr>
          <p:nvPr>
            <p:ph idx="5" sz="quarter" type="ftr"/>
          </p:nvPr>
        </p:nvSpPr>
        <p:spPr/>
        <p:txBody>
          <a:bodyPr bIns="0" lIns="0" numCol="1" rIns="0" tIns="0"/>
          <a:lstStyle>
            <a:lvl1pPr algn="ctr">
              <a:defRPr>
                <a:solidFill>
                  <a:schemeClr val="tx1">
                    <a:tint val="75000"/>
                  </a:schemeClr>
                </a:solidFill>
              </a:defRPr>
            </a:lvl1pPr>
          </a:lstStyle>
          <a:p/>
        </p:txBody>
      </p:sp>
      <p:sp>
        <p:nvSpPr>
          <p:cNvPr id="5" name="Holder 5"/>
          <p:cNvSpPr>
            <a:spLocks noGrp="1"/>
          </p:cNvSpPr>
          <p:nvPr>
            <p:ph idx="6" sz="half" type="dt"/>
          </p:nvPr>
        </p:nvSpPr>
        <p:spPr/>
        <p:txBody>
          <a:bodyPr bIns="0" lIns="0" numCol="1" rIns="0" t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idx="7" sz="quarter" type="sldNum"/>
          </p:nvPr>
        </p:nvSpPr>
        <p:spPr/>
        <p:txBody>
          <a:bodyPr bIns="0" lIns="0" numCol="1"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bIns="0" lIns="0" numCol="1" rIns="0" tIns="0"/>
          <a:lstStyle>
            <a:lvl1pPr>
              <a:defRPr b="0" i="0" sz="4400">
                <a:solidFill>
                  <a:srgbClr val="C00000"/>
                </a:solidFill>
                <a:latin typeface="Palatino Linotype"/>
                <a:cs typeface="Palatino Linotype"/>
              </a:defRPr>
            </a:lvl1pPr>
          </a:lstStyle>
          <a:p/>
        </p:txBody>
      </p:sp>
      <p:sp>
        <p:nvSpPr>
          <p:cNvPr id="3" name="Holder 3"/>
          <p:cNvSpPr>
            <a:spLocks noGrp="1"/>
          </p:cNvSpPr>
          <p:nvPr>
            <p:ph idx="2" sz="half"/>
          </p:nvPr>
        </p:nvSpPr>
        <p:spPr>
          <a:xfrm>
            <a:off x="609600" y="1577340"/>
            <a:ext cx="5303520" cy="4526280"/>
          </a:xfrm>
          <a:prstGeom prst="rect">
            <a:avLst/>
          </a:prstGeom>
        </p:spPr>
        <p:txBody>
          <a:bodyPr bIns="0" lIns="0" numCol="1" rIns="0" tIns="0" wrap="square">
            <a:spAutoFit/>
          </a:bodyPr>
          <a:lstStyle>
            <a:lvl1pPr>
              <a:defRPr/>
            </a:lvl1pPr>
          </a:lstStyle>
          <a:p/>
        </p:txBody>
      </p:sp>
      <p:sp>
        <p:nvSpPr>
          <p:cNvPr id="4" name="Holder 4"/>
          <p:cNvSpPr>
            <a:spLocks noGrp="1"/>
          </p:cNvSpPr>
          <p:nvPr>
            <p:ph idx="3" sz="half"/>
          </p:nvPr>
        </p:nvSpPr>
        <p:spPr>
          <a:xfrm>
            <a:off x="6278880" y="1577340"/>
            <a:ext cx="5303520" cy="4526280"/>
          </a:xfrm>
          <a:prstGeom prst="rect">
            <a:avLst/>
          </a:prstGeom>
        </p:spPr>
        <p:txBody>
          <a:bodyPr bIns="0" lIns="0" numCol="1" rIns="0" tIns="0" wrap="square">
            <a:spAutoFit/>
          </a:bodyPr>
          <a:lstStyle>
            <a:lvl1pPr>
              <a:defRPr/>
            </a:lvl1pPr>
          </a:lstStyle>
          <a:p/>
        </p:txBody>
      </p:sp>
      <p:sp>
        <p:nvSpPr>
          <p:cNvPr id="5" name="Holder 5"/>
          <p:cNvSpPr>
            <a:spLocks noGrp="1"/>
          </p:cNvSpPr>
          <p:nvPr>
            <p:ph idx="5" sz="quarter" type="ftr"/>
          </p:nvPr>
        </p:nvSpPr>
        <p:spPr/>
        <p:txBody>
          <a:bodyPr bIns="0" lIns="0" numCol="1" rIns="0" tIns="0"/>
          <a:lstStyle>
            <a:lvl1pPr algn="ctr">
              <a:defRPr>
                <a:solidFill>
                  <a:schemeClr val="tx1">
                    <a:tint val="75000"/>
                  </a:schemeClr>
                </a:solidFill>
              </a:defRPr>
            </a:lvl1pPr>
          </a:lstStyle>
          <a:p/>
        </p:txBody>
      </p:sp>
      <p:sp>
        <p:nvSpPr>
          <p:cNvPr id="6" name="Holder 6"/>
          <p:cNvSpPr>
            <a:spLocks noGrp="1"/>
          </p:cNvSpPr>
          <p:nvPr>
            <p:ph idx="6" sz="half" type="dt"/>
          </p:nvPr>
        </p:nvSpPr>
        <p:spPr/>
        <p:txBody>
          <a:bodyPr bIns="0" lIns="0" numCol="1" rIns="0" t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idx="7" sz="quarter" type="sldNum"/>
          </p:nvPr>
        </p:nvSpPr>
        <p:spPr/>
        <p:txBody>
          <a:bodyPr bIns="0" lIns="0" numCol="1"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type="obj">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cstate="print" r:embed="rId2"/>
          <a:stretch>
            <a:fillRect/>
          </a:stretch>
        </p:blipFill>
        <p:spPr>
          <a:xfrm>
            <a:off x="8963175" y="6283803"/>
            <a:ext cx="2949299" cy="446595"/>
          </a:xfrm>
          <a:prstGeom prst="rect">
            <a:avLst/>
          </a:prstGeom>
        </p:spPr>
      </p:pic>
      <p:pic>
        <p:nvPicPr>
          <p:cNvPr id="17" name="bg object 17"/>
          <p:cNvPicPr/>
          <p:nvPr/>
        </p:nvPicPr>
        <p:blipFill>
          <a:blip cstate="print" r:embed="rId3"/>
          <a:stretch>
            <a:fillRect/>
          </a:stretch>
        </p:blipFill>
        <p:spPr>
          <a:xfrm>
            <a:off x="6467475" y="1847850"/>
            <a:ext cx="4467225" cy="2838450"/>
          </a:xfrm>
          <a:prstGeom prst="rect">
            <a:avLst/>
          </a:prstGeom>
        </p:spPr>
      </p:pic>
      <p:sp>
        <p:nvSpPr>
          <p:cNvPr id="2" name="Holder 2"/>
          <p:cNvSpPr>
            <a:spLocks noGrp="1"/>
          </p:cNvSpPr>
          <p:nvPr>
            <p:ph type="title"/>
          </p:nvPr>
        </p:nvSpPr>
        <p:spPr/>
        <p:txBody>
          <a:bodyPr bIns="0" lIns="0" numCol="1" rIns="0" tIns="0"/>
          <a:lstStyle>
            <a:lvl1pPr>
              <a:defRPr b="0" i="0" sz="4400">
                <a:solidFill>
                  <a:srgbClr val="C00000"/>
                </a:solidFill>
                <a:latin typeface="Palatino Linotype"/>
                <a:cs typeface="Palatino Linotype"/>
              </a:defRPr>
            </a:lvl1pPr>
          </a:lstStyle>
          <a:p/>
        </p:txBody>
      </p:sp>
      <p:sp>
        <p:nvSpPr>
          <p:cNvPr id="3" name="Holder 3"/>
          <p:cNvSpPr>
            <a:spLocks noGrp="1"/>
          </p:cNvSpPr>
          <p:nvPr>
            <p:ph idx="5" sz="quarter" type="ftr"/>
          </p:nvPr>
        </p:nvSpPr>
        <p:spPr/>
        <p:txBody>
          <a:bodyPr bIns="0" lIns="0" numCol="1" rIns="0" tIns="0"/>
          <a:lstStyle>
            <a:lvl1pPr algn="ctr">
              <a:defRPr>
                <a:solidFill>
                  <a:schemeClr val="tx1">
                    <a:tint val="75000"/>
                  </a:schemeClr>
                </a:solidFill>
              </a:defRPr>
            </a:lvl1pPr>
          </a:lstStyle>
          <a:p/>
        </p:txBody>
      </p:sp>
      <p:sp>
        <p:nvSpPr>
          <p:cNvPr id="4" name="Holder 4"/>
          <p:cNvSpPr>
            <a:spLocks noGrp="1"/>
          </p:cNvSpPr>
          <p:nvPr>
            <p:ph idx="6" sz="half" type="dt"/>
          </p:nvPr>
        </p:nvSpPr>
        <p:spPr/>
        <p:txBody>
          <a:bodyPr bIns="0" lIns="0" numCol="1" rIns="0" t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idx="7" sz="quarter" type="sldNum"/>
          </p:nvPr>
        </p:nvSpPr>
        <p:spPr/>
        <p:txBody>
          <a:bodyPr bIns="0" lIns="0" numCol="1"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idx="5" sz="quarter" type="ftr"/>
          </p:nvPr>
        </p:nvSpPr>
        <p:spPr/>
        <p:txBody>
          <a:bodyPr bIns="0" lIns="0" numCol="1" rIns="0" tIns="0"/>
          <a:lstStyle>
            <a:lvl1pPr algn="ctr">
              <a:defRPr>
                <a:solidFill>
                  <a:schemeClr val="tx1">
                    <a:tint val="75000"/>
                  </a:schemeClr>
                </a:solidFill>
              </a:defRPr>
            </a:lvl1pPr>
          </a:lstStyle>
          <a:p/>
        </p:txBody>
      </p:sp>
      <p:sp>
        <p:nvSpPr>
          <p:cNvPr id="3" name="Holder 3"/>
          <p:cNvSpPr>
            <a:spLocks noGrp="1"/>
          </p:cNvSpPr>
          <p:nvPr>
            <p:ph idx="6" sz="half" type="dt"/>
          </p:nvPr>
        </p:nvSpPr>
        <p:spPr/>
        <p:txBody>
          <a:bodyPr bIns="0" lIns="0" numCol="1" rIns="0" t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idx="7" sz="quarter" type="sldNum"/>
          </p:nvPr>
        </p:nvSpPr>
        <p:spPr/>
        <p:txBody>
          <a:bodyPr bIns="0" lIns="0" numCol="1"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7" Target="../slideLayouts/slideLayout5.xml" Type="http://schemas.openxmlformats.org/officeDocument/2006/relationships/slideLayout"/><Relationship Id="rId6" Target="../slideLayouts/slideLayout4.xml" Type="http://schemas.openxmlformats.org/officeDocument/2006/relationships/slideLayout"/><Relationship Id="rId5" Target="../slideLayouts/slideLayout3.xml" Type="http://schemas.openxmlformats.org/officeDocument/2006/relationships/slideLayout"/><Relationship Id="rId4" Target="../slideLayouts/slideLayout2.xml" Type="http://schemas.openxmlformats.org/officeDocument/2006/relationships/slideLayout"/><Relationship Id="rId3" Target="../slideLayouts/slideLayout1.xml" Type="http://schemas.openxmlformats.org/officeDocument/2006/relationships/slideLayout"/><Relationship Id="rId2" Target="../media/image1.png" Type="http://schemas.openxmlformats.org/officeDocument/2006/relationships/image"/><Relationship Id="rId1"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cstate="print" r:embed="rId2"/>
          <a:stretch>
            <a:fillRect/>
          </a:stretch>
        </p:blipFill>
        <p:spPr>
          <a:xfrm>
            <a:off x="8963175" y="6283803"/>
            <a:ext cx="2949299" cy="446595"/>
          </a:xfrm>
          <a:prstGeom prst="rect">
            <a:avLst/>
          </a:prstGeom>
        </p:spPr>
      </p:pic>
      <p:sp>
        <p:nvSpPr>
          <p:cNvPr id="2" name="Holder 2"/>
          <p:cNvSpPr>
            <a:spLocks noGrp="1"/>
          </p:cNvSpPr>
          <p:nvPr>
            <p:ph type="title"/>
          </p:nvPr>
        </p:nvSpPr>
        <p:spPr>
          <a:xfrm>
            <a:off x="1324228" y="2995993"/>
            <a:ext cx="9543542" cy="1369060"/>
          </a:xfrm>
          <a:prstGeom prst="rect">
            <a:avLst/>
          </a:prstGeom>
        </p:spPr>
        <p:txBody>
          <a:bodyPr bIns="0" lIns="0" numCol="1" rIns="0" tIns="0" wrap="square">
            <a:spAutoFit/>
          </a:bodyPr>
          <a:lstStyle>
            <a:lvl1pPr>
              <a:defRPr b="0" i="0" sz="4400">
                <a:solidFill>
                  <a:srgbClr val="C00000"/>
                </a:solidFill>
                <a:latin typeface="Palatino Linotype"/>
                <a:cs typeface="Palatino Linotype"/>
              </a:defRPr>
            </a:lvl1pPr>
          </a:lstStyle>
          <a:p/>
        </p:txBody>
      </p:sp>
      <p:sp>
        <p:nvSpPr>
          <p:cNvPr id="3" name="Holder 3"/>
          <p:cNvSpPr>
            <a:spLocks noGrp="1"/>
          </p:cNvSpPr>
          <p:nvPr>
            <p:ph idx="1" type="body"/>
          </p:nvPr>
        </p:nvSpPr>
        <p:spPr>
          <a:xfrm>
            <a:off x="778827" y="1707518"/>
            <a:ext cx="10634344" cy="4191000"/>
          </a:xfrm>
          <a:prstGeom prst="rect">
            <a:avLst/>
          </a:prstGeom>
        </p:spPr>
        <p:txBody>
          <a:bodyPr bIns="0" lIns="0" numCol="1" rIns="0" tIns="0" wrap="square">
            <a:spAutoFit/>
          </a:bodyPr>
          <a:lstStyle>
            <a:lvl1pPr>
              <a:defRPr b="0" i="0">
                <a:solidFill>
                  <a:schemeClr val="tx1"/>
                </a:solidFill>
              </a:defRPr>
            </a:lvl1pPr>
          </a:lstStyle>
          <a:p/>
        </p:txBody>
      </p:sp>
      <p:sp>
        <p:nvSpPr>
          <p:cNvPr id="4" name="Holder 4"/>
          <p:cNvSpPr>
            <a:spLocks noGrp="1"/>
          </p:cNvSpPr>
          <p:nvPr>
            <p:ph idx="5" sz="quarter" type="ftr"/>
          </p:nvPr>
        </p:nvSpPr>
        <p:spPr>
          <a:xfrm>
            <a:off x="4145280" y="6377940"/>
            <a:ext cx="3901440" cy="342900"/>
          </a:xfrm>
          <a:prstGeom prst="rect">
            <a:avLst/>
          </a:prstGeom>
        </p:spPr>
        <p:txBody>
          <a:bodyPr bIns="0" lIns="0" numCol="1" rIns="0" tIns="0" wrap="square">
            <a:spAutoFit/>
          </a:bodyPr>
          <a:lstStyle>
            <a:lvl1pPr algn="ctr">
              <a:defRPr>
                <a:solidFill>
                  <a:schemeClr val="tx1">
                    <a:tint val="75000"/>
                  </a:schemeClr>
                </a:solidFill>
              </a:defRPr>
            </a:lvl1pPr>
          </a:lstStyle>
          <a:p/>
        </p:txBody>
      </p:sp>
      <p:sp>
        <p:nvSpPr>
          <p:cNvPr id="5" name="Holder 5"/>
          <p:cNvSpPr>
            <a:spLocks noGrp="1"/>
          </p:cNvSpPr>
          <p:nvPr>
            <p:ph idx="6" sz="half" type="dt"/>
          </p:nvPr>
        </p:nvSpPr>
        <p:spPr>
          <a:xfrm>
            <a:off x="609600" y="6377940"/>
            <a:ext cx="2804160" cy="342900"/>
          </a:xfrm>
          <a:prstGeom prst="rect">
            <a:avLst/>
          </a:prstGeom>
        </p:spPr>
        <p:txBody>
          <a:bodyPr bIns="0" lIns="0" numCol="1" rIns="0" tIns="0" wrap="square">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idx="7" sz="quarter" type="sldNum"/>
          </p:nvPr>
        </p:nvSpPr>
        <p:spPr>
          <a:xfrm>
            <a:off x="8778240" y="6377940"/>
            <a:ext cx="2804160" cy="342900"/>
          </a:xfrm>
          <a:prstGeom prst="rect">
            <a:avLst/>
          </a:prstGeom>
        </p:spPr>
        <p:txBody>
          <a:bodyPr bIns="0" lIns="0" numCol="1"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folHlink="folHlink" hlink="hlink" tx1="dk1" tx2="dk2"/>
  <p:sldLayoutIdLst>
    <p:sldLayoutId id="2147483648" r:id="rId3"/>
    <p:sldLayoutId id="2147483649" r:id="rId4"/>
    <p:sldLayoutId id="2147483650" r:id="rId5"/>
    <p:sldLayoutId id="2147483651" r:id="rId6"/>
    <p:sldLayoutId id="2147483652"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arget="../media/image3.jpg" Type="http://schemas.openxmlformats.org/officeDocument/2006/relationships/image"/><Relationship Id="rId1" Target="../slideLayouts/slideLayout5.xml" Type="http://schemas.openxmlformats.org/officeDocument/2006/relationships/slideLayout"/></Relationships>
</file>

<file path=ppt/slides/_rels/slide10.xml.rels><?xml version="1.0" encoding="UTF-8" standalone="yes"?><Relationships xmlns="http://schemas.openxmlformats.org/package/2006/relationships"><Relationship Id="rId1" Target="../slideLayouts/slideLayout4.xml" Type="http://schemas.openxmlformats.org/officeDocument/2006/relationships/slideLayout"/></Relationships>
</file>

<file path=ppt/slides/_rels/slide2.xml.rels><?xml version="1.0" encoding="UTF-8" standalone="yes"?><Relationships xmlns="http://schemas.openxmlformats.org/package/2006/relationships"><Relationship Id="rId5" Target="https://d.docs.live.net/3068ed8ac60e732f/Desktop/Certificates/EDA%20Project%20-%20Analysis%20of%20AMCAT%20Data.pptx" TargetMode="External" Type="http://schemas.openxmlformats.org/officeDocument/2006/relationships/hyperlink"/><Relationship Id="rId4" Target="https://d.docs.live.net/3068ed8ac60e732f/Desktop/Certificates/EDA%20Project%20-%20Analysis%20of%20AMCAT%20Data.pptx" TargetMode="External" Type="http://schemas.openxmlformats.org/officeDocument/2006/relationships/hyperlink"/><Relationship Id="rId3" Target="../media/image5.png" Type="http://schemas.openxmlformats.org/officeDocument/2006/relationships/image"/><Relationship Id="rId2" Target="../media/image4.png" Type="http://schemas.openxmlformats.org/officeDocument/2006/relationships/image"/><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cstate="print" r:embed="rId2"/>
          <a:stretch>
            <a:fillRect/>
          </a:stretch>
        </p:blipFill>
        <p:spPr>
          <a:xfrm>
            <a:off x="1019175" y="647700"/>
            <a:ext cx="10153650" cy="5562600"/>
          </a:xfrm>
          <a:prstGeom prst="rect">
            <a:avLst/>
          </a:prstGeom>
        </p:spPr>
      </p:pic>
      <p:sp>
        <p:nvSpPr>
          <p:cNvPr id="3" name="object 3"/>
          <p:cNvSpPr txBox="1"/>
          <p:nvPr/>
        </p:nvSpPr>
        <p:spPr>
          <a:xfrm>
            <a:off x="3528695" y="3766502"/>
            <a:ext cx="5139690" cy="334645"/>
          </a:xfrm>
          <a:prstGeom prst="rect">
            <a:avLst/>
          </a:prstGeom>
        </p:spPr>
        <p:txBody>
          <a:bodyPr bIns="0" lIns="0" numCol="1" rIns="0" rtlCol="0" tIns="15875" vert="horz" wrap="square">
            <a:spAutoFit/>
          </a:bodyPr>
          <a:lstStyle/>
          <a:p>
            <a:pPr marL="12700">
              <a:lnSpc>
                <a:spcPct val="100000"/>
              </a:lnSpc>
              <a:spcBef>
                <a:spcPts val="125"/>
              </a:spcBef>
            </a:pPr>
            <a:r>
              <a:rPr b="1" dirty="0" spc="-5" sz="2000">
                <a:latin typeface="Times New Roman"/>
                <a:cs typeface="Times New Roman"/>
              </a:rPr>
              <a:t>Exploratory</a:t>
            </a:r>
            <a:r>
              <a:rPr b="1" dirty="0" spc="-10" sz="2000">
                <a:latin typeface="Times New Roman"/>
                <a:cs typeface="Times New Roman"/>
              </a:rPr>
              <a:t> Data</a:t>
            </a:r>
            <a:r>
              <a:rPr b="1" dirty="0" spc="-5" sz="2000">
                <a:latin typeface="Times New Roman"/>
                <a:cs typeface="Times New Roman"/>
              </a:rPr>
              <a:t> Analysis</a:t>
            </a:r>
            <a:r>
              <a:rPr b="1" dirty="0" spc="-10" sz="2000">
                <a:latin typeface="Times New Roman"/>
                <a:cs typeface="Times New Roman"/>
              </a:rPr>
              <a:t> on</a:t>
            </a:r>
            <a:r>
              <a:rPr b="1" dirty="0" spc="35" sz="2000">
                <a:latin typeface="Times New Roman"/>
                <a:cs typeface="Times New Roman"/>
              </a:rPr>
              <a:t> </a:t>
            </a:r>
            <a:r>
              <a:rPr b="1" dirty="0" spc="-15" sz="2000">
                <a:latin typeface="Times New Roman"/>
                <a:cs typeface="Times New Roman"/>
              </a:rPr>
              <a:t>AMCAT</a:t>
            </a:r>
            <a:r>
              <a:rPr b="1" dirty="0" spc="-45" sz="2000">
                <a:latin typeface="Times New Roman"/>
                <a:cs typeface="Times New Roman"/>
              </a:rPr>
              <a:t> </a:t>
            </a:r>
            <a:r>
              <a:rPr b="1" dirty="0" spc="-5" sz="2000">
                <a:latin typeface="Times New Roman"/>
                <a:cs typeface="Times New Roman"/>
              </a:rPr>
              <a:t>Dataset</a:t>
            </a:r>
            <a:endParaRPr sz="2000">
              <a:latin typeface="Times New Roman"/>
              <a:cs typeface="Times New Roman"/>
            </a:endParaRPr>
          </a:p>
        </p:txBody>
      </p:sp>
      <p:sp>
        <p:nvSpPr>
          <p:cNvPr id="4" name="object 4"/>
          <p:cNvSpPr txBox="1"/>
          <p:nvPr/>
        </p:nvSpPr>
        <p:spPr>
          <a:xfrm>
            <a:off x="3461971" y="4948476"/>
            <a:ext cx="4810079" cy="334567"/>
          </a:xfrm>
          <a:prstGeom prst="rect">
            <a:avLst/>
          </a:prstGeom>
        </p:spPr>
        <p:txBody>
          <a:bodyPr bIns="0" lIns="0" numCol="1" rIns="0" rtlCol="0" tIns="15875" vert="horz" wrap="square">
            <a:spAutoFit/>
          </a:bodyPr>
          <a:lstStyle/>
          <a:p>
            <a:pPr marL="12700">
              <a:lnSpc>
                <a:spcPct val="100000"/>
              </a:lnSpc>
              <a:spcBef>
                <a:spcPts val="125"/>
              </a:spcBef>
            </a:pPr>
            <a:r>
              <a:rPr b="1" sz="2000">
                <a:latin typeface="Times New Roman"/>
              </a:rPr>
              <a:t>Venkatasai Singamsetty</a:t>
            </a:r>
            <a:endParaRPr sz="20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4228" y="2995993"/>
            <a:ext cx="2369820" cy="1369060"/>
          </a:xfrm>
          <a:prstGeom prst="rect"/>
        </p:spPr>
        <p:txBody>
          <a:bodyPr bIns="0" lIns="0" numCol="1" rIns="0" rtlCol="0" tIns="32384" vert="horz" wrap="square">
            <a:spAutoFit/>
          </a:bodyPr>
          <a:lstStyle/>
          <a:p>
            <a:pPr marL="12700" marR="5080">
              <a:lnSpc>
                <a:spcPts val="5260"/>
              </a:lnSpc>
              <a:spcBef>
                <a:spcPts val="254"/>
              </a:spcBef>
            </a:pPr>
            <a:r>
              <a:rPr dirty="0" spc="825"/>
              <a:t>T</a:t>
            </a:r>
            <a:r>
              <a:rPr dirty="0" spc="455"/>
              <a:t>H</a:t>
            </a:r>
            <a:r>
              <a:rPr dirty="0" spc="-50"/>
              <a:t>A</a:t>
            </a:r>
            <a:r>
              <a:rPr dirty="0" spc="315"/>
              <a:t>N</a:t>
            </a:r>
            <a:r>
              <a:rPr dirty="0" spc="145"/>
              <a:t>K  </a:t>
            </a:r>
            <a:r>
              <a:rPr dirty="0" spc="47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7936" y="1106889"/>
            <a:ext cx="11263099" cy="3261636"/>
          </a:xfrm>
          <a:prstGeom prst="rect">
            <a:avLst/>
          </a:prstGeom>
        </p:spPr>
        <p:txBody>
          <a:bodyPr bIns="0" lIns="0" numCol="1" rIns="0" rtlCol="0" tIns="10795" vert="horz" wrap="square">
            <a:spAutoFit/>
          </a:bodyPr>
          <a:lstStyle/>
          <a:p>
            <a:pPr algn="just" marL="12700" marR="5080">
              <a:lnSpc>
                <a:spcPct val="102299"/>
              </a:lnSpc>
              <a:spcBef>
                <a:spcPts val="85"/>
              </a:spcBef>
            </a:pPr>
            <a:r>
              <a:rPr b="0" sz="1800"/>
              <a:t> I am passionate about optimizing online customer experiences through data-driven insights. I hold a Bachelor’s in Commerce with Computer Applications from Osmania University and recently completed my MCA with a grade of 7.12, focusing on machine learning and AI. At Cognizant, I began as a Data Programmer Trainee, where I analyzed data for accuracy and adherence to industry standards. Now, as a Quality Analyst, I monitor customer behavior and implement strategies to enhance website performance. My experience as a Fullstack Development Trainee at NxtWave has further strengthened my skills in web application development and testing. Committed to continuous learning, I actively participate in hackathons and tech meetups to stay updated with industry trends. I’m eager to leverage my skills to drive meaningful improvements in data analysis and online customer experiences.</a:t>
            </a:r>
            <a:endParaRPr sz="1550">
              <a:latin typeface="Times New Roman"/>
              <a:cs typeface="Times New Roman"/>
            </a:endParaRPr>
          </a:p>
          <a:p>
            <a:pPr>
              <a:lnSpc>
                <a:spcPct val="100000"/>
              </a:lnSpc>
              <a:spcBef>
                <a:spcPts val="30"/>
              </a:spcBef>
            </a:pPr>
            <a:endParaRPr sz="1750">
              <a:latin typeface="Times New Roman"/>
              <a:cs typeface="Times New Roman"/>
            </a:endParaRPr>
          </a:p>
          <a:p>
            <a:pPr algn="just" marL="12700">
              <a:lnSpc>
                <a:spcPct val="100000"/>
              </a:lnSpc>
            </a:pPr>
            <a:endParaRPr sz="1550">
              <a:latin typeface="Times New Roman"/>
              <a:cs typeface="Times New Roman"/>
            </a:endParaRPr>
          </a:p>
        </p:txBody>
      </p:sp>
      <p:sp>
        <p:nvSpPr>
          <p:cNvPr id="3" name="object 3"/>
          <p:cNvSpPr txBox="1">
            <a:spLocks noGrp="1"/>
          </p:cNvSpPr>
          <p:nvPr>
            <p:ph type="title"/>
          </p:nvPr>
        </p:nvSpPr>
        <p:spPr>
          <a:xfrm>
            <a:off x="500844" y="335637"/>
            <a:ext cx="3938487" cy="563761"/>
          </a:xfrm>
          <a:prstGeom prst="rect"/>
        </p:spPr>
        <p:txBody>
          <a:bodyPr bIns="0" lIns="0" numCol="1" rIns="0" rtlCol="0" tIns="16510" vert="horz" wrap="square">
            <a:spAutoFit/>
          </a:bodyPr>
          <a:lstStyle/>
          <a:p>
            <a:pPr marL="12700">
              <a:lnSpc>
                <a:spcPct val="100000"/>
              </a:lnSpc>
              <a:spcBef>
                <a:spcPts val="130"/>
              </a:spcBef>
            </a:pPr>
            <a:r>
              <a:rPr b="1" dirty="0" spc="55" sz="3200">
                <a:solidFill>
                  <a:srgbClr val="FF0000"/>
                </a:solidFill>
                <a:latin typeface="Tahoma"/>
                <a:cs typeface="Tahoma"/>
              </a:rPr>
              <a:t>A</a:t>
            </a:r>
            <a:r>
              <a:rPr b="1" dirty="0" spc="-225" sz="3200">
                <a:solidFill>
                  <a:srgbClr val="FF0000"/>
                </a:solidFill>
                <a:latin typeface="Tahoma"/>
                <a:cs typeface="Tahoma"/>
              </a:rPr>
              <a:t>b</a:t>
            </a:r>
            <a:r>
              <a:rPr b="1" dirty="0" spc="-105" sz="3200">
                <a:solidFill>
                  <a:srgbClr val="FF0000"/>
                </a:solidFill>
                <a:latin typeface="Tahoma"/>
                <a:cs typeface="Tahoma"/>
              </a:rPr>
              <a:t>o</a:t>
            </a:r>
            <a:r>
              <a:rPr b="1" dirty="0" spc="-250" sz="3200">
                <a:solidFill>
                  <a:srgbClr val="FF0000"/>
                </a:solidFill>
                <a:latin typeface="Tahoma"/>
                <a:cs typeface="Tahoma"/>
              </a:rPr>
              <a:t>u</a:t>
            </a:r>
            <a:r>
              <a:rPr b="1" dirty="0" spc="-114" sz="3200">
                <a:solidFill>
                  <a:srgbClr val="FF0000"/>
                </a:solidFill>
                <a:latin typeface="Tahoma"/>
                <a:cs typeface="Tahoma"/>
              </a:rPr>
              <a:t>t</a:t>
            </a:r>
            <a:r>
              <a:rPr b="1" dirty="0" spc="-135" sz="3200">
                <a:solidFill>
                  <a:srgbClr val="FF0000"/>
                </a:solidFill>
                <a:latin typeface="Tahoma"/>
                <a:cs typeface="Tahoma"/>
              </a:rPr>
              <a:t> </a:t>
            </a:r>
            <a:r>
              <a:rPr b="1" dirty="0" spc="-355" sz="3200">
                <a:solidFill>
                  <a:srgbClr val="FF0000"/>
                </a:solidFill>
                <a:latin typeface="Tahoma"/>
                <a:cs typeface="Tahoma"/>
              </a:rPr>
              <a:t>m</a:t>
            </a:r>
            <a:r>
              <a:rPr b="1" dirty="0" spc="-170" sz="3200">
                <a:solidFill>
                  <a:srgbClr val="FF0000"/>
                </a:solidFill>
                <a:latin typeface="Tahoma"/>
                <a:cs typeface="Tahoma"/>
              </a:rPr>
              <a:t>e</a:t>
            </a:r>
            <a:endParaRPr sz="3200">
              <a:latin typeface="Tahoma"/>
              <a:cs typeface="Tahoma"/>
            </a:endParaRPr>
          </a:p>
        </p:txBody>
      </p:sp>
      <p:pic>
        <p:nvPicPr>
          <p:cNvPr id="4" name="object 4"/>
          <p:cNvPicPr/>
          <p:nvPr/>
        </p:nvPicPr>
        <p:blipFill>
          <a:blip cstate="print" r:embed="rId2"/>
          <a:stretch>
            <a:fillRect/>
          </a:stretch>
        </p:blipFill>
        <p:spPr>
          <a:xfrm>
            <a:off x="666750" y="5467350"/>
            <a:ext cx="695325" cy="695325"/>
          </a:xfrm>
          <a:prstGeom prst="rect">
            <a:avLst/>
          </a:prstGeom>
        </p:spPr>
      </p:pic>
      <p:pic>
        <p:nvPicPr>
          <p:cNvPr id="5" name="object 5"/>
          <p:cNvPicPr/>
          <p:nvPr/>
        </p:nvPicPr>
        <p:blipFill>
          <a:blip cstate="print" r:embed="rId3"/>
          <a:stretch>
            <a:fillRect/>
          </a:stretch>
        </p:blipFill>
        <p:spPr>
          <a:xfrm>
            <a:off x="666750" y="4495800"/>
            <a:ext cx="695325" cy="666750"/>
          </a:xfrm>
          <a:prstGeom prst="rect">
            <a:avLst/>
          </a:prstGeom>
        </p:spPr>
      </p:pic>
      <p:sp>
        <p:nvSpPr>
          <p:cNvPr id="6" name="object 6"/>
          <p:cNvSpPr txBox="1"/>
          <p:nvPr/>
        </p:nvSpPr>
        <p:spPr>
          <a:xfrm>
            <a:off x="1866603" y="4685590"/>
            <a:ext cx="5987597" cy="243126"/>
          </a:xfrm>
          <a:prstGeom prst="rect">
            <a:avLst/>
          </a:prstGeom>
        </p:spPr>
        <p:txBody>
          <a:bodyPr bIns="0" lIns="0" numCol="1" rIns="0" rtlCol="0" tIns="15875" vert="horz" wrap="square">
            <a:spAutoFit/>
          </a:bodyPr>
          <a:lstStyle/>
          <a:p>
            <a:pPr marL="12700">
              <a:lnSpc>
                <a:spcPct val="100000"/>
              </a:lnSpc>
              <a:spcBef>
                <a:spcPts val="125"/>
              </a:spcBef>
            </a:pPr>
            <a:r>
              <a:rPr dirty="0" spc="-5" sz="1400" u="sng">
                <a:solidFill>
                  <a:srgbClr val="0462C1"/>
                </a:solidFill>
                <a:uFill>
                  <a:solidFill>
                    <a:srgbClr val="0462C1"/>
                  </a:solidFill>
                </a:uFill>
                <a:latin typeface="Bahnschrift"/>
                <a:cs typeface="Bahnschrift"/>
                <a:hlinkClick r:id="rId4"/>
              </a:rPr>
              <a:t>https://www.linkedin.com/in/venkatasai-singamsetty/</a:t>
            </a:r>
            <a:endParaRPr sz="1400">
              <a:latin typeface="Bahnschrift"/>
              <a:cs typeface="Bahnschrift"/>
            </a:endParaRPr>
          </a:p>
        </p:txBody>
      </p:sp>
      <p:sp>
        <p:nvSpPr>
          <p:cNvPr id="7" name="object 7"/>
          <p:cNvSpPr txBox="1"/>
          <p:nvPr/>
        </p:nvSpPr>
        <p:spPr>
          <a:xfrm>
            <a:off x="1866603" y="5539378"/>
            <a:ext cx="4350815" cy="243126"/>
          </a:xfrm>
          <a:prstGeom prst="rect">
            <a:avLst/>
          </a:prstGeom>
        </p:spPr>
        <p:txBody>
          <a:bodyPr bIns="0" lIns="0" numCol="1" rIns="0" rtlCol="0" tIns="15875" vert="horz" wrap="square">
            <a:spAutoFit/>
          </a:bodyPr>
          <a:lstStyle/>
          <a:p>
            <a:pPr marL="12700">
              <a:lnSpc>
                <a:spcPct val="100000"/>
              </a:lnSpc>
              <a:spcBef>
                <a:spcPts val="125"/>
              </a:spcBef>
            </a:pPr>
            <a:r>
              <a:rPr dirty="0" spc="-5" sz="1400" u="sng">
                <a:solidFill>
                  <a:srgbClr val="0462C1"/>
                </a:solidFill>
                <a:uFill>
                  <a:solidFill>
                    <a:srgbClr val="0462C1"/>
                  </a:solidFill>
                </a:uFill>
                <a:latin typeface="Arial MT"/>
                <a:cs typeface="Arial MT"/>
                <a:hlinkClick r:id="rId5"/>
              </a:rPr>
              <a:t>https://github.com/sai7658</a:t>
            </a:r>
            <a:endParaRPr sz="14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337" y="414655"/>
            <a:ext cx="1307465" cy="518159"/>
          </a:xfrm>
          <a:prstGeom prst="rect"/>
        </p:spPr>
        <p:txBody>
          <a:bodyPr bIns="0" lIns="0" numCol="1" rIns="0" rtlCol="0" tIns="16510" vert="horz" wrap="square">
            <a:spAutoFit/>
          </a:bodyPr>
          <a:lstStyle/>
          <a:p>
            <a:pPr marL="12700">
              <a:lnSpc>
                <a:spcPct val="100000"/>
              </a:lnSpc>
              <a:spcBef>
                <a:spcPts val="130"/>
              </a:spcBef>
            </a:pPr>
            <a:r>
              <a:rPr b="1" dirty="0" spc="-5" sz="3200">
                <a:solidFill>
                  <a:srgbClr val="FF0000"/>
                </a:solidFill>
                <a:latin typeface="Calibri"/>
                <a:cs typeface="Calibri"/>
              </a:rPr>
              <a:t>Agenda</a:t>
            </a:r>
            <a:endParaRPr sz="3200">
              <a:latin typeface="Calibri"/>
              <a:cs typeface="Calibri"/>
            </a:endParaRPr>
          </a:p>
        </p:txBody>
      </p:sp>
      <p:sp>
        <p:nvSpPr>
          <p:cNvPr id="3" name="object 3"/>
          <p:cNvSpPr txBox="1"/>
          <p:nvPr/>
        </p:nvSpPr>
        <p:spPr>
          <a:xfrm>
            <a:off x="443547" y="1035335"/>
            <a:ext cx="5528945" cy="1170940"/>
          </a:xfrm>
          <a:prstGeom prst="rect">
            <a:avLst/>
          </a:prstGeom>
        </p:spPr>
        <p:txBody>
          <a:bodyPr bIns="0" lIns="0" numCol="1" rIns="0" rtlCol="0" tIns="70485" vert="horz" wrap="square">
            <a:spAutoFit/>
          </a:bodyPr>
          <a:lstStyle/>
          <a:p>
            <a:pPr indent="-229235" marL="241300">
              <a:lnSpc>
                <a:spcPct val="100000"/>
              </a:lnSpc>
              <a:spcBef>
                <a:spcPts val="555"/>
              </a:spcBef>
              <a:buFont typeface="Arial MT"/>
              <a:buChar char="•"/>
              <a:tabLst>
                <a:tab algn="l" pos="241300"/>
                <a:tab algn="l" pos="241935"/>
              </a:tabLst>
            </a:pPr>
            <a:r>
              <a:rPr b="1" dirty="0" spc="-10" sz="1500">
                <a:latin typeface="Calibri"/>
                <a:cs typeface="Calibri"/>
              </a:rPr>
              <a:t>Business</a:t>
            </a:r>
            <a:r>
              <a:rPr b="1" dirty="0" spc="35" sz="1500">
                <a:latin typeface="Calibri"/>
                <a:cs typeface="Calibri"/>
              </a:rPr>
              <a:t> </a:t>
            </a:r>
            <a:r>
              <a:rPr b="1" dirty="0" spc="-5" sz="1500">
                <a:latin typeface="Calibri"/>
                <a:cs typeface="Calibri"/>
              </a:rPr>
              <a:t>Problem</a:t>
            </a:r>
            <a:r>
              <a:rPr b="1" dirty="0" spc="10" sz="1500">
                <a:latin typeface="Calibri"/>
                <a:cs typeface="Calibri"/>
              </a:rPr>
              <a:t> </a:t>
            </a:r>
            <a:r>
              <a:rPr b="1" dirty="0" spc="-20" sz="1500">
                <a:latin typeface="Calibri"/>
                <a:cs typeface="Calibri"/>
              </a:rPr>
              <a:t>and</a:t>
            </a:r>
            <a:r>
              <a:rPr b="1" dirty="0" spc="50" sz="1500">
                <a:latin typeface="Calibri"/>
                <a:cs typeface="Calibri"/>
              </a:rPr>
              <a:t> </a:t>
            </a:r>
            <a:r>
              <a:rPr b="1" dirty="0" spc="-5" sz="1500">
                <a:latin typeface="Calibri"/>
                <a:cs typeface="Calibri"/>
              </a:rPr>
              <a:t>Use</a:t>
            </a:r>
            <a:r>
              <a:rPr b="1" dirty="0" spc="-45" sz="1500">
                <a:latin typeface="Calibri"/>
                <a:cs typeface="Calibri"/>
              </a:rPr>
              <a:t> </a:t>
            </a:r>
            <a:r>
              <a:rPr b="1" dirty="0" spc="-10" sz="1500">
                <a:latin typeface="Calibri"/>
                <a:cs typeface="Calibri"/>
              </a:rPr>
              <a:t>case</a:t>
            </a:r>
            <a:r>
              <a:rPr b="1" dirty="0" spc="30" sz="1500">
                <a:latin typeface="Calibri"/>
                <a:cs typeface="Calibri"/>
              </a:rPr>
              <a:t> </a:t>
            </a:r>
            <a:r>
              <a:rPr b="1" dirty="0" spc="-10" sz="1500">
                <a:latin typeface="Calibri"/>
                <a:cs typeface="Calibri"/>
              </a:rPr>
              <a:t>domain</a:t>
            </a:r>
            <a:r>
              <a:rPr b="1" dirty="0" spc="-25" sz="1500">
                <a:latin typeface="Calibri"/>
                <a:cs typeface="Calibri"/>
              </a:rPr>
              <a:t> </a:t>
            </a:r>
            <a:r>
              <a:rPr b="1" dirty="0" spc="-5" sz="1500">
                <a:latin typeface="Calibri"/>
                <a:cs typeface="Calibri"/>
              </a:rPr>
              <a:t>understanding(If</a:t>
            </a:r>
            <a:r>
              <a:rPr b="1" dirty="0" spc="5" sz="1500">
                <a:latin typeface="Calibri"/>
                <a:cs typeface="Calibri"/>
              </a:rPr>
              <a:t> </a:t>
            </a:r>
            <a:r>
              <a:rPr b="1" dirty="0" spc="-10" sz="1500">
                <a:latin typeface="Calibri"/>
                <a:cs typeface="Calibri"/>
              </a:rPr>
              <a:t>Required)</a:t>
            </a:r>
            <a:endParaRPr sz="1500">
              <a:latin typeface="Calibri"/>
              <a:cs typeface="Calibri"/>
            </a:endParaRPr>
          </a:p>
          <a:p>
            <a:pPr indent="-229235" marL="241300">
              <a:lnSpc>
                <a:spcPct val="100000"/>
              </a:lnSpc>
              <a:spcBef>
                <a:spcPts val="455"/>
              </a:spcBef>
              <a:buFont typeface="Arial MT"/>
              <a:buChar char="•"/>
              <a:tabLst>
                <a:tab algn="l" pos="241300"/>
                <a:tab algn="l" pos="241935"/>
              </a:tabLst>
            </a:pPr>
            <a:r>
              <a:rPr b="1" dirty="0" spc="-5" sz="1500">
                <a:latin typeface="Calibri"/>
                <a:cs typeface="Calibri"/>
              </a:rPr>
              <a:t>Objective</a:t>
            </a:r>
            <a:r>
              <a:rPr b="1" dirty="0" spc="10" sz="1500">
                <a:latin typeface="Calibri"/>
                <a:cs typeface="Calibri"/>
              </a:rPr>
              <a:t> </a:t>
            </a:r>
            <a:r>
              <a:rPr b="1" dirty="0" spc="-30" sz="1500">
                <a:latin typeface="Calibri"/>
                <a:cs typeface="Calibri"/>
              </a:rPr>
              <a:t>of</a:t>
            </a:r>
            <a:r>
              <a:rPr b="1" dirty="0" spc="-10" sz="1500">
                <a:latin typeface="Calibri"/>
                <a:cs typeface="Calibri"/>
              </a:rPr>
              <a:t> </a:t>
            </a:r>
            <a:r>
              <a:rPr b="1" dirty="0" spc="5" sz="1500">
                <a:latin typeface="Calibri"/>
                <a:cs typeface="Calibri"/>
              </a:rPr>
              <a:t>the</a:t>
            </a:r>
            <a:r>
              <a:rPr b="1" dirty="0" spc="-55" sz="1500">
                <a:latin typeface="Calibri"/>
                <a:cs typeface="Calibri"/>
              </a:rPr>
              <a:t> </a:t>
            </a:r>
            <a:r>
              <a:rPr b="1" dirty="0" spc="5" sz="1500">
                <a:latin typeface="Calibri"/>
                <a:cs typeface="Calibri"/>
              </a:rPr>
              <a:t>Project</a:t>
            </a:r>
            <a:endParaRPr sz="1500">
              <a:latin typeface="Calibri"/>
              <a:cs typeface="Calibri"/>
            </a:endParaRPr>
          </a:p>
          <a:p>
            <a:pPr indent="-229235" marL="241300">
              <a:lnSpc>
                <a:spcPct val="100000"/>
              </a:lnSpc>
              <a:spcBef>
                <a:spcPts val="455"/>
              </a:spcBef>
              <a:buFont typeface="Arial MT"/>
              <a:buChar char="•"/>
              <a:tabLst>
                <a:tab algn="l" pos="241300"/>
                <a:tab algn="l" pos="241935"/>
              </a:tabLst>
            </a:pPr>
            <a:r>
              <a:rPr b="1" dirty="0" spc="-10" sz="1500">
                <a:latin typeface="Calibri"/>
                <a:cs typeface="Calibri"/>
              </a:rPr>
              <a:t>Web</a:t>
            </a:r>
            <a:r>
              <a:rPr b="1" dirty="0" spc="-25" sz="1500">
                <a:latin typeface="Calibri"/>
                <a:cs typeface="Calibri"/>
              </a:rPr>
              <a:t> </a:t>
            </a:r>
            <a:r>
              <a:rPr b="1" dirty="0" spc="-5" sz="1500">
                <a:latin typeface="Calibri"/>
                <a:cs typeface="Calibri"/>
              </a:rPr>
              <a:t>Scraping</a:t>
            </a:r>
            <a:r>
              <a:rPr b="1" dirty="0" spc="35" sz="1500">
                <a:latin typeface="Calibri"/>
                <a:cs typeface="Calibri"/>
              </a:rPr>
              <a:t> </a:t>
            </a:r>
            <a:r>
              <a:rPr b="1" dirty="0" sz="1500">
                <a:latin typeface="Calibri"/>
                <a:cs typeface="Calibri"/>
              </a:rPr>
              <a:t>–</a:t>
            </a:r>
            <a:r>
              <a:rPr b="1" dirty="0" spc="5" sz="1500">
                <a:latin typeface="Calibri"/>
                <a:cs typeface="Calibri"/>
              </a:rPr>
              <a:t> </a:t>
            </a:r>
            <a:r>
              <a:rPr b="1" dirty="0" spc="-5" sz="1500">
                <a:latin typeface="Calibri"/>
                <a:cs typeface="Calibri"/>
              </a:rPr>
              <a:t>Details</a:t>
            </a:r>
            <a:r>
              <a:rPr b="1" dirty="0" spc="35" sz="1500">
                <a:latin typeface="Calibri"/>
                <a:cs typeface="Calibri"/>
              </a:rPr>
              <a:t> </a:t>
            </a:r>
            <a:r>
              <a:rPr b="1" dirty="0" spc="-5" sz="1500">
                <a:latin typeface="Calibri"/>
                <a:cs typeface="Calibri"/>
              </a:rPr>
              <a:t>(Websites,</a:t>
            </a:r>
            <a:r>
              <a:rPr b="1" dirty="0" spc="-50" sz="1500">
                <a:latin typeface="Calibri"/>
                <a:cs typeface="Calibri"/>
              </a:rPr>
              <a:t> </a:t>
            </a:r>
            <a:r>
              <a:rPr b="1" dirty="0" sz="1500">
                <a:latin typeface="Calibri"/>
                <a:cs typeface="Calibri"/>
              </a:rPr>
              <a:t>Processor</a:t>
            </a:r>
            <a:r>
              <a:rPr b="1" dirty="0" spc="25" sz="1500">
                <a:latin typeface="Calibri"/>
                <a:cs typeface="Calibri"/>
              </a:rPr>
              <a:t> </a:t>
            </a:r>
            <a:r>
              <a:rPr b="1" dirty="0" spc="-10" sz="1500">
                <a:latin typeface="Calibri"/>
                <a:cs typeface="Calibri"/>
              </a:rPr>
              <a:t>you</a:t>
            </a:r>
            <a:r>
              <a:rPr b="1" dirty="0" spc="-25" sz="1500">
                <a:latin typeface="Calibri"/>
                <a:cs typeface="Calibri"/>
              </a:rPr>
              <a:t> </a:t>
            </a:r>
            <a:r>
              <a:rPr b="1" dirty="0" spc="-10" sz="1500">
                <a:latin typeface="Calibri"/>
                <a:cs typeface="Calibri"/>
              </a:rPr>
              <a:t>followed)</a:t>
            </a:r>
            <a:endParaRPr sz="1500">
              <a:latin typeface="Calibri"/>
              <a:cs typeface="Calibri"/>
            </a:endParaRPr>
          </a:p>
          <a:p>
            <a:pPr indent="-229235" marL="241300">
              <a:lnSpc>
                <a:spcPct val="100000"/>
              </a:lnSpc>
              <a:spcBef>
                <a:spcPts val="450"/>
              </a:spcBef>
              <a:buFont typeface="Arial MT"/>
              <a:buChar char="•"/>
              <a:tabLst>
                <a:tab algn="l" pos="241300"/>
                <a:tab algn="l" pos="241935"/>
              </a:tabLst>
            </a:pPr>
            <a:r>
              <a:rPr b="1" dirty="0" sz="1500">
                <a:latin typeface="Calibri"/>
                <a:cs typeface="Calibri"/>
              </a:rPr>
              <a:t>Summary</a:t>
            </a:r>
            <a:r>
              <a:rPr b="1" dirty="0" spc="-25" sz="1500">
                <a:latin typeface="Calibri"/>
                <a:cs typeface="Calibri"/>
              </a:rPr>
              <a:t> </a:t>
            </a:r>
            <a:r>
              <a:rPr b="1" dirty="0" spc="5" sz="1500">
                <a:latin typeface="Calibri"/>
                <a:cs typeface="Calibri"/>
              </a:rPr>
              <a:t>of</a:t>
            </a:r>
            <a:r>
              <a:rPr b="1" dirty="0" spc="-10" sz="1500">
                <a:latin typeface="Calibri"/>
                <a:cs typeface="Calibri"/>
              </a:rPr>
              <a:t> </a:t>
            </a:r>
            <a:r>
              <a:rPr b="1" dirty="0" spc="-20" sz="1500">
                <a:latin typeface="Calibri"/>
                <a:cs typeface="Calibri"/>
              </a:rPr>
              <a:t>the</a:t>
            </a:r>
            <a:r>
              <a:rPr b="1" dirty="0" spc="10" sz="1500">
                <a:latin typeface="Calibri"/>
                <a:cs typeface="Calibri"/>
              </a:rPr>
              <a:t> </a:t>
            </a:r>
            <a:r>
              <a:rPr b="1" dirty="0" spc="-10" sz="1500">
                <a:latin typeface="Calibri"/>
                <a:cs typeface="Calibri"/>
              </a:rPr>
              <a:t>Data</a:t>
            </a:r>
            <a:endParaRPr sz="1500">
              <a:latin typeface="Calibri"/>
              <a:cs typeface="Calibri"/>
            </a:endParaRPr>
          </a:p>
        </p:txBody>
      </p:sp>
      <p:sp>
        <p:nvSpPr>
          <p:cNvPr id="4" name="object 4"/>
          <p:cNvSpPr txBox="1"/>
          <p:nvPr/>
        </p:nvSpPr>
        <p:spPr>
          <a:xfrm flipH="1">
            <a:off x="-35326" y="3603276"/>
            <a:ext cx="485567" cy="329477"/>
          </a:xfrm>
          <a:prstGeom prst="rect">
            <a:avLst/>
          </a:prstGeom>
        </p:spPr>
        <p:txBody>
          <a:bodyPr bIns="0" lIns="0" numCol="1" rIns="0" rtlCol="0" tIns="79375" vert="horz" wrap="square">
            <a:spAutoFit/>
          </a:bodyPr>
          <a:lstStyle/>
          <a:p>
            <a:pPr>
              <a:lnSpc>
                <a:spcPct val="100000"/>
              </a:lnSpc>
              <a:spcBef>
                <a:spcPts val="625"/>
              </a:spcBef>
            </a:pPr>
            <a:endParaRPr sz="1500">
              <a:latin typeface="Calibri"/>
              <a:cs typeface="Calibri"/>
            </a:endParaRPr>
          </a:p>
          <a:p>
            <a:pPr>
              <a:lnSpc>
                <a:spcPct val="100000"/>
              </a:lnSpc>
              <a:spcBef>
                <a:spcPts val="530"/>
              </a:spcBef>
            </a:pPr>
            <a:endParaRPr sz="1500">
              <a:latin typeface="Calibri"/>
              <a:cs typeface="Calibri"/>
            </a:endParaRPr>
          </a:p>
          <a:p>
            <a:pPr>
              <a:lnSpc>
                <a:spcPct val="100000"/>
              </a:lnSpc>
              <a:spcBef>
                <a:spcPts val="450"/>
              </a:spcBef>
            </a:pPr>
            <a:endParaRPr sz="1500">
              <a:latin typeface="Calibri"/>
              <a:cs typeface="Calibri"/>
            </a:endParaRPr>
          </a:p>
        </p:txBody>
      </p:sp>
      <p:sp>
        <p:nvSpPr>
          <p:cNvPr id="5" name="object 5"/>
          <p:cNvSpPr txBox="1"/>
          <p:nvPr/>
        </p:nvSpPr>
        <p:spPr>
          <a:xfrm>
            <a:off x="624097" y="2531714"/>
            <a:ext cx="5693306" cy="1542132"/>
          </a:xfrm>
          <a:prstGeom prst="rect">
            <a:avLst/>
          </a:prstGeom>
        </p:spPr>
        <p:txBody>
          <a:bodyPr bIns="0" lIns="0" numCol="1" rIns="0" rtlCol="0" tIns="7620" vert="horz" wrap="square">
            <a:spAutoFit/>
          </a:bodyPr>
          <a:lstStyle/>
          <a:p>
            <a:pPr indent="-228600" marL="228600" marR="66040">
              <a:lnSpc>
                <a:spcPct val="127200"/>
              </a:lnSpc>
              <a:spcBef>
                <a:spcPts val="60"/>
              </a:spcBef>
              <a:buFont typeface="Arial MT"/>
              <a:buChar char="•"/>
              <a:tabLst>
                <a:tab algn="l" pos="228600"/>
                <a:tab algn="l" pos="229235"/>
              </a:tabLst>
            </a:pPr>
            <a:r>
              <a:rPr b="1" dirty="0" spc="-5" sz="1500" u="sng">
                <a:solidFill>
                  <a:srgbClr val="FF0000"/>
                </a:solidFill>
                <a:uFill>
                  <a:solidFill>
                    <a:srgbClr val="FF0000"/>
                  </a:solidFill>
                </a:uFill>
                <a:latin typeface="Calibri"/>
                <a:cs typeface="Calibri"/>
              </a:rPr>
              <a:t>Exploratory </a:t>
            </a:r>
            <a:r>
              <a:rPr b="1" dirty="0" spc="5" sz="1500" u="sng">
                <a:solidFill>
                  <a:srgbClr val="FF0000"/>
                </a:solidFill>
                <a:uFill>
                  <a:solidFill>
                    <a:srgbClr val="FF0000"/>
                  </a:solidFill>
                </a:uFill>
                <a:latin typeface="Calibri"/>
                <a:cs typeface="Calibri"/>
              </a:rPr>
              <a:t>Data </a:t>
            </a:r>
            <a:r>
              <a:rPr b="1" dirty="0" spc="-5" sz="1500" u="sng">
                <a:solidFill>
                  <a:srgbClr val="FF0000"/>
                </a:solidFill>
                <a:uFill>
                  <a:solidFill>
                    <a:srgbClr val="FF0000"/>
                  </a:solidFill>
                </a:uFill>
                <a:latin typeface="Calibri"/>
                <a:cs typeface="Calibri"/>
              </a:rPr>
              <a:t>Analysis: </a:t>
            </a:r>
            <a:r>
              <a:rPr b="1" dirty="0" sz="1500">
                <a:solidFill>
                  <a:srgbClr val="FF0000"/>
                </a:solidFill>
                <a:latin typeface="Calibri"/>
                <a:cs typeface="Calibri"/>
              </a:rPr>
              <a:t> </a:t>
            </a:r>
            <a:endParaRPr sz="1500">
              <a:latin typeface="Calibri"/>
              <a:cs typeface="Calibri"/>
            </a:endParaRPr>
          </a:p>
          <a:p>
            <a:pPr indent="-228600" marL="228600" marR="66040">
              <a:lnSpc>
                <a:spcPct val="127200"/>
              </a:lnSpc>
              <a:spcBef>
                <a:spcPts val="60"/>
              </a:spcBef>
              <a:buFont typeface="Arial MT"/>
              <a:buChar char="•"/>
            </a:pPr>
            <a:r>
              <a:rPr b="1" dirty="0" i="1" spc="-5" sz="1500">
                <a:latin typeface="Calibri"/>
                <a:cs typeface="Calibri"/>
              </a:rPr>
              <a:t>Data</a:t>
            </a:r>
            <a:r>
              <a:rPr b="1" dirty="0" i="1" spc="50" sz="1500">
                <a:latin typeface="Calibri"/>
                <a:cs typeface="Calibri"/>
              </a:rPr>
              <a:t> </a:t>
            </a:r>
            <a:r>
              <a:rPr b="1" dirty="0" i="1" spc="-10" sz="1500">
                <a:latin typeface="Calibri"/>
                <a:cs typeface="Calibri"/>
              </a:rPr>
              <a:t>Cleaning</a:t>
            </a:r>
            <a:r>
              <a:rPr b="1" dirty="0" i="1" spc="65" sz="1500">
                <a:latin typeface="Calibri"/>
                <a:cs typeface="Calibri"/>
              </a:rPr>
              <a:t> </a:t>
            </a:r>
            <a:r>
              <a:rPr b="1" dirty="0" i="1" spc="5" sz="1500">
                <a:latin typeface="Calibri"/>
                <a:cs typeface="Calibri"/>
              </a:rPr>
              <a:t>Steps </a:t>
            </a:r>
            <a:r>
              <a:rPr b="1" dirty="0" i="1" spc="10" sz="1500">
                <a:latin typeface="Calibri"/>
                <a:cs typeface="Calibri"/>
              </a:rPr>
              <a:t> </a:t>
            </a:r>
          </a:p>
          <a:p>
            <a:pPr indent="-228600" marL="228600" marR="66040">
              <a:lnSpc>
                <a:spcPct val="127200"/>
              </a:lnSpc>
              <a:spcBef>
                <a:spcPts val="60"/>
              </a:spcBef>
              <a:buFont typeface="Arial MT"/>
              <a:buChar char="•"/>
            </a:pPr>
            <a:r>
              <a:rPr b="1" dirty="0" i="1" spc="-5" sz="1500">
                <a:latin typeface="Calibri"/>
                <a:cs typeface="Calibri"/>
              </a:rPr>
              <a:t>Data</a:t>
            </a:r>
            <a:r>
              <a:rPr b="1" dirty="0" i="1" spc="-35" sz="1500">
                <a:latin typeface="Calibri"/>
                <a:cs typeface="Calibri"/>
              </a:rPr>
              <a:t> </a:t>
            </a:r>
            <a:r>
              <a:rPr b="1" dirty="0" i="1" spc="-5" sz="1500">
                <a:latin typeface="Calibri"/>
                <a:cs typeface="Calibri"/>
              </a:rPr>
              <a:t>Manipulation</a:t>
            </a:r>
            <a:r>
              <a:rPr b="1" dirty="0" i="1" spc="-35" sz="1500">
                <a:latin typeface="Calibri"/>
                <a:cs typeface="Calibri"/>
              </a:rPr>
              <a:t> </a:t>
            </a:r>
            <a:r>
              <a:rPr b="1" dirty="0" i="1" spc="5" sz="1500">
                <a:latin typeface="Calibri"/>
                <a:cs typeface="Calibri"/>
              </a:rPr>
              <a:t>Steps</a:t>
            </a:r>
          </a:p>
          <a:p>
            <a:pPr indent="-228600" marL="228600" marR="66040">
              <a:lnSpc>
                <a:spcPct val="127200"/>
              </a:lnSpc>
              <a:spcBef>
                <a:spcPts val="60"/>
              </a:spcBef>
              <a:buFont typeface="Arial MT"/>
              <a:buChar char="•"/>
            </a:pPr>
            <a:r>
              <a:rPr b="1" i="1" sz="1500">
                <a:latin typeface="Calibri"/>
              </a:rPr>
              <a:t>Univariate</a:t>
            </a:r>
            <a:r>
              <a:rPr b="1" i="1" sz="1500">
                <a:latin typeface="Calibri"/>
              </a:rPr>
              <a:t> </a:t>
            </a:r>
            <a:r>
              <a:rPr b="1" i="1" sz="1500">
                <a:latin typeface="Calibri"/>
              </a:rPr>
              <a:t>Analysis</a:t>
            </a:r>
            <a:r>
              <a:rPr b="1" i="1" sz="1500">
                <a:latin typeface="Calibri"/>
              </a:rPr>
              <a:t> </a:t>
            </a:r>
            <a:r>
              <a:rPr b="1" i="1" sz="1500">
                <a:latin typeface="Calibri"/>
              </a:rPr>
              <a:t>Steps</a:t>
            </a:r>
          </a:p>
          <a:p>
            <a:pPr indent="-228600" marL="228600" marR="66040">
              <a:lnSpc>
                <a:spcPct val="127200"/>
              </a:lnSpc>
              <a:spcBef>
                <a:spcPts val="60"/>
              </a:spcBef>
              <a:buFont typeface="Arial MT"/>
              <a:buChar char="•"/>
            </a:pPr>
            <a:r>
              <a:rPr b="1" i="1" sz="1500">
                <a:latin typeface="Calibri"/>
              </a:rPr>
              <a:t>Bivariate</a:t>
            </a:r>
            <a:r>
              <a:rPr b="1" i="1" sz="1500">
                <a:latin typeface="Calibri"/>
              </a:rPr>
              <a:t> </a:t>
            </a:r>
            <a:r>
              <a:rPr b="1" i="1" sz="1500">
                <a:latin typeface="Calibri"/>
              </a:rPr>
              <a:t>Analysis</a:t>
            </a:r>
            <a:r>
              <a:rPr b="1" i="1" sz="1500">
                <a:latin typeface="Calibri"/>
              </a:rPr>
              <a:t> </a:t>
            </a:r>
            <a:r>
              <a:rPr b="1" i="1" sz="1500">
                <a:latin typeface="Calibri"/>
              </a:rPr>
              <a:t>Steps</a:t>
            </a:r>
          </a:p>
        </p:txBody>
      </p:sp>
      <p:sp>
        <p:nvSpPr>
          <p:cNvPr id="6" name="object 6"/>
          <p:cNvSpPr txBox="1"/>
          <p:nvPr/>
        </p:nvSpPr>
        <p:spPr>
          <a:xfrm>
            <a:off x="443547" y="4193222"/>
            <a:ext cx="6423660" cy="1170305"/>
          </a:xfrm>
          <a:prstGeom prst="rect">
            <a:avLst/>
          </a:prstGeom>
        </p:spPr>
        <p:txBody>
          <a:bodyPr bIns="0" lIns="0" numCol="1" rIns="0" rtlCol="0" tIns="69850" vert="horz" wrap="square">
            <a:spAutoFit/>
          </a:bodyPr>
          <a:lstStyle/>
          <a:p>
            <a:pPr indent="-229235" marL="241300">
              <a:lnSpc>
                <a:spcPct val="100000"/>
              </a:lnSpc>
              <a:spcBef>
                <a:spcPts val="550"/>
              </a:spcBef>
              <a:buFont typeface="Arial MT"/>
              <a:buChar char="•"/>
              <a:tabLst>
                <a:tab algn="l" pos="241300"/>
                <a:tab algn="l" pos="241935"/>
              </a:tabLst>
            </a:pPr>
            <a:r>
              <a:rPr b="1" dirty="0" sz="1500">
                <a:latin typeface="Calibri"/>
                <a:cs typeface="Calibri"/>
              </a:rPr>
              <a:t>Key</a:t>
            </a:r>
            <a:r>
              <a:rPr b="1" dirty="0" spc="-30" sz="1500">
                <a:latin typeface="Calibri"/>
                <a:cs typeface="Calibri"/>
              </a:rPr>
              <a:t> </a:t>
            </a:r>
            <a:r>
              <a:rPr b="1" dirty="0" spc="-10" sz="1500">
                <a:latin typeface="Calibri"/>
                <a:cs typeface="Calibri"/>
              </a:rPr>
              <a:t>Business</a:t>
            </a:r>
            <a:r>
              <a:rPr b="1" dirty="0" spc="15" sz="1500">
                <a:latin typeface="Calibri"/>
                <a:cs typeface="Calibri"/>
              </a:rPr>
              <a:t> </a:t>
            </a:r>
            <a:r>
              <a:rPr b="1" dirty="0" spc="-5" sz="1500">
                <a:latin typeface="Calibri"/>
                <a:cs typeface="Calibri"/>
              </a:rPr>
              <a:t>Question</a:t>
            </a:r>
            <a:endParaRPr sz="1500">
              <a:latin typeface="Calibri"/>
              <a:cs typeface="Calibri"/>
            </a:endParaRPr>
          </a:p>
          <a:p>
            <a:pPr indent="-229235" marL="241300">
              <a:lnSpc>
                <a:spcPct val="100000"/>
              </a:lnSpc>
              <a:spcBef>
                <a:spcPts val="455"/>
              </a:spcBef>
              <a:buFont typeface="Arial MT"/>
              <a:buChar char="•"/>
              <a:tabLst>
                <a:tab algn="l" pos="241300"/>
                <a:tab algn="l" pos="241935"/>
              </a:tabLst>
            </a:pPr>
            <a:r>
              <a:rPr b="1" dirty="0" spc="-5" sz="1500">
                <a:latin typeface="Calibri"/>
                <a:cs typeface="Calibri"/>
              </a:rPr>
              <a:t>Conclusion</a:t>
            </a:r>
            <a:r>
              <a:rPr b="1" dirty="0" spc="-30" sz="1500">
                <a:latin typeface="Calibri"/>
                <a:cs typeface="Calibri"/>
              </a:rPr>
              <a:t> </a:t>
            </a:r>
            <a:r>
              <a:rPr b="1" dirty="0" spc="-5" sz="1500">
                <a:latin typeface="Calibri"/>
                <a:cs typeface="Calibri"/>
              </a:rPr>
              <a:t>(Key</a:t>
            </a:r>
            <a:r>
              <a:rPr b="1" dirty="0" spc="-10" sz="1500">
                <a:latin typeface="Calibri"/>
                <a:cs typeface="Calibri"/>
              </a:rPr>
              <a:t> finding </a:t>
            </a:r>
            <a:r>
              <a:rPr b="1" dirty="0" spc="-5" sz="1500">
                <a:latin typeface="Calibri"/>
                <a:cs typeface="Calibri"/>
              </a:rPr>
              <a:t>overall)</a:t>
            </a:r>
            <a:endParaRPr sz="1500">
              <a:latin typeface="Calibri"/>
              <a:cs typeface="Calibri"/>
            </a:endParaRPr>
          </a:p>
          <a:p>
            <a:pPr indent="-229235" marL="241300">
              <a:lnSpc>
                <a:spcPct val="100000"/>
              </a:lnSpc>
              <a:spcBef>
                <a:spcPts val="455"/>
              </a:spcBef>
              <a:buFont typeface="Arial MT"/>
              <a:buChar char="•"/>
              <a:tabLst>
                <a:tab algn="l" pos="241300"/>
                <a:tab algn="l" pos="241935"/>
              </a:tabLst>
            </a:pPr>
            <a:r>
              <a:rPr b="1" dirty="0" sz="1500">
                <a:latin typeface="Calibri"/>
                <a:cs typeface="Calibri"/>
              </a:rPr>
              <a:t>Q&amp;A</a:t>
            </a:r>
            <a:r>
              <a:rPr b="1" dirty="0" spc="-10" sz="1500">
                <a:latin typeface="Calibri"/>
                <a:cs typeface="Calibri"/>
              </a:rPr>
              <a:t> </a:t>
            </a:r>
            <a:r>
              <a:rPr b="1" dirty="0" spc="-20" sz="1500">
                <a:latin typeface="Calibri"/>
                <a:cs typeface="Calibri"/>
              </a:rPr>
              <a:t>Slide</a:t>
            </a:r>
            <a:endParaRPr sz="1500">
              <a:latin typeface="Calibri"/>
              <a:cs typeface="Calibri"/>
            </a:endParaRPr>
          </a:p>
          <a:p>
            <a:pPr indent="-229235" marL="241300">
              <a:lnSpc>
                <a:spcPct val="100000"/>
              </a:lnSpc>
              <a:spcBef>
                <a:spcPts val="450"/>
              </a:spcBef>
              <a:buFont typeface="Arial MT"/>
              <a:buChar char="•"/>
              <a:tabLst>
                <a:tab algn="l" pos="241300"/>
                <a:tab algn="l" pos="241935"/>
              </a:tabLst>
            </a:pPr>
            <a:r>
              <a:rPr b="1" dirty="0" sz="1500">
                <a:latin typeface="Calibri"/>
                <a:cs typeface="Calibri"/>
              </a:rPr>
              <a:t>Your</a:t>
            </a:r>
            <a:r>
              <a:rPr b="1" dirty="0" spc="30" sz="1500">
                <a:latin typeface="Calibri"/>
                <a:cs typeface="Calibri"/>
              </a:rPr>
              <a:t> </a:t>
            </a:r>
            <a:r>
              <a:rPr b="1" dirty="0" spc="-10" sz="1500">
                <a:latin typeface="Calibri"/>
                <a:cs typeface="Calibri"/>
              </a:rPr>
              <a:t>Experience/Challenges</a:t>
            </a:r>
            <a:r>
              <a:rPr b="1" dirty="0" spc="-30" sz="1500">
                <a:latin typeface="Calibri"/>
                <a:cs typeface="Calibri"/>
              </a:rPr>
              <a:t> </a:t>
            </a:r>
            <a:r>
              <a:rPr b="1" dirty="0" spc="-5" sz="1500">
                <a:latin typeface="Calibri"/>
                <a:cs typeface="Calibri"/>
              </a:rPr>
              <a:t>working</a:t>
            </a:r>
            <a:r>
              <a:rPr b="1" dirty="0" sz="1500">
                <a:latin typeface="Calibri"/>
                <a:cs typeface="Calibri"/>
              </a:rPr>
              <a:t> </a:t>
            </a:r>
            <a:r>
              <a:rPr b="1" dirty="0" spc="5" sz="1500">
                <a:latin typeface="Calibri"/>
                <a:cs typeface="Calibri"/>
              </a:rPr>
              <a:t>on</a:t>
            </a:r>
            <a:r>
              <a:rPr b="1" dirty="0" spc="-15" sz="1500">
                <a:latin typeface="Calibri"/>
                <a:cs typeface="Calibri"/>
              </a:rPr>
              <a:t> </a:t>
            </a:r>
            <a:r>
              <a:rPr b="1" dirty="0" spc="15" sz="1500">
                <a:latin typeface="Calibri"/>
                <a:cs typeface="Calibri"/>
              </a:rPr>
              <a:t>Web</a:t>
            </a:r>
            <a:r>
              <a:rPr b="1" dirty="0" spc="-20" sz="1500">
                <a:latin typeface="Calibri"/>
                <a:cs typeface="Calibri"/>
              </a:rPr>
              <a:t> </a:t>
            </a:r>
            <a:r>
              <a:rPr b="1" dirty="0" spc="-5" sz="1500">
                <a:latin typeface="Calibri"/>
                <a:cs typeface="Calibri"/>
              </a:rPr>
              <a:t>Scraping</a:t>
            </a:r>
            <a:r>
              <a:rPr b="1" dirty="0" spc="50" sz="1500">
                <a:latin typeface="Calibri"/>
                <a:cs typeface="Calibri"/>
              </a:rPr>
              <a:t> </a:t>
            </a:r>
            <a:r>
              <a:rPr b="1" dirty="0" sz="1500">
                <a:latin typeface="Calibri"/>
                <a:cs typeface="Calibri"/>
              </a:rPr>
              <a:t>–</a:t>
            </a:r>
            <a:r>
              <a:rPr b="1" dirty="0" spc="10" sz="1500">
                <a:latin typeface="Calibri"/>
                <a:cs typeface="Calibri"/>
              </a:rPr>
              <a:t> </a:t>
            </a:r>
            <a:r>
              <a:rPr b="1" dirty="0" spc="5" sz="1500">
                <a:latin typeface="Calibri"/>
                <a:cs typeface="Calibri"/>
              </a:rPr>
              <a:t>Data</a:t>
            </a:r>
            <a:r>
              <a:rPr b="1" dirty="0" spc="-25" sz="1500">
                <a:latin typeface="Calibri"/>
                <a:cs typeface="Calibri"/>
              </a:rPr>
              <a:t> </a:t>
            </a:r>
            <a:r>
              <a:rPr b="1" dirty="0" spc="-5" sz="1500">
                <a:latin typeface="Calibri"/>
                <a:cs typeface="Calibri"/>
              </a:rPr>
              <a:t>Analysis</a:t>
            </a:r>
            <a:r>
              <a:rPr b="1" dirty="0" spc="-30" sz="1500">
                <a:latin typeface="Calibri"/>
                <a:cs typeface="Calibri"/>
              </a:rPr>
              <a:t> </a:t>
            </a:r>
            <a:r>
              <a:rPr b="1" dirty="0" spc="-5" sz="1500">
                <a:latin typeface="Calibri"/>
                <a:cs typeface="Calibri"/>
              </a:rPr>
              <a:t>Project.</a:t>
            </a:r>
            <a:endParaRPr sz="15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lder 2"/>
          <p:cNvSpPr>
            <a:spLocks noGrp="1"/>
          </p:cNvSpPr>
          <p:nvPr>
            <p:ph type="title"/>
          </p:nvPr>
        </p:nvSpPr>
        <p:spPr>
          <a:xfrm>
            <a:off x="612321" y="1012685"/>
            <a:ext cx="10190171" cy="763965"/>
          </a:xfrm>
        </p:spPr>
        <p:txBody>
          <a:bodyPr numCol="1"/>
          <a:lstStyle/>
          <a:p>
            <a:r>
              <a:rPr sz="1800">
                <a:solidFill>
                  <a:srgbClr val="000000"/>
                </a:solidFill>
                <a:latin typeface="Calibri"/>
              </a:rPr>
              <a:t>The primary goal is to analyze the employment outcomes of engineering graduates, specifically focusing on salaries, job titles, and job locations. This analysis aims to identify key factors influencing these outcomes.</a:t>
            </a:r>
            <a:endParaRPr/>
          </a:p>
        </p:txBody>
      </p:sp>
      <p:sp>
        <p:nvSpPr>
          <p:cNvPr id="3" name="Holder 3"/>
          <p:cNvSpPr>
            <a:spLocks noGrp="1"/>
          </p:cNvSpPr>
          <p:nvPr>
            <p:ph idx="1" type="body"/>
          </p:nvPr>
        </p:nvSpPr>
        <p:spPr>
          <a:xfrm>
            <a:off x="671104" y="306110"/>
            <a:ext cx="10303580" cy="635923"/>
          </a:xfrm>
        </p:spPr>
        <p:txBody>
          <a:bodyPr numCol="1"/>
          <a:lstStyle/>
          <a:p>
            <a:r>
              <a:rPr b="1" sz="2400" u="none">
                <a:solidFill>
                  <a:srgbClr val="FF0000"/>
                </a:solidFill>
              </a:rPr>
              <a:t>Business Problem and Use case domain understanding:- </a:t>
            </a:r>
            <a:endParaRPr/>
          </a:p>
        </p:txBody>
      </p:sp>
      <p:sp>
        <p:nvSpPr>
          <p:cNvPr id="4" name="rect3"/>
          <p:cNvSpPr txBox="1"/>
          <p:nvPr/>
        </p:nvSpPr>
        <p:spPr>
          <a:xfrm>
            <a:off x="417980" y="1848681"/>
            <a:ext cx="9803078" cy="789009"/>
          </a:xfrm>
          <a:prstGeom prst="rect">
            <a:avLst/>
          </a:prstGeom>
          <a:noFill/>
        </p:spPr>
        <p:txBody>
          <a:bodyPr numCol="1" wrap="square"/>
          <a:lstStyle/>
          <a:p>
            <a:endParaRPr/>
          </a:p>
          <a:p>
            <a:r>
              <a:rPr b="1">
                <a:solidFill>
                  <a:srgbClr val="FF0000"/>
                </a:solidFill>
              </a:rPr>
              <a:t>Objective of the Project</a:t>
            </a:r>
          </a:p>
        </p:txBody>
      </p:sp>
      <p:sp>
        <p:nvSpPr>
          <p:cNvPr id="5" name="rect4"/>
          <p:cNvSpPr txBox="1"/>
          <p:nvPr/>
        </p:nvSpPr>
        <p:spPr>
          <a:xfrm>
            <a:off x="429767" y="2731884"/>
            <a:ext cx="10274082" cy="765408"/>
          </a:xfrm>
          <a:prstGeom prst="rect">
            <a:avLst/>
          </a:prstGeom>
          <a:noFill/>
        </p:spPr>
        <p:txBody>
          <a:bodyPr numCol="1" wrap="square"/>
          <a:lstStyle/>
          <a:p>
            <a:r>
              <a:rPr>
                <a:latin typeface="Calibri"/>
              </a:rPr>
              <a:t>The objective is to analyze job market trends and optimize recruitment strategies based on data extracted from job postings and candidate profiles.</a:t>
            </a:r>
            <a:endParaRPr/>
          </a:p>
          <a:p>
            <a:r>
              <a:rPr/>
              <a:t/>
            </a:r>
          </a:p>
        </p:txBody>
      </p:sp>
      <p:sp>
        <p:nvSpPr>
          <p:cNvPr id="6" name="rect5"/>
          <p:cNvSpPr txBox="1"/>
          <p:nvPr/>
        </p:nvSpPr>
        <p:spPr>
          <a:xfrm>
            <a:off x="412022" y="3485440"/>
            <a:ext cx="10703967" cy="824365"/>
          </a:xfrm>
          <a:prstGeom prst="rect">
            <a:avLst/>
          </a:prstGeom>
          <a:noFill/>
        </p:spPr>
        <p:txBody>
          <a:bodyPr numCol="1" wrap="square"/>
          <a:lstStyle/>
          <a:p>
            <a:endParaRPr/>
          </a:p>
          <a:p>
            <a:r>
              <a:rPr b="1">
                <a:solidFill>
                  <a:srgbClr val="FF0000"/>
                </a:solidFill>
                <a:latin typeface="Calibri"/>
              </a:rPr>
              <a:t>Goal</a:t>
            </a:r>
            <a:r>
              <a:rPr b="1">
                <a:latin typeface="Calibri"/>
              </a:rPr>
              <a:t>:</a:t>
            </a:r>
            <a:r>
              <a:rPr>
                <a:latin typeface="Calibri"/>
              </a:rPr>
              <a:t> To scrape data on job postings and candidate qualifications from various job portals, analyze trends in employment, and provide actionable insights for improving recruitment strategies.</a:t>
            </a:r>
          </a:p>
        </p:txBody>
      </p:sp>
      <p:sp>
        <p:nvSpPr>
          <p:cNvPr id="7" name="rect6"/>
          <p:cNvSpPr txBox="1"/>
          <p:nvPr/>
        </p:nvSpPr>
        <p:spPr>
          <a:xfrm>
            <a:off x="441554" y="4651182"/>
            <a:ext cx="6729672" cy="424026"/>
          </a:xfrm>
          <a:prstGeom prst="rect">
            <a:avLst/>
          </a:prstGeom>
          <a:noFill/>
        </p:spPr>
        <p:txBody>
          <a:bodyPr numCol="1" wrap="square"/>
          <a:lstStyle/>
          <a:p>
            <a:r>
              <a:rPr b="1">
                <a:solidFill>
                  <a:srgbClr val="FF0000"/>
                </a:solidFill>
                <a:latin typeface="Calibri"/>
              </a:rPr>
              <a:t>Summary of the Data</a:t>
            </a:r>
            <a:endParaRPr/>
          </a:p>
        </p:txBody>
      </p:sp>
      <p:sp>
        <p:nvSpPr>
          <p:cNvPr id="8" name="rect7"/>
          <p:cNvSpPr txBox="1"/>
          <p:nvPr/>
        </p:nvSpPr>
        <p:spPr>
          <a:xfrm>
            <a:off x="506201" y="5275302"/>
            <a:ext cx="11210334" cy="859631"/>
          </a:xfrm>
          <a:prstGeom prst="rect">
            <a:avLst/>
          </a:prstGeom>
          <a:noFill/>
        </p:spPr>
        <p:txBody>
          <a:bodyPr numCol="1" wrap="square"/>
          <a:lstStyle/>
          <a:p>
            <a:pPr>
              <a:buChar char="•"/>
            </a:pPr>
            <a:r>
              <a:rPr>
                <a:latin typeface="Calibri"/>
              </a:rPr>
              <a:t>The provided dataset contains information on employee details, including gender, age, specialization, college details, salary, designation, and location. </a:t>
            </a:r>
            <a:endParaRPr/>
          </a:p>
          <a:p>
            <a:pPr>
              <a:buChar char="•"/>
            </a:pPr>
            <a:r>
              <a:rPr>
                <a:latin typeface="Calibri"/>
              </a:rPr>
              <a:t>It allows for an in-depth understanding of the current workforce in terms of demographics, skills, and career paths.</a:t>
            </a:r>
          </a:p>
          <a:p>
            <a:r>
              <a:rPr/>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lder 2"/>
          <p:cNvSpPr>
            <a:spLocks noGrp="1"/>
          </p:cNvSpPr>
          <p:nvPr>
            <p:ph type="title"/>
          </p:nvPr>
        </p:nvSpPr>
        <p:spPr>
          <a:xfrm flipH="1" flipV="1">
            <a:off x="11984269" y="306163"/>
            <a:ext cx="2977" cy="198477"/>
          </a:xfrm>
        </p:spPr>
        <p:txBody>
          <a:bodyPr numCol="1"/>
          <a:lstStyle/>
          <a:p>
            <a:endParaRPr/>
          </a:p>
        </p:txBody>
      </p:sp>
      <p:sp>
        <p:nvSpPr>
          <p:cNvPr id="3" name="Holder 3"/>
          <p:cNvSpPr>
            <a:spLocks noGrp="1"/>
          </p:cNvSpPr>
          <p:nvPr>
            <p:ph idx="1" type="body"/>
          </p:nvPr>
        </p:nvSpPr>
        <p:spPr>
          <a:xfrm>
            <a:off x="264747" y="211932"/>
            <a:ext cx="10709937" cy="600572"/>
          </a:xfrm>
        </p:spPr>
        <p:txBody>
          <a:bodyPr numCol="1"/>
          <a:lstStyle/>
          <a:p>
            <a:endParaRPr/>
          </a:p>
          <a:p>
            <a:r>
              <a:rPr b="1" sz="2400">
                <a:solidFill>
                  <a:srgbClr val="FF0000"/>
                </a:solidFill>
              </a:rPr>
              <a:t>Exploratory Data Analysis: </a:t>
            </a:r>
          </a:p>
        </p:txBody>
      </p:sp>
      <p:sp>
        <p:nvSpPr>
          <p:cNvPr id="4" name="rect3"/>
          <p:cNvSpPr txBox="1"/>
          <p:nvPr/>
        </p:nvSpPr>
        <p:spPr>
          <a:xfrm>
            <a:off x="223733" y="989135"/>
            <a:ext cx="11392546" cy="1377594"/>
          </a:xfrm>
          <a:prstGeom prst="rect">
            <a:avLst/>
          </a:prstGeom>
          <a:noFill/>
        </p:spPr>
        <p:txBody>
          <a:bodyPr numCol="1" wrap="square"/>
          <a:lstStyle/>
          <a:p>
            <a:pPr>
              <a:buChar char="•"/>
            </a:pPr>
            <a:r>
              <a:rPr>
                <a:latin typeface="Calibri"/>
              </a:rPr>
              <a:t>EDA involved analyzing the distribution of variables like gender, specialization, age, and salary to understand the overall characteristics of the workforce. </a:t>
            </a:r>
            <a:endParaRPr/>
          </a:p>
          <a:p>
            <a:pPr>
              <a:buChar char="•"/>
            </a:pPr>
            <a:r>
              <a:rPr>
                <a:latin typeface="Calibri"/>
              </a:rPr>
              <a:t/>
            </a:r>
          </a:p>
          <a:p>
            <a:pPr>
              <a:buChar char="•"/>
            </a:pPr>
            <a:r>
              <a:rPr>
                <a:latin typeface="Calibri"/>
              </a:rPr>
              <a:t>We explored the relationship between variables like college GPA and salary to identify potential correlations and drivers of compensation.</a:t>
            </a:r>
          </a:p>
          <a:p>
            <a:pPr>
              <a:buChar char="•"/>
            </a:pPr>
            <a:r>
              <a:rPr>
                <a:latin typeface="Calibri"/>
              </a:rPr>
              <a:t/>
            </a:r>
          </a:p>
          <a:p>
            <a:r>
              <a:rPr/>
              <a:t/>
            </a:r>
          </a:p>
        </p:txBody>
      </p:sp>
      <p:sp>
        <p:nvSpPr>
          <p:cNvPr id="5" name="rect4"/>
          <p:cNvSpPr txBox="1"/>
          <p:nvPr/>
        </p:nvSpPr>
        <p:spPr>
          <a:xfrm>
            <a:off x="153080" y="2496387"/>
            <a:ext cx="6252426" cy="741637"/>
          </a:xfrm>
          <a:prstGeom prst="rect">
            <a:avLst/>
          </a:prstGeom>
          <a:noFill/>
        </p:spPr>
        <p:txBody>
          <a:bodyPr numCol="1" wrap="square"/>
          <a:lstStyle/>
          <a:p>
            <a:endParaRPr/>
          </a:p>
          <a:p>
            <a:r>
              <a:rPr b="1" sz="2400">
                <a:solidFill>
                  <a:srgbClr val="FF0000"/>
                </a:solidFill>
                <a:latin typeface="Calibri"/>
              </a:rPr>
              <a:t>Data Cleaning Steps  </a:t>
            </a:r>
          </a:p>
        </p:txBody>
      </p:sp>
      <p:sp>
        <p:nvSpPr>
          <p:cNvPr id="6" name="rect5"/>
          <p:cNvSpPr txBox="1"/>
          <p:nvPr/>
        </p:nvSpPr>
        <p:spPr>
          <a:xfrm>
            <a:off x="141152" y="3320654"/>
            <a:ext cx="9973927" cy="1554366"/>
          </a:xfrm>
          <a:prstGeom prst="rect">
            <a:avLst/>
          </a:prstGeom>
          <a:noFill/>
        </p:spPr>
        <p:txBody>
          <a:bodyPr numCol="1" wrap="square"/>
          <a:lstStyle/>
          <a:p>
            <a:pPr>
              <a:buChar char="•"/>
            </a:pPr>
            <a:r>
              <a:rPr>
                <a:latin typeface="Calibri"/>
              </a:rPr>
              <a:t>Handling Missing Values: We checked and handled missing values, ensuring a complete dataset for analysis. </a:t>
            </a:r>
            <a:endParaRPr/>
          </a:p>
          <a:p>
            <a:pPr>
              <a:buChar char="•"/>
            </a:pPr>
            <a:r>
              <a:rPr>
                <a:latin typeface="Calibri"/>
              </a:rPr>
              <a:t>Data Type Conversion: Converted variables like gender and date of birth to appropriate data types for analysis and visualization. </a:t>
            </a:r>
          </a:p>
          <a:p>
            <a:pPr>
              <a:buChar char="•"/>
            </a:pPr>
            <a:r>
              <a:rPr>
                <a:latin typeface="Calibri"/>
              </a:rPr>
              <a:t>Removing Redundant Information: Removed irrelevant or duplicate columns to simplify the dataset.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lder 2"/>
          <p:cNvSpPr>
            <a:spLocks noGrp="1"/>
          </p:cNvSpPr>
          <p:nvPr>
            <p:ph type="title"/>
          </p:nvPr>
        </p:nvSpPr>
        <p:spPr>
          <a:xfrm>
            <a:off x="317842" y="906661"/>
            <a:ext cx="10951227" cy="1389546"/>
          </a:xfrm>
        </p:spPr>
        <p:txBody>
          <a:bodyPr numCol="1"/>
          <a:lstStyle/>
          <a:p>
            <a:endParaRPr/>
          </a:p>
        </p:txBody>
      </p:sp>
      <p:sp>
        <p:nvSpPr>
          <p:cNvPr id="3" name="Holder 3"/>
          <p:cNvSpPr>
            <a:spLocks noGrp="1"/>
          </p:cNvSpPr>
          <p:nvPr>
            <p:ph idx="1" type="body"/>
          </p:nvPr>
        </p:nvSpPr>
        <p:spPr>
          <a:xfrm>
            <a:off x="323800" y="211932"/>
            <a:ext cx="11074799" cy="777203"/>
          </a:xfrm>
        </p:spPr>
        <p:txBody>
          <a:bodyPr numCol="1"/>
          <a:lstStyle/>
          <a:p>
            <a:endParaRPr/>
          </a:p>
          <a:p>
            <a:r>
              <a:rPr b="1" sz="2400">
                <a:solidFill>
                  <a:srgbClr val="FF0000"/>
                </a:solidFill>
              </a:rPr>
              <a:t>Data Manipulation Steps</a:t>
            </a:r>
          </a:p>
        </p:txBody>
      </p:sp>
      <p:sp>
        <p:nvSpPr>
          <p:cNvPr id="4" name="rect3"/>
          <p:cNvSpPr txBox="1"/>
          <p:nvPr/>
        </p:nvSpPr>
        <p:spPr>
          <a:xfrm>
            <a:off x="235508" y="981284"/>
            <a:ext cx="11840766" cy="1661550"/>
          </a:xfrm>
          <a:prstGeom prst="rect">
            <a:avLst/>
          </a:prstGeom>
          <a:noFill/>
        </p:spPr>
        <p:txBody>
          <a:bodyPr numCol="1" wrap="square"/>
          <a:lstStyle/>
          <a:p>
            <a:r>
              <a:rPr b="1">
                <a:latin typeface="Calibri"/>
              </a:rPr>
              <a:t>Derived New Variables:</a:t>
            </a:r>
            <a:r>
              <a:rPr>
                <a:latin typeface="Calibri"/>
              </a:rPr>
              <a:t> Created new features like employee tenure and age based on existing data. </a:t>
            </a:r>
            <a:endParaRPr/>
          </a:p>
          <a:p>
            <a:r>
              <a:rPr b="1">
                <a:latin typeface="Calibri"/>
              </a:rPr>
              <a:t>Grouped Data:</a:t>
            </a:r>
            <a:r>
              <a:rPr>
                <a:latin typeface="Calibri"/>
              </a:rPr>
              <a:t> Grouped data based on features like gender, specialization, and designation to enable comparative analysis. </a:t>
            </a:r>
          </a:p>
          <a:p>
            <a:r>
              <a:rPr b="1"/>
              <a:t>Reshaped and Pivoted Data:</a:t>
            </a:r>
            <a:r>
              <a:rPr/>
              <a:t> Reshaped the dataset in different ways for visualization and better presentation of findings.</a:t>
            </a:r>
          </a:p>
        </p:txBody>
      </p:sp>
      <p:sp>
        <p:nvSpPr>
          <p:cNvPr id="5" name="rect4"/>
          <p:cNvSpPr txBox="1"/>
          <p:nvPr/>
        </p:nvSpPr>
        <p:spPr>
          <a:xfrm>
            <a:off x="209314" y="2420423"/>
            <a:ext cx="6306414" cy="811275"/>
          </a:xfrm>
          <a:prstGeom prst="rect">
            <a:avLst/>
          </a:prstGeom>
          <a:noFill/>
        </p:spPr>
        <p:txBody>
          <a:bodyPr numCol="1" wrap="square"/>
          <a:lstStyle/>
          <a:p>
            <a:endParaRPr/>
          </a:p>
          <a:p>
            <a:pPr algn="l"/>
            <a:r>
              <a:rPr b="1" sz="2400">
                <a:solidFill>
                  <a:srgbClr val="FF0000"/>
                </a:solidFill>
                <a:latin typeface="Calibri"/>
              </a:rPr>
              <a:t>Univariate Analysis  Steps</a:t>
            </a:r>
          </a:p>
        </p:txBody>
      </p:sp>
      <p:sp>
        <p:nvSpPr>
          <p:cNvPr id="6" name="rect5"/>
          <p:cNvSpPr txBox="1"/>
          <p:nvPr/>
        </p:nvSpPr>
        <p:spPr>
          <a:xfrm>
            <a:off x="156927" y="3336249"/>
            <a:ext cx="11592318" cy="1583256"/>
          </a:xfrm>
          <a:prstGeom prst="rect">
            <a:avLst/>
          </a:prstGeom>
          <a:noFill/>
        </p:spPr>
        <p:txBody>
          <a:bodyPr numCol="1" wrap="square"/>
          <a:lstStyle/>
          <a:p>
            <a:pPr>
              <a:buChar char="•"/>
            </a:pPr>
            <a:r>
              <a:rPr>
                <a:latin typeface="Calibri"/>
              </a:rPr>
              <a:t>Performed visualizations to understand the distribution of individual features (e.g., gender, age, specialization, college tier, city).</a:t>
            </a:r>
            <a:endParaRPr/>
          </a:p>
          <a:p>
            <a:pPr>
              <a:buChar char="•"/>
            </a:pPr>
            <a:r>
              <a:rPr>
                <a:latin typeface="Calibri"/>
              </a:rPr>
              <a:t>Identified key trends and patterns within each variable, such as the majority of employees being male or the top specializations.</a:t>
            </a:r>
          </a:p>
          <a:p>
            <a:pPr>
              <a:buChar char="•"/>
            </a:pPr>
            <a:r>
              <a:rPr>
                <a:latin typeface="Calibri"/>
              </a:rPr>
              <a:t>Presented insights about the characteristics of the dataset through graphical representations.</a:t>
            </a:r>
          </a:p>
          <a:p>
            <a:r>
              <a:rPr/>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lder 2"/>
          <p:cNvSpPr>
            <a:spLocks noGrp="1"/>
          </p:cNvSpPr>
          <p:nvPr>
            <p:ph type="title"/>
          </p:nvPr>
        </p:nvSpPr>
        <p:spPr>
          <a:xfrm>
            <a:off x="164726" y="576978"/>
            <a:ext cx="10939487" cy="82446"/>
          </a:xfrm>
        </p:spPr>
        <p:txBody>
          <a:bodyPr numCol="1"/>
          <a:lstStyle/>
          <a:p>
            <a:pPr>
              <a:buNone/>
            </a:pPr>
            <a:endParaRPr/>
          </a:p>
        </p:txBody>
      </p:sp>
      <p:sp>
        <p:nvSpPr>
          <p:cNvPr id="3" name="Holder 3"/>
          <p:cNvSpPr>
            <a:spLocks noGrp="1"/>
          </p:cNvSpPr>
          <p:nvPr>
            <p:ph idx="1" type="body"/>
          </p:nvPr>
        </p:nvSpPr>
        <p:spPr>
          <a:xfrm>
            <a:off x="176513" y="117753"/>
            <a:ext cx="10833497" cy="388590"/>
          </a:xfrm>
        </p:spPr>
        <p:txBody>
          <a:bodyPr numCol="1"/>
          <a:lstStyle/>
          <a:p>
            <a:r>
              <a:rPr b="1" sz="2400">
                <a:solidFill>
                  <a:srgbClr val="FF0000"/>
                </a:solidFill>
              </a:rPr>
              <a:t>Bivariate Analysis  Steps </a:t>
            </a:r>
            <a:endParaRPr/>
          </a:p>
        </p:txBody>
      </p:sp>
      <p:sp>
        <p:nvSpPr>
          <p:cNvPr id="4" name="rect3"/>
          <p:cNvSpPr txBox="1"/>
          <p:nvPr/>
        </p:nvSpPr>
        <p:spPr>
          <a:xfrm>
            <a:off x="258906" y="2625681"/>
            <a:ext cx="6011348" cy="506575"/>
          </a:xfrm>
          <a:prstGeom prst="rect">
            <a:avLst/>
          </a:prstGeom>
          <a:noFill/>
        </p:spPr>
        <p:txBody>
          <a:bodyPr numCol="1" wrap="square"/>
          <a:lstStyle/>
          <a:p>
            <a:r>
              <a:rPr b="1" sz="2400">
                <a:solidFill>
                  <a:srgbClr val="FF0000"/>
                </a:solidFill>
                <a:latin typeface="Calibri"/>
              </a:rPr>
              <a:t>Multivariate Analysis</a:t>
            </a:r>
            <a:endParaRPr/>
          </a:p>
        </p:txBody>
      </p:sp>
      <p:sp>
        <p:nvSpPr>
          <p:cNvPr id="5" name="rect4"/>
          <p:cNvSpPr txBox="1"/>
          <p:nvPr/>
        </p:nvSpPr>
        <p:spPr>
          <a:xfrm>
            <a:off x="341416" y="3379473"/>
            <a:ext cx="10880551" cy="1260040"/>
          </a:xfrm>
          <a:prstGeom prst="rect">
            <a:avLst/>
          </a:prstGeom>
          <a:noFill/>
        </p:spPr>
        <p:txBody>
          <a:bodyPr numCol="1" wrap="square"/>
          <a:lstStyle/>
          <a:p>
            <a:pPr>
              <a:buChar char="•"/>
            </a:pPr>
            <a:r>
              <a:rPr>
                <a:latin typeface="Calibri"/>
              </a:rPr>
              <a:t>Explore the combined impact of multiple variables on the target variable (e.g., how does specialization and gender affect salary).</a:t>
            </a:r>
            <a:endParaRPr/>
          </a:p>
          <a:p>
            <a:pPr>
              <a:buChar char="•"/>
            </a:pPr>
            <a:r>
              <a:rPr>
                <a:latin typeface="Calibri"/>
              </a:rPr>
              <a:t>Potentially build predictive models to analyze trends and optimize recruitment.</a:t>
            </a:r>
          </a:p>
        </p:txBody>
      </p:sp>
      <p:sp>
        <p:nvSpPr>
          <p:cNvPr id="6" name="rect5"/>
          <p:cNvSpPr txBox="1"/>
          <p:nvPr/>
        </p:nvSpPr>
        <p:spPr>
          <a:xfrm>
            <a:off x="211957" y="647648"/>
            <a:ext cx="11369078" cy="1601444"/>
          </a:xfrm>
          <a:prstGeom prst="rect">
            <a:avLst/>
          </a:prstGeom>
          <a:noFill/>
        </p:spPr>
        <p:txBody>
          <a:bodyPr numCol="1" wrap="square"/>
          <a:lstStyle/>
          <a:p>
            <a:pPr>
              <a:buChar char="•"/>
            </a:pPr>
            <a:r>
              <a:rPr sz="1800">
                <a:latin typeface="Calibri"/>
              </a:rPr>
              <a:t>Analyzed relationships between variables (e.g., salary vs. college GPA, specialization vs. salary) to identify potential correlations. </a:t>
            </a:r>
            <a:endParaRPr/>
          </a:p>
          <a:p>
            <a:pPr>
              <a:buChar char="•"/>
            </a:pPr>
            <a:r>
              <a:rPr/>
              <a:t>Identified patterns between multiple variables and explored their significance.</a:t>
            </a:r>
          </a:p>
          <a:p>
            <a:pPr>
              <a:buChar char="•"/>
            </a:pPr>
            <a:r>
              <a:rPr/>
              <a:t>Visualized relationships through scatter plots, box plots, and bar charts.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flipV="1">
            <a:off x="860170" y="259059"/>
            <a:ext cx="2504359" cy="32644"/>
          </a:xfrm>
          <a:prstGeom prst="rect"/>
        </p:spPr>
        <p:txBody>
          <a:bodyPr bIns="0" lIns="0" numCol="1" rIns="0" rtlCol="0" tIns="16510" vert="horz" wrap="square">
            <a:spAutoFit/>
          </a:bodyPr>
          <a:lstStyle/>
          <a:p>
            <a:pPr marL="12700">
              <a:lnSpc>
                <a:spcPct val="100000"/>
              </a:lnSpc>
              <a:spcBef>
                <a:spcPts val="130"/>
              </a:spcBef>
            </a:pPr>
            <a:endParaRPr sz="2750">
              <a:latin typeface="Times New Roman"/>
              <a:cs typeface="Times New Roman"/>
            </a:endParaRPr>
          </a:p>
        </p:txBody>
      </p:sp>
      <p:sp>
        <p:nvSpPr>
          <p:cNvPr id="3" name="object 3"/>
          <p:cNvSpPr txBox="1"/>
          <p:nvPr/>
        </p:nvSpPr>
        <p:spPr>
          <a:xfrm>
            <a:off x="182472" y="992148"/>
            <a:ext cx="11369207" cy="4377439"/>
          </a:xfrm>
          <a:prstGeom prst="rect">
            <a:avLst/>
          </a:prstGeom>
        </p:spPr>
        <p:txBody>
          <a:bodyPr bIns="0" lIns="0" numCol="1" rIns="0" rtlCol="0" tIns="62865" vert="horz" wrap="square">
            <a:spAutoFit/>
          </a:bodyPr>
          <a:lstStyle/>
          <a:p>
            <a:pPr marL="12700">
              <a:lnSpc>
                <a:spcPct val="100000"/>
              </a:lnSpc>
              <a:spcBef>
                <a:spcPts val="495"/>
              </a:spcBef>
            </a:pPr>
            <a:r>
              <a:rPr b="1">
                <a:latin typeface="Calibri"/>
              </a:rPr>
              <a:t>The analysis of the employee dataset has provided valuable insights into the company's workforce demographics, skillsets, and compensation trends. Key findings include:</a:t>
            </a:r>
            <a:endParaRPr sz="1400">
              <a:latin typeface="Times New Roman"/>
              <a:cs typeface="Times New Roman"/>
            </a:endParaRPr>
          </a:p>
          <a:p>
            <a:pPr marL="12700">
              <a:lnSpc>
                <a:spcPct val="100000"/>
              </a:lnSpc>
              <a:spcBef>
                <a:spcPts val="495"/>
              </a:spcBef>
            </a:pPr>
            <a:r>
              <a:rPr b="1">
                <a:latin typeface="Calibri"/>
              </a:rPr>
              <a:t>Gender Imbalance:</a:t>
            </a:r>
            <a:r>
              <a:rPr>
                <a:latin typeface="Calibri"/>
              </a:rPr>
              <a:t>A significant gender imbalance exists, with a majority of employees being male, potentially hindering diversity and inclusion efforts.</a:t>
            </a:r>
          </a:p>
          <a:p>
            <a:pPr marL="12700">
              <a:lnSpc>
                <a:spcPct val="100000"/>
              </a:lnSpc>
              <a:spcBef>
                <a:spcPts val="495"/>
              </a:spcBef>
            </a:pPr>
            <a:r>
              <a:rPr b="1">
                <a:latin typeface="Calibri"/>
              </a:rPr>
              <a:t>Specialization and Salary:</a:t>
            </a:r>
            <a:r>
              <a:rPr>
                <a:latin typeface="Calibri"/>
              </a:rPr>
              <a:t> Certain specializations, such as Polymer Technology, command higher average salaries, highlighting potential growth areas and specialized skill demand.</a:t>
            </a:r>
          </a:p>
          <a:p>
            <a:pPr marL="12700">
              <a:lnSpc>
                <a:spcPct val="100000"/>
              </a:lnSpc>
              <a:spcBef>
                <a:spcPts val="495"/>
              </a:spcBef>
            </a:pPr>
            <a:r>
              <a:rPr b="1">
                <a:latin typeface="Calibri"/>
              </a:rPr>
              <a:t>College Tier and Performance:</a:t>
            </a:r>
            <a:r>
              <a:rPr>
                <a:latin typeface="Calibri"/>
              </a:rPr>
              <a:t> While most employees are from Tier 2 colleges, a weak positive correlation between college GPA and salary suggests that academic performance is a factor in determining compensation.</a:t>
            </a:r>
          </a:p>
          <a:p>
            <a:pPr marL="12700">
              <a:lnSpc>
                <a:spcPct val="100000"/>
              </a:lnSpc>
              <a:spcBef>
                <a:spcPts val="495"/>
              </a:spcBef>
            </a:pPr>
            <a:r>
              <a:rPr b="1">
                <a:latin typeface="Calibri"/>
              </a:rPr>
              <a:t>Location and Designation:</a:t>
            </a:r>
            <a:r>
              <a:rPr>
                <a:latin typeface="Calibri"/>
              </a:rPr>
              <a:t> Bangalore is a prominent employment hub, and the 'Software Engineer' role is the most frequent, reflecting the company's focus on software development.</a:t>
            </a:r>
          </a:p>
          <a:p>
            <a:pPr marL="12700">
              <a:lnSpc>
                <a:spcPct val="100000"/>
              </a:lnSpc>
              <a:spcBef>
                <a:spcPts val="495"/>
              </a:spcBef>
            </a:pPr>
            <a:r>
              <a:rPr b="1">
                <a:latin typeface="Calibri"/>
              </a:rPr>
              <a:t>Age Distribution:</a:t>
            </a:r>
            <a:r>
              <a:rPr>
                <a:latin typeface="Calibri"/>
              </a:rPr>
              <a:t>The majority of employees fall within the 32-35 age range, indicating a relatively mature workforce.</a:t>
            </a:r>
          </a:p>
          <a:p>
            <a:pPr marL="12700">
              <a:lnSpc>
                <a:spcPct val="100000"/>
              </a:lnSpc>
              <a:spcBef>
                <a:spcPts val="495"/>
              </a:spcBef>
            </a:pPr>
            <a:r>
              <a:rPr/>
              <a:t/>
            </a:r>
          </a:p>
        </p:txBody>
      </p:sp>
      <p:sp>
        <p:nvSpPr>
          <p:cNvPr id="4" name="rect3"/>
          <p:cNvSpPr txBox="1"/>
          <p:nvPr/>
        </p:nvSpPr>
        <p:spPr>
          <a:xfrm>
            <a:off x="70652" y="235506"/>
            <a:ext cx="4916105" cy="694729"/>
          </a:xfrm>
          <a:prstGeom prst="rect">
            <a:avLst/>
          </a:prstGeom>
          <a:noFill/>
        </p:spPr>
        <p:txBody>
          <a:bodyPr numCol="1" wrap="square"/>
          <a:lstStyle/>
          <a:p>
            <a:r>
              <a:rPr b="1" sz="2400">
                <a:solidFill>
                  <a:srgbClr val="FF0000"/>
                </a:solidFill>
                <a:latin typeface="Calibri"/>
              </a:rPr>
              <a:t>Final Conclusion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older 2"/>
          <p:cNvSpPr>
            <a:spLocks noGrp="1"/>
          </p:cNvSpPr>
          <p:nvPr>
            <p:ph type="title"/>
          </p:nvPr>
        </p:nvSpPr>
        <p:spPr>
          <a:xfrm flipH="1">
            <a:off x="12058022" y="2995971"/>
            <a:ext cx="16172" cy="1028343"/>
          </a:xfrm>
        </p:spPr>
        <p:txBody>
          <a:bodyPr numCol="1"/>
          <a:lstStyle/>
          <a:p>
            <a:endParaRPr/>
          </a:p>
        </p:txBody>
      </p:sp>
      <p:sp>
        <p:nvSpPr>
          <p:cNvPr id="3" name="Holder 3"/>
          <p:cNvSpPr>
            <a:spLocks noGrp="1"/>
          </p:cNvSpPr>
          <p:nvPr>
            <p:ph idx="1" type="body"/>
          </p:nvPr>
        </p:nvSpPr>
        <p:spPr>
          <a:xfrm>
            <a:off x="341416" y="800576"/>
            <a:ext cx="11033632" cy="3579878"/>
          </a:xfrm>
        </p:spPr>
        <p:txBody>
          <a:bodyPr numCol="1"/>
          <a:lstStyle/>
          <a:p>
            <a:r>
              <a:rPr b="1" sz="1800">
                <a:latin typeface="Calibri"/>
              </a:rPr>
              <a:t>Promote Diversity and Inclusion:</a:t>
            </a:r>
            <a:r>
              <a:rPr sz="1800">
                <a:latin typeface="Calibri"/>
              </a:rPr>
              <a:t>Implement targeted recruitment strategies to attract and retain female talent, especially in underrepresented specializations.</a:t>
            </a:r>
            <a:endParaRPr/>
          </a:p>
          <a:p>
            <a:r>
              <a:rPr b="1" sz="1800">
                <a:latin typeface="Calibri"/>
              </a:rPr>
              <a:t>Salary Fairness and Equity Analysis:</a:t>
            </a:r>
            <a:r>
              <a:rPr sz="1800">
                <a:latin typeface="Calibri"/>
              </a:rPr>
              <a:t>Conduct a comprehensive review of the salary structure to identify and address potential gender pay gaps or other inequities.</a:t>
            </a:r>
          </a:p>
          <a:p>
            <a:r>
              <a:rPr b="1" sz="1800">
                <a:latin typeface="Calibri"/>
              </a:rPr>
              <a:t>Talent Development and Retention:</a:t>
            </a:r>
            <a:r>
              <a:rPr sz="1800">
                <a:latin typeface="Calibri"/>
              </a:rPr>
              <a:t>Develop training and development programs aligned with specialized skills and emerging technologies to enhance employee capabilities and retention.</a:t>
            </a:r>
          </a:p>
          <a:p>
            <a:r>
              <a:rPr b="1" sz="1800">
                <a:latin typeface="Calibri"/>
              </a:rPr>
              <a:t>Strategic Workforce Planning:</a:t>
            </a:r>
            <a:r>
              <a:rPr sz="1800">
                <a:latin typeface="Calibri"/>
              </a:rPr>
              <a:t>Utilize data-driven insights to optimize workforce planning, address potential skill gaps, and anticipate future talent needs.</a:t>
            </a:r>
          </a:p>
          <a:p>
            <a:r>
              <a:rPr b="1" sz="1800">
                <a:latin typeface="Calibri"/>
              </a:rPr>
              <a:t>Employee Engagement and Satisfaction:</a:t>
            </a:r>
            <a:r>
              <a:rPr sz="1800">
                <a:latin typeface="Calibri"/>
              </a:rPr>
              <a:t>Implement targeted initiatives to cater to the needs and preferences of different employee segments, fostering a positive and productive work environment.</a:t>
            </a:r>
          </a:p>
          <a:p>
            <a:r>
              <a:rPr/>
              <a:t/>
            </a:r>
          </a:p>
        </p:txBody>
      </p:sp>
      <p:sp>
        <p:nvSpPr>
          <p:cNvPr id="4" name="rect3"/>
          <p:cNvSpPr txBox="1"/>
          <p:nvPr/>
        </p:nvSpPr>
        <p:spPr>
          <a:xfrm>
            <a:off x="312013" y="258961"/>
            <a:ext cx="7942421" cy="600644"/>
          </a:xfrm>
          <a:prstGeom prst="rect">
            <a:avLst/>
          </a:prstGeom>
          <a:noFill/>
        </p:spPr>
        <p:txBody>
          <a:bodyPr numCol="1" wrap="square"/>
          <a:lstStyle/>
          <a:p>
            <a:r>
              <a:rPr b="1" sz="2400">
                <a:solidFill>
                  <a:srgbClr val="FF0000"/>
                </a:solidFill>
                <a:latin typeface="Calibri"/>
              </a:rPr>
              <a:t>Recommendations</a:t>
            </a:r>
            <a:endParaRPr/>
          </a:p>
        </p:txBody>
      </p:sp>
    </p:spTree>
  </p:cSld>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ScaleCrop>false</ScaleCrop>
  <LinksUpToDate>false</LinksUpToDate>
  <SharedDoc>false</SharedDoc>
  <HyperlinksChanged>false</HyperlinksChanged>
  <Application>Microsoft Office PowerPoint</Application>
  <AppVersion>12.0000</AppVersion>
  <PresentationFormat>On-screen Show (4:3)</PresentationFormat>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2024-10-06T12:35:14Z</dcterms:created>
  <dcterms:modified xsi:type="dcterms:W3CDTF">2024-10-06T12:35:14Z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reated" pid="2">
    <vt:filetime>2024-10-03T00:00:00Z</vt:filetime>
  </property>
  <property fmtid="{D5CDD505-2E9C-101B-9397-08002B2CF9AE}" name="LastSaved" pid="3">
    <vt:filetime>2024-10-06T00:00:00Z</vt:filetime>
  </property>
</Properties>
</file>