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72" r:id="rId4"/>
    <p:sldId id="257" r:id="rId5"/>
    <p:sldId id="273" r:id="rId6"/>
    <p:sldId id="274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A872CD-CA5B-400E-A979-B110AAA42509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747EC6-1BB8-4A5A-A18A-E034882C38A1}">
      <dgm:prSet custT="1"/>
      <dgm:spPr>
        <a:solidFill>
          <a:srgbClr val="92D050"/>
        </a:solidFill>
      </dgm:spPr>
      <dgm:t>
        <a:bodyPr/>
        <a:lstStyle/>
        <a:p>
          <a:pPr rtl="0"/>
          <a:r>
            <a:rPr lang="en-US" sz="2400" dirty="0" smtClean="0"/>
            <a:t>Till now we have applications to search required documents in a bulk of folders.</a:t>
          </a:r>
        </a:p>
        <a:p>
          <a:pPr rtl="0"/>
          <a:r>
            <a:rPr lang="en-US" sz="2400" dirty="0" smtClean="0"/>
            <a:t>They can only deal with the names of documents</a:t>
          </a:r>
        </a:p>
      </dgm:t>
    </dgm:pt>
    <dgm:pt modelId="{9709A7EE-3CB2-4200-88AE-700EB5EF35F7}" type="sibTrans" cxnId="{701491D6-D3C6-4540-9C3A-B84F379577AC}">
      <dgm:prSet/>
      <dgm:spPr/>
      <dgm:t>
        <a:bodyPr/>
        <a:lstStyle/>
        <a:p>
          <a:endParaRPr lang="en-US"/>
        </a:p>
      </dgm:t>
    </dgm:pt>
    <dgm:pt modelId="{080849A4-66F8-4386-B9D3-3AA31960A846}" type="parTrans" cxnId="{701491D6-D3C6-4540-9C3A-B84F379577AC}">
      <dgm:prSet/>
      <dgm:spPr/>
      <dgm:t>
        <a:bodyPr/>
        <a:lstStyle/>
        <a:p>
          <a:endParaRPr lang="en-US"/>
        </a:p>
      </dgm:t>
    </dgm:pt>
    <dgm:pt modelId="{D1C39C63-D96C-43FC-83DB-C44D187BA29D}">
      <dgm:prSet custT="1"/>
      <dgm:spPr>
        <a:solidFill>
          <a:srgbClr val="92D050"/>
        </a:solidFill>
      </dgm:spPr>
      <dgm:t>
        <a:bodyPr/>
        <a:lstStyle/>
        <a:p>
          <a:pPr rtl="0"/>
          <a:r>
            <a:rPr lang="en-US" sz="2400" dirty="0" smtClean="0"/>
            <a:t>This Application can search the documents in a bulk of folders for which contains the required word or sentence. </a:t>
          </a:r>
        </a:p>
        <a:p>
          <a:pPr rtl="0"/>
          <a:r>
            <a:rPr lang="en-US" sz="2400" dirty="0" smtClean="0"/>
            <a:t>It can deal with the content inside document</a:t>
          </a:r>
          <a:endParaRPr lang="en-US" sz="2400" dirty="0"/>
        </a:p>
      </dgm:t>
    </dgm:pt>
    <dgm:pt modelId="{85946A1B-C5AA-46E6-B1B5-CAE743D41269}" type="sibTrans" cxnId="{AC88A2D2-46CC-4CC6-A167-06A5D161588B}">
      <dgm:prSet/>
      <dgm:spPr/>
      <dgm:t>
        <a:bodyPr/>
        <a:lstStyle/>
        <a:p>
          <a:endParaRPr lang="en-US"/>
        </a:p>
      </dgm:t>
    </dgm:pt>
    <dgm:pt modelId="{5DFF9EDD-0881-4D9D-B595-02DB1D83C6D4}" type="parTrans" cxnId="{AC88A2D2-46CC-4CC6-A167-06A5D161588B}">
      <dgm:prSet/>
      <dgm:spPr/>
      <dgm:t>
        <a:bodyPr/>
        <a:lstStyle/>
        <a:p>
          <a:endParaRPr lang="en-US"/>
        </a:p>
      </dgm:t>
    </dgm:pt>
    <dgm:pt modelId="{16ADE33C-E2E4-459F-BC11-2A98247D1DE3}" type="pres">
      <dgm:prSet presAssocID="{73A872CD-CA5B-400E-A979-B110AAA4250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C285A6-8CFA-4310-A3B6-6DBE8849CF79}" type="pres">
      <dgm:prSet presAssocID="{13747EC6-1BB8-4A5A-A18A-E034882C38A1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A1B501-5331-4CD1-BB75-553533EACB13}" type="pres">
      <dgm:prSet presAssocID="{9709A7EE-3CB2-4200-88AE-700EB5EF35F7}" presName="sibTrans" presStyleCnt="0"/>
      <dgm:spPr/>
    </dgm:pt>
    <dgm:pt modelId="{67B51916-95C5-452A-9400-649147AA9EB5}" type="pres">
      <dgm:prSet presAssocID="{D1C39C63-D96C-43FC-83DB-C44D187BA29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88A2D2-46CC-4CC6-A167-06A5D161588B}" srcId="{73A872CD-CA5B-400E-A979-B110AAA42509}" destId="{D1C39C63-D96C-43FC-83DB-C44D187BA29D}" srcOrd="1" destOrd="0" parTransId="{5DFF9EDD-0881-4D9D-B595-02DB1D83C6D4}" sibTransId="{85946A1B-C5AA-46E6-B1B5-CAE743D41269}"/>
    <dgm:cxn modelId="{701491D6-D3C6-4540-9C3A-B84F379577AC}" srcId="{73A872CD-CA5B-400E-A979-B110AAA42509}" destId="{13747EC6-1BB8-4A5A-A18A-E034882C38A1}" srcOrd="0" destOrd="0" parTransId="{080849A4-66F8-4386-B9D3-3AA31960A846}" sibTransId="{9709A7EE-3CB2-4200-88AE-700EB5EF35F7}"/>
    <dgm:cxn modelId="{FED1D5C0-9ED8-4DC6-BB60-509033350366}" type="presOf" srcId="{D1C39C63-D96C-43FC-83DB-C44D187BA29D}" destId="{67B51916-95C5-452A-9400-649147AA9EB5}" srcOrd="0" destOrd="0" presId="urn:microsoft.com/office/officeart/2005/8/layout/hList6"/>
    <dgm:cxn modelId="{EF93435B-4C0B-4F03-9D5C-4CCAF345C270}" type="presOf" srcId="{13747EC6-1BB8-4A5A-A18A-E034882C38A1}" destId="{1AC285A6-8CFA-4310-A3B6-6DBE8849CF79}" srcOrd="0" destOrd="0" presId="urn:microsoft.com/office/officeart/2005/8/layout/hList6"/>
    <dgm:cxn modelId="{1F175172-8FDF-4273-82DD-512E1B2D2FA4}" type="presOf" srcId="{73A872CD-CA5B-400E-A979-B110AAA42509}" destId="{16ADE33C-E2E4-459F-BC11-2A98247D1DE3}" srcOrd="0" destOrd="0" presId="urn:microsoft.com/office/officeart/2005/8/layout/hList6"/>
    <dgm:cxn modelId="{8E97D5AD-1D6C-429A-B9AB-A682A8E09C2B}" type="presParOf" srcId="{16ADE33C-E2E4-459F-BC11-2A98247D1DE3}" destId="{1AC285A6-8CFA-4310-A3B6-6DBE8849CF79}" srcOrd="0" destOrd="0" presId="urn:microsoft.com/office/officeart/2005/8/layout/hList6"/>
    <dgm:cxn modelId="{B31FC127-4023-4077-8B25-CBDB44DC7BA0}" type="presParOf" srcId="{16ADE33C-E2E4-459F-BC11-2A98247D1DE3}" destId="{7CA1B501-5331-4CD1-BB75-553533EACB13}" srcOrd="1" destOrd="0" presId="urn:microsoft.com/office/officeart/2005/8/layout/hList6"/>
    <dgm:cxn modelId="{B96FA846-73C1-4A9B-8F71-D6ABF537AD1A}" type="presParOf" srcId="{16ADE33C-E2E4-459F-BC11-2A98247D1DE3}" destId="{67B51916-95C5-452A-9400-649147AA9EB5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C5AA98-447D-4A55-9183-44FE8F634992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BED84E-24E2-445B-863A-166A1ACF907C}">
      <dgm:prSet custT="1"/>
      <dgm:spPr>
        <a:solidFill>
          <a:srgbClr val="92D050"/>
        </a:solidFill>
      </dgm:spPr>
      <dgm:t>
        <a:bodyPr/>
        <a:lstStyle/>
        <a:p>
          <a:pPr rtl="0"/>
          <a:r>
            <a:rPr lang="en-US" sz="2400" dirty="0" smtClean="0"/>
            <a:t>UDS is a java application which can show file names as well as number of times that word is present</a:t>
          </a:r>
        </a:p>
        <a:p>
          <a:pPr rtl="0"/>
          <a:endParaRPr lang="en-US" sz="2400" dirty="0"/>
        </a:p>
      </dgm:t>
    </dgm:pt>
    <dgm:pt modelId="{6FB59791-F265-4FA6-95C6-6B20E45EB409}" type="parTrans" cxnId="{843D9F66-4E62-4FE0-88DA-00941AD4EFB7}">
      <dgm:prSet/>
      <dgm:spPr/>
      <dgm:t>
        <a:bodyPr/>
        <a:lstStyle/>
        <a:p>
          <a:endParaRPr lang="en-US"/>
        </a:p>
      </dgm:t>
    </dgm:pt>
    <dgm:pt modelId="{CB9F78C4-EE6E-4102-AFBB-B9CD3F2210AF}" type="sibTrans" cxnId="{843D9F66-4E62-4FE0-88DA-00941AD4EFB7}">
      <dgm:prSet/>
      <dgm:spPr/>
      <dgm:t>
        <a:bodyPr/>
        <a:lstStyle/>
        <a:p>
          <a:endParaRPr lang="en-US"/>
        </a:p>
      </dgm:t>
    </dgm:pt>
    <dgm:pt modelId="{032A251E-F310-4C75-A315-75DF0E2A6C51}">
      <dgm:prSet custT="1"/>
      <dgm:spPr>
        <a:solidFill>
          <a:srgbClr val="92D050"/>
        </a:solidFill>
      </dgm:spPr>
      <dgm:t>
        <a:bodyPr/>
        <a:lstStyle/>
        <a:p>
          <a:pPr rtl="0"/>
          <a:r>
            <a:rPr lang="en-US" sz="2400" dirty="0" smtClean="0">
              <a:latin typeface="+mj-lt"/>
            </a:rPr>
            <a:t>UDS works faster. It uses the </a:t>
          </a:r>
          <a:r>
            <a:rPr lang="en-US" sz="2400" dirty="0" smtClean="0">
              <a:latin typeface="+mj-lt"/>
              <a:cs typeface="Times New Roman" panose="02020603050405020304" pitchFamily="18" charset="0"/>
            </a:rPr>
            <a:t>KMP pattern search algorithm.</a:t>
          </a:r>
        </a:p>
      </dgm:t>
    </dgm:pt>
    <dgm:pt modelId="{286A37E9-6BE3-49B0-9051-BAC1E6CE9FE2}" type="parTrans" cxnId="{C7AF344F-16E5-4D11-8AF3-4A1D1FF85444}">
      <dgm:prSet/>
      <dgm:spPr/>
      <dgm:t>
        <a:bodyPr/>
        <a:lstStyle/>
        <a:p>
          <a:endParaRPr lang="en-US"/>
        </a:p>
      </dgm:t>
    </dgm:pt>
    <dgm:pt modelId="{2C76B85B-63EB-40E3-847E-C546E6261481}" type="sibTrans" cxnId="{C7AF344F-16E5-4D11-8AF3-4A1D1FF85444}">
      <dgm:prSet/>
      <dgm:spPr/>
      <dgm:t>
        <a:bodyPr/>
        <a:lstStyle/>
        <a:p>
          <a:endParaRPr lang="en-US"/>
        </a:p>
      </dgm:t>
    </dgm:pt>
    <dgm:pt modelId="{F0BC24AD-E076-4B6D-899D-6338A29C944F}" type="pres">
      <dgm:prSet presAssocID="{27C5AA98-447D-4A55-9183-44FE8F63499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490BE9-4E14-4503-99CD-B3E1864C4D02}" type="pres">
      <dgm:prSet presAssocID="{1EBED84E-24E2-445B-863A-166A1ACF907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11EF30-1694-41C9-B108-21EC4556109B}" type="pres">
      <dgm:prSet presAssocID="{CB9F78C4-EE6E-4102-AFBB-B9CD3F2210AF}" presName="sibTrans" presStyleCnt="0"/>
      <dgm:spPr/>
    </dgm:pt>
    <dgm:pt modelId="{2D2EF0BF-532E-465F-9EB7-9AF89B0B6CBF}" type="pres">
      <dgm:prSet presAssocID="{032A251E-F310-4C75-A315-75DF0E2A6C51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AF344F-16E5-4D11-8AF3-4A1D1FF85444}" srcId="{27C5AA98-447D-4A55-9183-44FE8F634992}" destId="{032A251E-F310-4C75-A315-75DF0E2A6C51}" srcOrd="1" destOrd="0" parTransId="{286A37E9-6BE3-49B0-9051-BAC1E6CE9FE2}" sibTransId="{2C76B85B-63EB-40E3-847E-C546E6261481}"/>
    <dgm:cxn modelId="{2816FFDF-6529-4EB6-ADA5-55CEFED31A98}" type="presOf" srcId="{032A251E-F310-4C75-A315-75DF0E2A6C51}" destId="{2D2EF0BF-532E-465F-9EB7-9AF89B0B6CBF}" srcOrd="0" destOrd="0" presId="urn:microsoft.com/office/officeart/2005/8/layout/hList6"/>
    <dgm:cxn modelId="{843D9F66-4E62-4FE0-88DA-00941AD4EFB7}" srcId="{27C5AA98-447D-4A55-9183-44FE8F634992}" destId="{1EBED84E-24E2-445B-863A-166A1ACF907C}" srcOrd="0" destOrd="0" parTransId="{6FB59791-F265-4FA6-95C6-6B20E45EB409}" sibTransId="{CB9F78C4-EE6E-4102-AFBB-B9CD3F2210AF}"/>
    <dgm:cxn modelId="{90BB2FE6-D1D5-42CC-8190-855515EAACC9}" type="presOf" srcId="{1EBED84E-24E2-445B-863A-166A1ACF907C}" destId="{7E490BE9-4E14-4503-99CD-B3E1864C4D02}" srcOrd="0" destOrd="0" presId="urn:microsoft.com/office/officeart/2005/8/layout/hList6"/>
    <dgm:cxn modelId="{608ACC15-1956-4385-9609-AA7EE594FAF5}" type="presOf" srcId="{27C5AA98-447D-4A55-9183-44FE8F634992}" destId="{F0BC24AD-E076-4B6D-899D-6338A29C944F}" srcOrd="0" destOrd="0" presId="urn:microsoft.com/office/officeart/2005/8/layout/hList6"/>
    <dgm:cxn modelId="{FEE44899-13EA-4047-9D29-1C9FEFA167B2}" type="presParOf" srcId="{F0BC24AD-E076-4B6D-899D-6338A29C944F}" destId="{7E490BE9-4E14-4503-99CD-B3E1864C4D02}" srcOrd="0" destOrd="0" presId="urn:microsoft.com/office/officeart/2005/8/layout/hList6"/>
    <dgm:cxn modelId="{7E8A3B67-03B2-4573-9A06-2FBFA4A30257}" type="presParOf" srcId="{F0BC24AD-E076-4B6D-899D-6338A29C944F}" destId="{A211EF30-1694-41C9-B108-21EC4556109B}" srcOrd="1" destOrd="0" presId="urn:microsoft.com/office/officeart/2005/8/layout/hList6"/>
    <dgm:cxn modelId="{B95E24CF-9229-4017-A144-FEB6604F4D5B}" type="presParOf" srcId="{F0BC24AD-E076-4B6D-899D-6338A29C944F}" destId="{2D2EF0BF-532E-465F-9EB7-9AF89B0B6CBF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C285A6-8CFA-4310-A3B6-6DBE8849CF79}">
      <dsp:nvSpPr>
        <dsp:cNvPr id="0" name=""/>
        <dsp:cNvSpPr/>
      </dsp:nvSpPr>
      <dsp:spPr>
        <a:xfrm rot="16200000">
          <a:off x="656562" y="-651757"/>
          <a:ext cx="3318936" cy="4622450"/>
        </a:xfrm>
        <a:prstGeom prst="flowChartManualOperation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Till now we have applications to search required documents in a bulk of folders.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They can only deal with the names of documents</a:t>
          </a:r>
        </a:p>
      </dsp:txBody>
      <dsp:txXfrm rot="5400000">
        <a:off x="4805" y="663787"/>
        <a:ext cx="4622450" cy="1991362"/>
      </dsp:txXfrm>
    </dsp:sp>
    <dsp:sp modelId="{67B51916-95C5-452A-9400-649147AA9EB5}">
      <dsp:nvSpPr>
        <dsp:cNvPr id="0" name=""/>
        <dsp:cNvSpPr/>
      </dsp:nvSpPr>
      <dsp:spPr>
        <a:xfrm rot="16200000">
          <a:off x="5625697" y="-651757"/>
          <a:ext cx="3318936" cy="4622450"/>
        </a:xfrm>
        <a:prstGeom prst="flowChartManualOperation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This Application can search the documents in a bulk of folders for which contains the required word or sentence. 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 can deal with the content inside document</a:t>
          </a:r>
          <a:endParaRPr lang="en-US" sz="2400" kern="1200" dirty="0"/>
        </a:p>
      </dsp:txBody>
      <dsp:txXfrm rot="5400000">
        <a:off x="4973940" y="663787"/>
        <a:ext cx="4622450" cy="19913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90BE9-4E14-4503-99CD-B3E1864C4D02}">
      <dsp:nvSpPr>
        <dsp:cNvPr id="0" name=""/>
        <dsp:cNvSpPr/>
      </dsp:nvSpPr>
      <dsp:spPr>
        <a:xfrm rot="16200000">
          <a:off x="656562" y="-651757"/>
          <a:ext cx="3318936" cy="4622450"/>
        </a:xfrm>
        <a:prstGeom prst="flowChartManualOperation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UDS is a java application which can show file names as well as number of times that word is present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 rot="5400000">
        <a:off x="4805" y="663787"/>
        <a:ext cx="4622450" cy="1991362"/>
      </dsp:txXfrm>
    </dsp:sp>
    <dsp:sp modelId="{2D2EF0BF-532E-465F-9EB7-9AF89B0B6CBF}">
      <dsp:nvSpPr>
        <dsp:cNvPr id="0" name=""/>
        <dsp:cNvSpPr/>
      </dsp:nvSpPr>
      <dsp:spPr>
        <a:xfrm rot="16200000">
          <a:off x="5625697" y="-651757"/>
          <a:ext cx="3318936" cy="4622450"/>
        </a:xfrm>
        <a:prstGeom prst="flowChartManualOperation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+mj-lt"/>
            </a:rPr>
            <a:t>UDS works faster. It uses the </a:t>
          </a:r>
          <a:r>
            <a:rPr lang="en-US" sz="2400" kern="1200" dirty="0" smtClean="0">
              <a:latin typeface="+mj-lt"/>
              <a:cs typeface="Times New Roman" panose="02020603050405020304" pitchFamily="18" charset="0"/>
            </a:rPr>
            <a:t>KMP pattern search algorithm.</a:t>
          </a:r>
        </a:p>
      </dsp:txBody>
      <dsp:txXfrm rot="5400000">
        <a:off x="4973940" y="663787"/>
        <a:ext cx="4622450" cy="1991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3681360"/>
            <a:ext cx="107283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06680" y="3681360"/>
            <a:ext cx="523512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1360"/>
            <a:ext cx="523512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1360"/>
            <a:ext cx="523512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106680" y="3681360"/>
            <a:ext cx="523512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1360"/>
            <a:ext cx="1072800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3681360"/>
            <a:ext cx="107283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106680" y="3681360"/>
            <a:ext cx="523512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480" y="3681360"/>
            <a:ext cx="523512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3681360"/>
            <a:ext cx="523512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106680" y="3681360"/>
            <a:ext cx="523512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1360"/>
            <a:ext cx="1072800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09480" y="3681360"/>
            <a:ext cx="107283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106680" y="3681360"/>
            <a:ext cx="523512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609480" y="3681360"/>
            <a:ext cx="523512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1360"/>
            <a:ext cx="523512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106680" y="3681360"/>
            <a:ext cx="523512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1360"/>
            <a:ext cx="1072800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12188520" cy="6855840"/>
          </a:xfrm>
          <a:prstGeom prst="rect">
            <a:avLst/>
          </a:prstGeom>
        </p:spPr>
      </p:pic>
      <p:sp>
        <p:nvSpPr>
          <p:cNvPr id="15" name="CustomShape 1"/>
          <p:cNvSpPr/>
          <p:nvPr/>
        </p:nvSpPr>
        <p:spPr>
          <a:xfrm>
            <a:off x="608040" y="609480"/>
            <a:ext cx="10972440" cy="5638320"/>
          </a:xfrm>
          <a:prstGeom prst="rect">
            <a:avLst/>
          </a:prstGeom>
          <a:ln w="15840">
            <a:solidFill>
              <a:srgbClr val="83992A"/>
            </a:solidFill>
            <a:miter/>
          </a:ln>
        </p:spPr>
      </p:sp>
      <p:pic>
        <p:nvPicPr>
          <p:cNvPr id="2" name="Picture 9"/>
          <p:cNvPicPr/>
          <p:nvPr/>
        </p:nvPicPr>
        <p:blipFill>
          <a:blip r:embed="rId16"/>
          <a:stretch>
            <a:fillRect/>
          </a:stretch>
        </p:blipFill>
        <p:spPr>
          <a:xfrm>
            <a:off x="-15840" y="3153960"/>
            <a:ext cx="776880" cy="606240"/>
          </a:xfrm>
          <a:prstGeom prst="rect">
            <a:avLst/>
          </a:prstGeom>
        </p:spPr>
      </p:pic>
      <p:pic>
        <p:nvPicPr>
          <p:cNvPr id="3" name="Picture 10"/>
          <p:cNvPicPr/>
          <p:nvPr/>
        </p:nvPicPr>
        <p:blipFill>
          <a:blip r:embed="rId16"/>
          <a:stretch>
            <a:fillRect/>
          </a:stretch>
        </p:blipFill>
        <p:spPr>
          <a:xfrm>
            <a:off x="11436840" y="3153960"/>
            <a:ext cx="776880" cy="606240"/>
          </a:xfrm>
          <a:prstGeom prst="rect">
            <a:avLst/>
          </a:prstGeom>
        </p:spPr>
      </p:pic>
      <p:pic>
        <p:nvPicPr>
          <p:cNvPr id="4" name="Picture 15"/>
          <p:cNvPicPr/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12188520" cy="6855840"/>
          </a:xfrm>
          <a:prstGeom prst="rect">
            <a:avLst/>
          </a:prstGeom>
        </p:spPr>
      </p:pic>
      <p:sp>
        <p:nvSpPr>
          <p:cNvPr id="5" name="CustomShape 2"/>
          <p:cNvSpPr/>
          <p:nvPr/>
        </p:nvSpPr>
        <p:spPr>
          <a:xfrm>
            <a:off x="2328480" y="1540800"/>
            <a:ext cx="7543440" cy="3835080"/>
          </a:xfrm>
          <a:prstGeom prst="rect">
            <a:avLst/>
          </a:prstGeom>
          <a:ln w="15840">
            <a:solidFill>
              <a:srgbClr val="83992A"/>
            </a:solidFill>
            <a:miter/>
          </a:ln>
        </p:spPr>
      </p:sp>
      <p:pic>
        <p:nvPicPr>
          <p:cNvPr id="6" name="Picture 16"/>
          <p:cNvPicPr/>
          <p:nvPr/>
        </p:nvPicPr>
        <p:blipFill>
          <a:blip r:embed="rId18"/>
          <a:stretch>
            <a:fillRect/>
          </a:stretch>
        </p:blipFill>
        <p:spPr>
          <a:xfrm>
            <a:off x="-16920" y="3147480"/>
            <a:ext cx="2477520" cy="612360"/>
          </a:xfrm>
          <a:prstGeom prst="rect">
            <a:avLst/>
          </a:prstGeom>
        </p:spPr>
      </p:pic>
      <p:pic>
        <p:nvPicPr>
          <p:cNvPr id="7" name="Picture 19"/>
          <p:cNvPicPr/>
          <p:nvPr/>
        </p:nvPicPr>
        <p:blipFill>
          <a:blip r:embed="rId18"/>
          <a:stretch>
            <a:fillRect/>
          </a:stretch>
        </p:blipFill>
        <p:spPr>
          <a:xfrm>
            <a:off x="9736200" y="3147480"/>
            <a:ext cx="2477520" cy="612360"/>
          </a:xfrm>
          <a:prstGeom prst="rect">
            <a:avLst/>
          </a:prstGeom>
        </p:spPr>
      </p:pic>
      <p:sp>
        <p:nvSpPr>
          <p:cNvPr id="8" name="PlaceHolder 3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5160" cy="151524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262626"/>
                </a:solidFill>
                <a:latin typeface="Garamond"/>
              </a:rPr>
              <a:t>Click to edit the title text formatClick to edit Master title style</a:t>
            </a:r>
            <a:endParaRPr/>
          </a:p>
        </p:txBody>
      </p:sp>
      <p:sp>
        <p:nvSpPr>
          <p:cNvPr id="9" name="PlaceHolder 4"/>
          <p:cNvSpPr>
            <a:spLocks noGrp="1"/>
          </p:cNvSpPr>
          <p:nvPr>
            <p:ph type="dt"/>
          </p:nvPr>
        </p:nvSpPr>
        <p:spPr>
          <a:xfrm>
            <a:off x="7983360" y="5037840"/>
            <a:ext cx="897120" cy="279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aramond"/>
              </a:rPr>
              <a:t>4/3/17</a:t>
            </a:r>
            <a:endParaRPr/>
          </a:p>
        </p:txBody>
      </p:sp>
      <p:sp>
        <p:nvSpPr>
          <p:cNvPr id="10" name="PlaceHolder 5"/>
          <p:cNvSpPr>
            <a:spLocks noGrp="1"/>
          </p:cNvSpPr>
          <p:nvPr>
            <p:ph type="ftr"/>
          </p:nvPr>
        </p:nvSpPr>
        <p:spPr>
          <a:xfrm>
            <a:off x="2692440" y="5037840"/>
            <a:ext cx="5214240" cy="27900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1" name="PlaceHolder 6"/>
          <p:cNvSpPr>
            <a:spLocks noGrp="1"/>
          </p:cNvSpPr>
          <p:nvPr>
            <p:ph type="sldNum"/>
          </p:nvPr>
        </p:nvSpPr>
        <p:spPr>
          <a:xfrm>
            <a:off x="8956800" y="5037840"/>
            <a:ext cx="550800" cy="279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711FC85-4E04-4072-BC45-3CC76CF8E7E7}" type="slidenum">
              <a:rPr lang="en-US">
                <a:solidFill>
                  <a:srgbClr val="000000"/>
                </a:solidFill>
                <a:latin typeface="Garamond"/>
              </a:rPr>
              <a:t>‹#›</a:t>
            </a:fld>
            <a:endParaRPr/>
          </a:p>
        </p:txBody>
      </p:sp>
      <p:sp>
        <p:nvSpPr>
          <p:cNvPr id="12" name="Line 7"/>
          <p:cNvSpPr/>
          <p:nvPr/>
        </p:nvSpPr>
        <p:spPr>
          <a:xfrm>
            <a:off x="2692080" y="3521880"/>
            <a:ext cx="6815880" cy="0"/>
          </a:xfrm>
          <a:prstGeom prst="line">
            <a:avLst/>
          </a:prstGeom>
          <a:ln w="15840">
            <a:solidFill>
              <a:srgbClr val="83992A"/>
            </a:solidFill>
            <a:round/>
          </a:ln>
        </p:spPr>
      </p:sp>
      <p:sp>
        <p:nvSpPr>
          <p:cNvPr id="13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12188520" cy="6855840"/>
          </a:xfrm>
          <a:prstGeom prst="rect">
            <a:avLst/>
          </a:prstGeom>
        </p:spPr>
      </p:pic>
      <p:sp>
        <p:nvSpPr>
          <p:cNvPr id="47" name="CustomShape 1"/>
          <p:cNvSpPr/>
          <p:nvPr/>
        </p:nvSpPr>
        <p:spPr>
          <a:xfrm>
            <a:off x="608040" y="609480"/>
            <a:ext cx="10972440" cy="5638320"/>
          </a:xfrm>
          <a:prstGeom prst="rect">
            <a:avLst/>
          </a:prstGeom>
          <a:ln w="15840">
            <a:solidFill>
              <a:srgbClr val="83992A"/>
            </a:solidFill>
            <a:miter/>
          </a:ln>
        </p:spPr>
      </p:sp>
      <p:pic>
        <p:nvPicPr>
          <p:cNvPr id="48" name="Picture 9"/>
          <p:cNvPicPr/>
          <p:nvPr/>
        </p:nvPicPr>
        <p:blipFill>
          <a:blip r:embed="rId16"/>
          <a:stretch>
            <a:fillRect/>
          </a:stretch>
        </p:blipFill>
        <p:spPr>
          <a:xfrm>
            <a:off x="-15840" y="3153960"/>
            <a:ext cx="776880" cy="606240"/>
          </a:xfrm>
          <a:prstGeom prst="rect">
            <a:avLst/>
          </a:prstGeom>
        </p:spPr>
      </p:pic>
      <p:pic>
        <p:nvPicPr>
          <p:cNvPr id="49" name="Picture 10"/>
          <p:cNvPicPr/>
          <p:nvPr/>
        </p:nvPicPr>
        <p:blipFill>
          <a:blip r:embed="rId16"/>
          <a:stretch>
            <a:fillRect/>
          </a:stretch>
        </p:blipFill>
        <p:spPr>
          <a:xfrm>
            <a:off x="11436840" y="3153960"/>
            <a:ext cx="776880" cy="606240"/>
          </a:xfrm>
          <a:prstGeom prst="rect">
            <a:avLst/>
          </a:prstGeom>
        </p:spPr>
      </p:pic>
      <p:sp>
        <p:nvSpPr>
          <p:cNvPr id="50" name="Line 2"/>
          <p:cNvSpPr/>
          <p:nvPr/>
        </p:nvSpPr>
        <p:spPr>
          <a:xfrm>
            <a:off x="1396080" y="2421360"/>
            <a:ext cx="9407160" cy="0"/>
          </a:xfrm>
          <a:prstGeom prst="line">
            <a:avLst/>
          </a:prstGeom>
          <a:ln w="15840">
            <a:solidFill>
              <a:srgbClr val="83992A"/>
            </a:solidFill>
            <a:round/>
          </a:ln>
        </p:spPr>
      </p:sp>
      <p:sp>
        <p:nvSpPr>
          <p:cNvPr id="51" name="PlaceHolder 3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262626"/>
                </a:solidFill>
                <a:latin typeface="Garamond"/>
              </a:rPr>
              <a:t>Click to edit the title text formatClick to edit Master title style</a:t>
            </a:r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262626"/>
                </a:solidFill>
                <a:latin typeface="Garamond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262626"/>
                </a:solidFill>
                <a:latin typeface="Garamond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262626"/>
                </a:solidFill>
                <a:latin typeface="Garamond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262626"/>
                </a:solidFill>
                <a:latin typeface="Garamond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262626"/>
                </a:solidFill>
                <a:latin typeface="Garamond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262626"/>
                </a:solidFill>
                <a:latin typeface="Garamond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2400">
                <a:solidFill>
                  <a:srgbClr val="262626"/>
                </a:solidFill>
                <a:latin typeface="Garamond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2000">
                <a:solidFill>
                  <a:srgbClr val="262626"/>
                </a:solidFill>
                <a:latin typeface="Garamond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>
                <a:solidFill>
                  <a:srgbClr val="262626"/>
                </a:solidFill>
                <a:latin typeface="Garamond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1600">
                <a:solidFill>
                  <a:srgbClr val="262626"/>
                </a:solidFill>
                <a:latin typeface="Garamond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1400">
                <a:solidFill>
                  <a:srgbClr val="262626"/>
                </a:solidFill>
                <a:latin typeface="Garamond"/>
              </a:rPr>
              <a:t>Fifth level</a:t>
            </a:r>
            <a:endParaRPr/>
          </a:p>
        </p:txBody>
      </p:sp>
      <p:sp>
        <p:nvSpPr>
          <p:cNvPr id="53" name="PlaceHolder 5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aramond"/>
              </a:rPr>
              <a:t>4/3/17</a:t>
            </a:r>
            <a:endParaRPr/>
          </a:p>
        </p:txBody>
      </p:sp>
      <p:sp>
        <p:nvSpPr>
          <p:cNvPr id="54" name="PlaceHolder 6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55" name="PlaceHolder 7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E55F33CD-E7C7-4C85-8241-8C296C076772}" type="slidenum">
              <a:rPr lang="en-US">
                <a:solidFill>
                  <a:srgbClr val="000000"/>
                </a:solidFill>
                <a:latin typeface="Garamond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12188520" cy="6855840"/>
          </a:xfrm>
          <a:prstGeom prst="rect">
            <a:avLst/>
          </a:prstGeom>
        </p:spPr>
      </p:pic>
      <p:sp>
        <p:nvSpPr>
          <p:cNvPr id="89" name="CustomShape 1"/>
          <p:cNvSpPr/>
          <p:nvPr/>
        </p:nvSpPr>
        <p:spPr>
          <a:xfrm>
            <a:off x="608040" y="609480"/>
            <a:ext cx="10972440" cy="5638320"/>
          </a:xfrm>
          <a:prstGeom prst="rect">
            <a:avLst/>
          </a:prstGeom>
          <a:ln w="15840">
            <a:solidFill>
              <a:srgbClr val="83992A"/>
            </a:solidFill>
            <a:miter/>
          </a:ln>
        </p:spPr>
      </p:sp>
      <p:pic>
        <p:nvPicPr>
          <p:cNvPr id="90" name="Picture 9"/>
          <p:cNvPicPr/>
          <p:nvPr/>
        </p:nvPicPr>
        <p:blipFill>
          <a:blip r:embed="rId16"/>
          <a:stretch>
            <a:fillRect/>
          </a:stretch>
        </p:blipFill>
        <p:spPr>
          <a:xfrm>
            <a:off x="-15840" y="3153960"/>
            <a:ext cx="776880" cy="606240"/>
          </a:xfrm>
          <a:prstGeom prst="rect">
            <a:avLst/>
          </a:prstGeom>
        </p:spPr>
      </p:pic>
      <p:pic>
        <p:nvPicPr>
          <p:cNvPr id="91" name="Picture 10"/>
          <p:cNvPicPr/>
          <p:nvPr/>
        </p:nvPicPr>
        <p:blipFill>
          <a:blip r:embed="rId16"/>
          <a:stretch>
            <a:fillRect/>
          </a:stretch>
        </p:blipFill>
        <p:spPr>
          <a:xfrm>
            <a:off x="11436840" y="3153960"/>
            <a:ext cx="776880" cy="606240"/>
          </a:xfrm>
          <a:prstGeom prst="rect">
            <a:avLst/>
          </a:prstGeom>
        </p:spPr>
      </p:pic>
      <p:sp>
        <p:nvSpPr>
          <p:cNvPr id="92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aramond"/>
              </a:rPr>
              <a:t>4/3/17</a:t>
            </a:r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ABCD2DD-7969-4DC9-A7E7-9DC97EE2625E}" type="slidenum">
              <a:rPr lang="en-US">
                <a:solidFill>
                  <a:srgbClr val="000000"/>
                </a:solidFill>
                <a:latin typeface="Garamond"/>
              </a:rPr>
              <a:t>‹#›</a:t>
            </a:fld>
            <a:endParaRPr/>
          </a:p>
        </p:txBody>
      </p:sp>
      <p:sp>
        <p:nvSpPr>
          <p:cNvPr id="95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1795" y="2053335"/>
            <a:ext cx="6815669" cy="1515533"/>
          </a:xfrm>
        </p:spPr>
        <p:txBody>
          <a:bodyPr/>
          <a:lstStyle/>
          <a:p>
            <a:r>
              <a:rPr lang="en-US" sz="36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Ultra document search </a:t>
            </a:r>
            <a:endParaRPr lang="en-US" sz="36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7006107" y="3220424"/>
            <a:ext cx="2991357" cy="96437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                                       - In Short UDS</a:t>
            </a:r>
            <a:endParaRPr lang="en-US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24971" y="4048020"/>
            <a:ext cx="5833417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SAIKUMAR  V  (N110789)     Role : Developer &amp; Backend</a:t>
            </a:r>
          </a:p>
          <a:p>
            <a:pPr algn="l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RAJESH  P  (N110046)            Role : Designing &amp; Frontend</a:t>
            </a:r>
          </a:p>
          <a:p>
            <a:pPr algn="l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ANAND  P  (N110078)             Role  : Documentation &amp; Research</a:t>
            </a:r>
          </a:p>
          <a:p>
            <a:pPr algn="l"/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Guide: Mr.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Bhuvan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Allu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Sir, IT Mentor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74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231920" y="910080"/>
            <a:ext cx="9600840" cy="13035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262626"/>
                </a:solidFill>
                <a:latin typeface="Garamond"/>
              </a:rPr>
              <a:t>Technologies Used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1739880" y="2214000"/>
            <a:ext cx="9600840" cy="32338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u="sng">
                <a:solidFill>
                  <a:srgbClr val="262626"/>
                </a:solidFill>
                <a:latin typeface="Times New Roman"/>
              </a:rPr>
              <a:t>Programming Language: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262626"/>
                </a:solidFill>
                <a:latin typeface="Times New Roman"/>
              </a:rPr>
              <a:t>Java Technologies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262626"/>
                </a:solidFill>
                <a:latin typeface="Times New Roman"/>
              </a:rPr>
              <a:t>PDFBox API from Apache Foundation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b="1" u="sng">
                <a:solidFill>
                  <a:srgbClr val="262626"/>
                </a:solidFill>
                <a:latin typeface="Times New Roman"/>
              </a:rPr>
              <a:t>Algorithm: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262626"/>
                </a:solidFill>
                <a:latin typeface="Times New Roman"/>
              </a:rPr>
              <a:t>KMP pattern Algorithm for Searching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3" name="Line 3"/>
          <p:cNvSpPr/>
          <p:nvPr/>
        </p:nvSpPr>
        <p:spPr>
          <a:xfrm flipV="1">
            <a:off x="618120" y="1918800"/>
            <a:ext cx="10985400" cy="77400"/>
          </a:xfrm>
          <a:prstGeom prst="line">
            <a:avLst/>
          </a:prstGeom>
          <a:ln w="9360">
            <a:solidFill>
              <a:srgbClr val="83992A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262626"/>
                </a:solidFill>
                <a:latin typeface="Garamond"/>
              </a:rPr>
              <a:t>Knuth-Morris-Pratt (KMP) Algorithm</a:t>
            </a:r>
            <a:endParaRPr/>
          </a:p>
        </p:txBody>
      </p:sp>
      <p:pic>
        <p:nvPicPr>
          <p:cNvPr id="155" name="Content Placeholder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280" y="2549880"/>
            <a:ext cx="9600840" cy="3683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10480" y="956520"/>
            <a:ext cx="9230760" cy="871920"/>
          </a:xfrm>
          <a:prstGeom prst="rect">
            <a:avLst/>
          </a:prstGeom>
        </p:spPr>
      </p:pic>
      <p:pic>
        <p:nvPicPr>
          <p:cNvPr id="157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410480" y="2017800"/>
            <a:ext cx="9230760" cy="771120"/>
          </a:xfrm>
          <a:prstGeom prst="rect">
            <a:avLst/>
          </a:prstGeom>
        </p:spPr>
      </p:pic>
      <p:pic>
        <p:nvPicPr>
          <p:cNvPr id="158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410480" y="3060000"/>
            <a:ext cx="9230760" cy="739080"/>
          </a:xfrm>
          <a:prstGeom prst="rect">
            <a:avLst/>
          </a:prstGeom>
        </p:spPr>
      </p:pic>
      <p:pic>
        <p:nvPicPr>
          <p:cNvPr id="159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1410480" y="4070160"/>
            <a:ext cx="9230760" cy="823680"/>
          </a:xfrm>
          <a:prstGeom prst="rect">
            <a:avLst/>
          </a:prstGeom>
        </p:spPr>
      </p:pic>
      <p:pic>
        <p:nvPicPr>
          <p:cNvPr id="160" name="Picture 7"/>
          <p:cNvPicPr/>
          <p:nvPr/>
        </p:nvPicPr>
        <p:blipFill>
          <a:blip r:embed="rId6"/>
          <a:stretch>
            <a:fillRect/>
          </a:stretch>
        </p:blipFill>
        <p:spPr>
          <a:xfrm>
            <a:off x="1410480" y="5164560"/>
            <a:ext cx="9230760" cy="834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97040" y="721800"/>
            <a:ext cx="8735400" cy="900720"/>
          </a:xfrm>
          <a:prstGeom prst="rect">
            <a:avLst/>
          </a:prstGeom>
        </p:spPr>
      </p:pic>
      <p:pic>
        <p:nvPicPr>
          <p:cNvPr id="162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697040" y="1876320"/>
            <a:ext cx="8735400" cy="866520"/>
          </a:xfrm>
          <a:prstGeom prst="rect">
            <a:avLst/>
          </a:prstGeom>
        </p:spPr>
      </p:pic>
      <p:pic>
        <p:nvPicPr>
          <p:cNvPr id="163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1697040" y="3026520"/>
            <a:ext cx="8735400" cy="901080"/>
          </a:xfrm>
          <a:prstGeom prst="rect">
            <a:avLst/>
          </a:prstGeom>
        </p:spPr>
      </p:pic>
      <p:pic>
        <p:nvPicPr>
          <p:cNvPr id="164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1697040" y="4147200"/>
            <a:ext cx="8735400" cy="804240"/>
          </a:xfrm>
          <a:prstGeom prst="rect">
            <a:avLst/>
          </a:prstGeom>
        </p:spPr>
      </p:pic>
      <p:pic>
        <p:nvPicPr>
          <p:cNvPr id="165" name="Picture 6"/>
          <p:cNvPicPr/>
          <p:nvPr/>
        </p:nvPicPr>
        <p:blipFill>
          <a:blip r:embed="rId6"/>
          <a:stretch>
            <a:fillRect/>
          </a:stretch>
        </p:blipFill>
        <p:spPr>
          <a:xfrm>
            <a:off x="1697040" y="5132160"/>
            <a:ext cx="8735400" cy="765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262626"/>
                </a:solidFill>
                <a:latin typeface="Garamond"/>
              </a:rPr>
              <a:t>Benefits of Application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1295280" y="2788920"/>
            <a:ext cx="9600840" cy="3318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2400">
                <a:solidFill>
                  <a:srgbClr val="262626"/>
                </a:solidFill>
                <a:latin typeface="Times New Roman"/>
              </a:rPr>
              <a:t>Don’t need to open every file and perform search</a:t>
            </a:r>
            <a:endParaRPr/>
          </a:p>
          <a:p>
            <a:pPr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2400">
                <a:solidFill>
                  <a:srgbClr val="262626"/>
                </a:solidFill>
                <a:latin typeface="Times New Roman"/>
              </a:rPr>
              <a:t>Easy to find a topic</a:t>
            </a:r>
            <a:endParaRPr/>
          </a:p>
          <a:p>
            <a:pPr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2400">
                <a:solidFill>
                  <a:srgbClr val="262626"/>
                </a:solidFill>
                <a:latin typeface="Times New Roman"/>
              </a:rPr>
              <a:t>Platform independent</a:t>
            </a:r>
            <a:endParaRPr/>
          </a:p>
          <a:p>
            <a:pPr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2400">
                <a:solidFill>
                  <a:srgbClr val="262626"/>
                </a:solidFill>
                <a:latin typeface="Times New Roman"/>
              </a:rPr>
              <a:t>You can even search the word in the document with case sensitive</a:t>
            </a:r>
            <a:endParaRPr/>
          </a:p>
          <a:p>
            <a:pPr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2400">
                <a:solidFill>
                  <a:srgbClr val="262626"/>
                </a:solidFill>
                <a:latin typeface="Times New Roman"/>
              </a:rPr>
              <a:t>You can search the documents with multiple words.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262626"/>
                </a:solidFill>
                <a:latin typeface="Garamond"/>
              </a:rPr>
              <a:t>Further Implementation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2400">
                <a:solidFill>
                  <a:srgbClr val="262626"/>
                </a:solidFill>
                <a:latin typeface="Times New Roman"/>
              </a:rPr>
              <a:t>Devolving a windows application using Visual Basic .NET (VB .NET)</a:t>
            </a:r>
            <a:endParaRPr/>
          </a:p>
          <a:p>
            <a:pPr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2400">
                <a:solidFill>
                  <a:srgbClr val="262626"/>
                </a:solidFill>
                <a:latin typeface="Times New Roman"/>
              </a:rPr>
              <a:t>Add extra features to make it user friendly. Ex: sort by feature</a:t>
            </a:r>
            <a:endParaRPr/>
          </a:p>
          <a:p>
            <a:pPr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2400">
                <a:solidFill>
                  <a:srgbClr val="262626"/>
                </a:solidFill>
                <a:latin typeface="Times New Roman"/>
              </a:rPr>
              <a:t>To work with many types of files(extensions).</a:t>
            </a:r>
            <a:endParaRPr/>
          </a:p>
          <a:p>
            <a:pPr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2400">
                <a:solidFill>
                  <a:srgbClr val="262626"/>
                </a:solidFill>
                <a:latin typeface="Times New Roman"/>
              </a:rPr>
              <a:t>To perform search on remote system by using networking.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037880" y="2733480"/>
            <a:ext cx="9600840" cy="13035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7200" b="1">
                <a:solidFill>
                  <a:srgbClr val="262626"/>
                </a:solidFill>
                <a:latin typeface="Garamond"/>
              </a:rPr>
              <a:t>Thank You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262626"/>
                </a:solidFill>
                <a:latin typeface="Garamond"/>
              </a:rPr>
              <a:t>Contents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1295280" y="2557080"/>
            <a:ext cx="9600840" cy="3637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2400">
                <a:solidFill>
                  <a:srgbClr val="262626"/>
                </a:solidFill>
                <a:latin typeface="Times New Roman"/>
              </a:rPr>
              <a:t>Introduction</a:t>
            </a:r>
            <a:endParaRPr/>
          </a:p>
          <a:p>
            <a:pPr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2400">
                <a:solidFill>
                  <a:srgbClr val="262626"/>
                </a:solidFill>
                <a:latin typeface="Times New Roman"/>
              </a:rPr>
              <a:t>Description</a:t>
            </a:r>
            <a:endParaRPr/>
          </a:p>
          <a:p>
            <a:pPr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2400">
                <a:solidFill>
                  <a:srgbClr val="262626"/>
                </a:solidFill>
                <a:latin typeface="Times New Roman"/>
              </a:rPr>
              <a:t>User Interaction with application</a:t>
            </a:r>
            <a:endParaRPr/>
          </a:p>
          <a:p>
            <a:pPr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2400">
                <a:solidFill>
                  <a:srgbClr val="262626"/>
                </a:solidFill>
                <a:latin typeface="Times New Roman"/>
              </a:rPr>
              <a:t>About UDS</a:t>
            </a:r>
            <a:endParaRPr/>
          </a:p>
          <a:p>
            <a:pPr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2400">
                <a:solidFill>
                  <a:srgbClr val="262626"/>
                </a:solidFill>
                <a:latin typeface="Times New Roman"/>
              </a:rPr>
              <a:t>Technologies used</a:t>
            </a:r>
            <a:endParaRPr/>
          </a:p>
          <a:p>
            <a:pPr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2400">
                <a:solidFill>
                  <a:srgbClr val="262626"/>
                </a:solidFill>
                <a:latin typeface="Times New Roman"/>
              </a:rPr>
              <a:t>Benefits</a:t>
            </a:r>
            <a:endParaRPr/>
          </a:p>
          <a:p>
            <a:pPr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2400">
                <a:solidFill>
                  <a:srgbClr val="262626"/>
                </a:solidFill>
                <a:latin typeface="Times New Roman"/>
              </a:rPr>
              <a:t>Further Implementation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1746" y="934000"/>
            <a:ext cx="5960654" cy="1145160"/>
          </a:xfrm>
        </p:spPr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59179420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645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9347" y="1015999"/>
            <a:ext cx="3522253" cy="1080093"/>
          </a:xfrm>
        </p:spPr>
        <p:txBody>
          <a:bodyPr/>
          <a:lstStyle/>
          <a:p>
            <a:r>
              <a:rPr lang="en-US" b="1" dirty="0" smtClean="0"/>
              <a:t>Description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33474552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221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097640" y="891000"/>
            <a:ext cx="9600840" cy="13035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262626"/>
                </a:solidFill>
                <a:latin typeface="Garamond"/>
              </a:rPr>
              <a:t>User Interaction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838080" y="2531160"/>
            <a:ext cx="10591920" cy="368676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2600" b="1">
                <a:solidFill>
                  <a:srgbClr val="262626"/>
                </a:solidFill>
                <a:latin typeface="Times New Roman"/>
              </a:rPr>
              <a:t>Target Directory </a:t>
            </a:r>
            <a:endParaRPr/>
          </a:p>
          <a:p>
            <a:pPr algn="just"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2600" b="1">
                <a:solidFill>
                  <a:srgbClr val="262626"/>
                </a:solidFill>
                <a:latin typeface="Times New Roman"/>
              </a:rPr>
              <a:t>Lateral Search    </a:t>
            </a:r>
            <a:endParaRPr/>
          </a:p>
          <a:p>
            <a:pPr algn="just"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2600" b="1">
                <a:solidFill>
                  <a:srgbClr val="262626"/>
                </a:solidFill>
                <a:latin typeface="Times New Roman"/>
              </a:rPr>
              <a:t>Deep Search        </a:t>
            </a:r>
            <a:endParaRPr/>
          </a:p>
          <a:p>
            <a:pPr algn="just"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2600" b="1">
                <a:solidFill>
                  <a:srgbClr val="262626"/>
                </a:solidFill>
                <a:latin typeface="Times New Roman"/>
              </a:rPr>
              <a:t>Search Function </a:t>
            </a:r>
            <a:endParaRPr/>
          </a:p>
          <a:p>
            <a:pPr algn="just"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2600" b="1">
                <a:solidFill>
                  <a:srgbClr val="262626"/>
                </a:solidFill>
                <a:latin typeface="Times New Roman"/>
              </a:rPr>
              <a:t>Result Panel        </a:t>
            </a:r>
            <a:endParaRPr/>
          </a:p>
          <a:p>
            <a:pPr algn="just"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2600" b="1">
                <a:solidFill>
                  <a:srgbClr val="262626"/>
                </a:solidFill>
                <a:latin typeface="Times New Roman"/>
              </a:rPr>
              <a:t>Advanced Option panel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262626"/>
                </a:solidFill>
                <a:latin typeface="Garamond"/>
              </a:rPr>
              <a:t>User Interaction</a:t>
            </a:r>
            <a:endParaRPr/>
          </a:p>
        </p:txBody>
      </p:sp>
      <p:pic>
        <p:nvPicPr>
          <p:cNvPr id="143" name="Picture 142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11247120" cy="640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pic>
        <p:nvPicPr>
          <p:cNvPr id="145" name="Picture 144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82880"/>
            <a:ext cx="11247120" cy="6583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pic>
        <p:nvPicPr>
          <p:cNvPr id="147" name="Picture 146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82880"/>
            <a:ext cx="11247120" cy="6492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3383640" y="731520"/>
            <a:ext cx="9600840" cy="1302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000000"/>
                </a:solidFill>
                <a:latin typeface="Garamond"/>
              </a:rPr>
              <a:t>About Ultra Document Search</a:t>
            </a:r>
            <a:endParaRPr/>
          </a:p>
        </p:txBody>
      </p:sp>
      <p:pic>
        <p:nvPicPr>
          <p:cNvPr id="149" name="Picture 148"/>
          <p:cNvPicPr/>
          <p:nvPr/>
        </p:nvPicPr>
        <p:blipFill>
          <a:blip r:embed="rId2"/>
          <a:stretch>
            <a:fillRect/>
          </a:stretch>
        </p:blipFill>
        <p:spPr>
          <a:xfrm>
            <a:off x="640080" y="1188720"/>
            <a:ext cx="5943600" cy="5029200"/>
          </a:xfrm>
          <a:prstGeom prst="rect">
            <a:avLst/>
          </a:prstGeom>
        </p:spPr>
      </p:pic>
      <p:pic>
        <p:nvPicPr>
          <p:cNvPr id="150" name="Picture 149"/>
          <p:cNvPicPr/>
          <p:nvPr/>
        </p:nvPicPr>
        <p:blipFill>
          <a:blip r:embed="rId3"/>
          <a:stretch>
            <a:fillRect/>
          </a:stretch>
        </p:blipFill>
        <p:spPr>
          <a:xfrm>
            <a:off x="6675120" y="1198440"/>
            <a:ext cx="4754880" cy="5019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284</Words>
  <Application>Microsoft Office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Algerian</vt:lpstr>
      <vt:lpstr>Arial</vt:lpstr>
      <vt:lpstr>DejaVu Sans</vt:lpstr>
      <vt:lpstr>Garamond</vt:lpstr>
      <vt:lpstr>StarSymbol</vt:lpstr>
      <vt:lpstr>Times New Roman</vt:lpstr>
      <vt:lpstr>Wingdings</vt:lpstr>
      <vt:lpstr>Office Theme</vt:lpstr>
      <vt:lpstr>Office Theme</vt:lpstr>
      <vt:lpstr>Office Theme</vt:lpstr>
      <vt:lpstr>Ultra document search </vt:lpstr>
      <vt:lpstr>PowerPoint Presentation</vt:lpstr>
      <vt:lpstr>Introduction</vt:lpstr>
      <vt:lpstr>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 document search </dc:title>
  <dc:creator>Saikumar-Kabaaliraaa</dc:creator>
  <cp:lastModifiedBy>hp</cp:lastModifiedBy>
  <cp:revision>4</cp:revision>
  <dcterms:modified xsi:type="dcterms:W3CDTF">2017-04-04T04:58:21Z</dcterms:modified>
</cp:coreProperties>
</file>