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8" r:id="rId3"/>
    <p:sldId id="257" r:id="rId4"/>
    <p:sldId id="258" r:id="rId5"/>
    <p:sldId id="259" r:id="rId6"/>
    <p:sldId id="261" r:id="rId7"/>
    <p:sldId id="262" r:id="rId8"/>
    <p:sldId id="263" r:id="rId9"/>
    <p:sldId id="264" r:id="rId10"/>
    <p:sldId id="312" r:id="rId11"/>
    <p:sldId id="268" r:id="rId12"/>
    <p:sldId id="339" r:id="rId13"/>
    <p:sldId id="269" r:id="rId14"/>
    <p:sldId id="310" r:id="rId15"/>
    <p:sldId id="327" r:id="rId16"/>
    <p:sldId id="266" r:id="rId17"/>
    <p:sldId id="270" r:id="rId18"/>
    <p:sldId id="271" r:id="rId19"/>
    <p:sldId id="338" r:id="rId20"/>
    <p:sldId id="267" r:id="rId21"/>
    <p:sldId id="340" r:id="rId22"/>
    <p:sldId id="274" r:id="rId23"/>
    <p:sldId id="273" r:id="rId24"/>
    <p:sldId id="278" r:id="rId25"/>
    <p:sldId id="282" r:id="rId26"/>
    <p:sldId id="279"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1430" y="2533015"/>
            <a:ext cx="8858250" cy="1221105"/>
          </a:xfrm>
        </p:spPr>
        <p:txBody>
          <a:bodyPr>
            <a:normAutofit/>
          </a:bodyPr>
          <a:lstStyle/>
          <a:p>
            <a:r>
              <a:rPr lang="en-US" sz="3200" dirty="0">
                <a:latin typeface="Times New Roman" panose="02020603050405020304" charset="0"/>
                <a:ea typeface="Malgun Gothic" panose="020B0503020000020004" charset="-127"/>
                <a:cs typeface="Times New Roman" panose="02020603050405020304" charset="0"/>
              </a:rPr>
              <a:t>RAILWAY LEVEL CROSSING GATE CONTROL BY ANDROID APPLICATION</a:t>
            </a:r>
            <a:endParaRPr lang="en-US" sz="3200" dirty="0">
              <a:latin typeface="Times New Roman" panose="02020603050405020304" charset="0"/>
              <a:ea typeface="Malgun Gothic" panose="020B0503020000020004" charset="-127"/>
              <a:cs typeface="Times New Roman" panose="02020603050405020304" charset="0"/>
            </a:endParaRPr>
          </a:p>
        </p:txBody>
      </p:sp>
      <p:sp>
        <p:nvSpPr>
          <p:cNvPr id="7" name="object 4"/>
          <p:cNvSpPr txBox="1">
            <a:spLocks noGrp="1"/>
          </p:cNvSpPr>
          <p:nvPr/>
        </p:nvSpPr>
        <p:spPr>
          <a:xfrm>
            <a:off x="1889125" y="545465"/>
            <a:ext cx="7642860" cy="443230"/>
          </a:xfrm>
          <a:prstGeom prst="rect">
            <a:avLst/>
          </a:prstGeom>
        </p:spPr>
        <p:txBody>
          <a:bodyPr vert="horz" wrap="square" lIns="0" tIns="12700" rIns="0" bIns="0" rtlCol="0">
            <a:spAutoFit/>
          </a:bodyPr>
          <a:lstStyle>
            <a:lvl1pPr>
              <a:defRPr sz="5000" b="1" i="0">
                <a:solidFill>
                  <a:schemeClr val="bg1"/>
                </a:solidFill>
                <a:latin typeface="Arial" panose="020B0604020202020204"/>
                <a:ea typeface="+mj-ea"/>
                <a:cs typeface="Arial" panose="020B0604020202020204"/>
              </a:defRPr>
            </a:lvl1pPr>
          </a:lstStyle>
          <a:p>
            <a:pPr marL="12700">
              <a:lnSpc>
                <a:spcPct val="100000"/>
              </a:lnSpc>
              <a:spcBef>
                <a:spcPts val="100"/>
              </a:spcBef>
            </a:pPr>
            <a:r>
              <a:rPr sz="2800" spc="35" dirty="0">
                <a:solidFill>
                  <a:srgbClr val="000000"/>
                </a:solidFill>
                <a:latin typeface="Times New Roman" panose="02020603050405020304" charset="0"/>
                <a:cs typeface="Times New Roman" panose="02020603050405020304" charset="0"/>
              </a:rPr>
              <a:t>GURUNANAK </a:t>
            </a:r>
            <a:r>
              <a:rPr sz="2800" spc="-30" dirty="0">
                <a:solidFill>
                  <a:srgbClr val="000000"/>
                </a:solidFill>
                <a:latin typeface="Times New Roman" panose="02020603050405020304" charset="0"/>
                <a:cs typeface="Times New Roman" panose="02020603050405020304" charset="0"/>
              </a:rPr>
              <a:t>INSTITUTE </a:t>
            </a:r>
            <a:r>
              <a:rPr sz="2800" spc="65" dirty="0">
                <a:solidFill>
                  <a:srgbClr val="000000"/>
                </a:solidFill>
                <a:latin typeface="Times New Roman" panose="02020603050405020304" charset="0"/>
                <a:cs typeface="Times New Roman" panose="02020603050405020304" charset="0"/>
              </a:rPr>
              <a:t>OF</a:t>
            </a:r>
            <a:r>
              <a:rPr sz="2800" spc="-440" dirty="0">
                <a:solidFill>
                  <a:srgbClr val="000000"/>
                </a:solidFill>
                <a:latin typeface="Times New Roman" panose="02020603050405020304" charset="0"/>
                <a:cs typeface="Times New Roman" panose="02020603050405020304" charset="0"/>
              </a:rPr>
              <a:t> </a:t>
            </a:r>
            <a:r>
              <a:rPr sz="2800" spc="-15" dirty="0">
                <a:solidFill>
                  <a:srgbClr val="000000"/>
                </a:solidFill>
                <a:latin typeface="Times New Roman" panose="02020603050405020304" charset="0"/>
                <a:cs typeface="Times New Roman" panose="02020603050405020304" charset="0"/>
              </a:rPr>
              <a:t>TECHNOLOGY</a:t>
            </a:r>
            <a:endParaRPr sz="2800">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1"/>
          <a:stretch>
            <a:fillRect/>
          </a:stretch>
        </p:blipFill>
        <p:spPr>
          <a:xfrm>
            <a:off x="4815205" y="1306195"/>
            <a:ext cx="1643380" cy="1106170"/>
          </a:xfrm>
          <a:prstGeom prst="rect">
            <a:avLst/>
          </a:prstGeom>
        </p:spPr>
      </p:pic>
      <p:sp>
        <p:nvSpPr>
          <p:cNvPr id="11" name="object 5"/>
          <p:cNvSpPr txBox="1"/>
          <p:nvPr/>
        </p:nvSpPr>
        <p:spPr>
          <a:xfrm>
            <a:off x="726440" y="4025900"/>
            <a:ext cx="2165350" cy="909320"/>
          </a:xfrm>
          <a:prstGeom prst="rect">
            <a:avLst/>
          </a:prstGeom>
        </p:spPr>
        <p:txBody>
          <a:bodyPr vert="horz" wrap="square" lIns="0" tIns="33019" rIns="0" bIns="0" rtlCol="0">
            <a:spAutoFit/>
          </a:bodyPr>
          <a:p>
            <a:pPr marL="12700" marR="5080" algn="ctr">
              <a:lnSpc>
                <a:spcPts val="2300"/>
              </a:lnSpc>
              <a:spcBef>
                <a:spcPts val="260"/>
              </a:spcBef>
            </a:pPr>
            <a:r>
              <a:rPr lang="en-IN" sz="2000" spc="-10" dirty="0">
                <a:latin typeface="Times New Roman" panose="02020603050405020304"/>
                <a:cs typeface="Times New Roman" panose="02020603050405020304"/>
              </a:rPr>
              <a:t>Ch K Chaitanya</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1</a:t>
            </a:r>
            <a:r>
              <a:rPr lang="en-IN" sz="2000" dirty="0">
                <a:latin typeface="Times New Roman" panose="02020603050405020304"/>
                <a:cs typeface="Times New Roman" panose="02020603050405020304"/>
              </a:rPr>
              <a:t>7</a:t>
            </a:r>
            <a:r>
              <a:rPr sz="2000" dirty="0">
                <a:latin typeface="Times New Roman" panose="02020603050405020304"/>
                <a:cs typeface="Times New Roman" panose="02020603050405020304"/>
              </a:rPr>
              <a:t>831A041</a:t>
            </a:r>
            <a:r>
              <a:rPr lang="en-IN" sz="2000" dirty="0">
                <a:latin typeface="Times New Roman" panose="02020603050405020304"/>
                <a:cs typeface="Times New Roman" panose="02020603050405020304"/>
              </a:rPr>
              <a:t>4</a:t>
            </a:r>
            <a:endParaRPr sz="2000">
              <a:latin typeface="Times New Roman" panose="02020603050405020304"/>
              <a:cs typeface="Times New Roman" panose="02020603050405020304"/>
            </a:endParaRPr>
          </a:p>
          <a:p>
            <a:pPr marL="17780" algn="ctr">
              <a:lnSpc>
                <a:spcPts val="2240"/>
              </a:lnSpc>
            </a:pPr>
            <a:r>
              <a:rPr sz="2000" spc="-5" dirty="0">
                <a:latin typeface="Times New Roman" panose="02020603050405020304"/>
                <a:cs typeface="Times New Roman" panose="02020603050405020304"/>
              </a:rPr>
              <a:t>ECE-4A.</a:t>
            </a:r>
            <a:endParaRPr sz="2000">
              <a:latin typeface="Times New Roman" panose="02020603050405020304"/>
              <a:cs typeface="Times New Roman" panose="02020603050405020304"/>
            </a:endParaRPr>
          </a:p>
        </p:txBody>
      </p:sp>
      <p:sp>
        <p:nvSpPr>
          <p:cNvPr id="12" name="object 5"/>
          <p:cNvSpPr txBox="1"/>
          <p:nvPr/>
        </p:nvSpPr>
        <p:spPr>
          <a:xfrm>
            <a:off x="4354195" y="3999230"/>
            <a:ext cx="2165350" cy="950595"/>
          </a:xfrm>
          <a:prstGeom prst="rect">
            <a:avLst/>
          </a:prstGeom>
        </p:spPr>
        <p:txBody>
          <a:bodyPr vert="horz" wrap="square" lIns="0" tIns="33019" rIns="0" bIns="0" rtlCol="0">
            <a:spAutoFit/>
          </a:bodyPr>
          <a:lstStyle/>
          <a:p>
            <a:pPr marL="12700" marR="5080" algn="ctr">
              <a:lnSpc>
                <a:spcPts val="2300"/>
              </a:lnSpc>
              <a:spcBef>
                <a:spcPts val="260"/>
              </a:spcBef>
            </a:pPr>
            <a:r>
              <a:rPr lang="en-IN" sz="2000" spc="-10" dirty="0">
                <a:latin typeface="Times New Roman" panose="02020603050405020304"/>
                <a:cs typeface="Times New Roman" panose="02020603050405020304"/>
              </a:rPr>
              <a:t>K Raja</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1</a:t>
            </a:r>
            <a:r>
              <a:rPr lang="en-IN" sz="2000" dirty="0">
                <a:latin typeface="Times New Roman" panose="02020603050405020304"/>
                <a:cs typeface="Times New Roman" panose="02020603050405020304"/>
              </a:rPr>
              <a:t>7</a:t>
            </a:r>
            <a:r>
              <a:rPr sz="2000" dirty="0">
                <a:latin typeface="Times New Roman" panose="02020603050405020304"/>
                <a:cs typeface="Times New Roman" panose="02020603050405020304"/>
              </a:rPr>
              <a:t>831A04</a:t>
            </a:r>
            <a:r>
              <a:rPr lang="en-IN" sz="2000" dirty="0">
                <a:latin typeface="Times New Roman" panose="02020603050405020304"/>
                <a:cs typeface="Times New Roman" panose="02020603050405020304"/>
              </a:rPr>
              <a:t>35</a:t>
            </a:r>
            <a:endParaRPr lang="en-IN" sz="2000" dirty="0">
              <a:latin typeface="Times New Roman" panose="02020603050405020304"/>
              <a:cs typeface="Times New Roman" panose="02020603050405020304"/>
            </a:endParaRPr>
          </a:p>
          <a:p>
            <a:pPr marL="12700" marR="5080" algn="ctr">
              <a:lnSpc>
                <a:spcPts val="2300"/>
              </a:lnSpc>
              <a:spcBef>
                <a:spcPts val="260"/>
              </a:spcBef>
            </a:pPr>
            <a:r>
              <a:rPr sz="2000" spc="-5" dirty="0">
                <a:latin typeface="Times New Roman" panose="02020603050405020304"/>
                <a:cs typeface="Times New Roman" panose="02020603050405020304"/>
              </a:rPr>
              <a:t>ECE-4A.</a:t>
            </a:r>
            <a:endParaRPr sz="2000">
              <a:latin typeface="Times New Roman" panose="02020603050405020304"/>
              <a:cs typeface="Times New Roman" panose="02020603050405020304"/>
            </a:endParaRPr>
          </a:p>
        </p:txBody>
      </p:sp>
      <p:sp>
        <p:nvSpPr>
          <p:cNvPr id="13" name="object 5"/>
          <p:cNvSpPr txBox="1"/>
          <p:nvPr/>
        </p:nvSpPr>
        <p:spPr>
          <a:xfrm>
            <a:off x="7974330" y="4025900"/>
            <a:ext cx="2165350" cy="983615"/>
          </a:xfrm>
          <a:prstGeom prst="rect">
            <a:avLst/>
          </a:prstGeom>
        </p:spPr>
        <p:txBody>
          <a:bodyPr vert="horz" wrap="square" lIns="0" tIns="33019" rIns="0" bIns="0" rtlCol="0">
            <a:spAutoFit/>
          </a:bodyPr>
          <a:lstStyle/>
          <a:p>
            <a:pPr marL="12700" marR="5080" algn="ctr">
              <a:lnSpc>
                <a:spcPts val="2300"/>
              </a:lnSpc>
              <a:spcBef>
                <a:spcPts val="260"/>
              </a:spcBef>
            </a:pPr>
            <a:r>
              <a:rPr lang="en-IN" sz="2000" spc="-10" dirty="0">
                <a:latin typeface="Times New Roman" panose="02020603050405020304"/>
                <a:cs typeface="Times New Roman" panose="02020603050405020304"/>
              </a:rPr>
              <a:t>K Sai Teja</a:t>
            </a:r>
            <a:endParaRPr lang="en-IN" sz="2000" spc="-10" dirty="0">
              <a:latin typeface="Times New Roman" panose="02020603050405020304"/>
              <a:cs typeface="Times New Roman" panose="02020603050405020304"/>
            </a:endParaRPr>
          </a:p>
          <a:p>
            <a:pPr marL="12700" marR="5080" algn="ctr">
              <a:lnSpc>
                <a:spcPts val="2300"/>
              </a:lnSpc>
              <a:spcBef>
                <a:spcPts val="260"/>
              </a:spcBef>
            </a:pP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1</a:t>
            </a:r>
            <a:r>
              <a:rPr lang="en-IN" sz="2000" dirty="0">
                <a:latin typeface="Times New Roman" panose="02020603050405020304"/>
                <a:cs typeface="Times New Roman" panose="02020603050405020304"/>
              </a:rPr>
              <a:t>7</a:t>
            </a:r>
            <a:r>
              <a:rPr sz="2000" dirty="0">
                <a:latin typeface="Times New Roman" panose="02020603050405020304"/>
                <a:cs typeface="Times New Roman" panose="02020603050405020304"/>
              </a:rPr>
              <a:t>831A04</a:t>
            </a:r>
            <a:r>
              <a:rPr lang="en-IN" sz="2000" dirty="0">
                <a:latin typeface="Times New Roman" panose="02020603050405020304"/>
                <a:cs typeface="Times New Roman" panose="02020603050405020304"/>
              </a:rPr>
              <a:t>36</a:t>
            </a:r>
            <a:endParaRPr lang="en-IN" sz="2000" dirty="0">
              <a:latin typeface="Times New Roman" panose="02020603050405020304"/>
              <a:cs typeface="Times New Roman" panose="02020603050405020304"/>
            </a:endParaRPr>
          </a:p>
          <a:p>
            <a:pPr marL="12700" marR="5080" algn="ctr">
              <a:lnSpc>
                <a:spcPts val="2300"/>
              </a:lnSpc>
              <a:spcBef>
                <a:spcPts val="260"/>
              </a:spcBef>
            </a:pPr>
            <a:r>
              <a:rPr sz="2000" spc="-5" dirty="0">
                <a:latin typeface="Times New Roman" panose="02020603050405020304"/>
                <a:cs typeface="Times New Roman" panose="02020603050405020304"/>
              </a:rPr>
              <a:t>ECE-4A.</a:t>
            </a:r>
            <a:endParaRPr sz="2000">
              <a:latin typeface="Times New Roman" panose="02020603050405020304"/>
              <a:cs typeface="Times New Roman" panose="02020603050405020304"/>
            </a:endParaRPr>
          </a:p>
        </p:txBody>
      </p:sp>
      <p:sp>
        <p:nvSpPr>
          <p:cNvPr id="14" name="object 8"/>
          <p:cNvSpPr txBox="1"/>
          <p:nvPr/>
        </p:nvSpPr>
        <p:spPr>
          <a:xfrm>
            <a:off x="4090670" y="5282565"/>
            <a:ext cx="2692400" cy="1311910"/>
          </a:xfrm>
          <a:prstGeom prst="rect">
            <a:avLst/>
          </a:prstGeom>
        </p:spPr>
        <p:txBody>
          <a:bodyPr vert="horz" wrap="square" lIns="0" tIns="33019" rIns="0" bIns="0" rtlCol="0">
            <a:spAutoFit/>
          </a:bodyPr>
          <a:p>
            <a:pPr marL="12700" marR="5080" indent="203200">
              <a:lnSpc>
                <a:spcPts val="2300"/>
              </a:lnSpc>
              <a:spcBef>
                <a:spcPts val="260"/>
              </a:spcBef>
            </a:pPr>
            <a:r>
              <a:rPr lang="en-IN" sz="2000">
                <a:latin typeface="Times New Roman" panose="02020603050405020304"/>
                <a:cs typeface="Times New Roman" panose="02020603050405020304"/>
              </a:rPr>
              <a:t>Under the guidance of</a:t>
            </a:r>
            <a:endParaRPr lang="en-IN" sz="2000">
              <a:latin typeface="Times New Roman" panose="02020603050405020304"/>
              <a:cs typeface="Times New Roman" panose="02020603050405020304"/>
            </a:endParaRPr>
          </a:p>
          <a:p>
            <a:pPr marL="12700" marR="5080" indent="203200">
              <a:lnSpc>
                <a:spcPts val="2300"/>
              </a:lnSpc>
              <a:spcBef>
                <a:spcPts val="260"/>
              </a:spcBef>
            </a:pPr>
            <a:r>
              <a:rPr lang="en-IN" sz="2000">
                <a:latin typeface="Times New Roman" panose="02020603050405020304"/>
                <a:cs typeface="Times New Roman" panose="02020603050405020304"/>
              </a:rPr>
              <a:t>     Mr S Sivaiah</a:t>
            </a:r>
            <a:endParaRPr lang="en-IN" sz="2000">
              <a:latin typeface="Times New Roman" panose="02020603050405020304"/>
              <a:cs typeface="Times New Roman" panose="02020603050405020304"/>
            </a:endParaRPr>
          </a:p>
          <a:p>
            <a:pPr marL="12700" marR="5080" indent="203200">
              <a:lnSpc>
                <a:spcPts val="2300"/>
              </a:lnSpc>
              <a:spcBef>
                <a:spcPts val="260"/>
              </a:spcBef>
            </a:pPr>
            <a:r>
              <a:rPr lang="en-IN" sz="2000">
                <a:latin typeface="Times New Roman" panose="02020603050405020304"/>
                <a:cs typeface="Times New Roman" panose="02020603050405020304"/>
              </a:rPr>
              <a:t>Assistant  Professor</a:t>
            </a:r>
            <a:endParaRPr lang="en-IN" sz="2000">
              <a:latin typeface="Times New Roman" panose="02020603050405020304"/>
              <a:cs typeface="Times New Roman" panose="02020603050405020304"/>
            </a:endParaRPr>
          </a:p>
          <a:p>
            <a:pPr marL="12700" marR="5080" indent="203200">
              <a:lnSpc>
                <a:spcPts val="2300"/>
              </a:lnSpc>
              <a:spcBef>
                <a:spcPts val="260"/>
              </a:spcBef>
            </a:pPr>
            <a:r>
              <a:rPr lang="en-IN" sz="2000">
                <a:latin typeface="Times New Roman" panose="02020603050405020304"/>
                <a:cs typeface="Times New Roman" panose="02020603050405020304"/>
              </a:rPr>
              <a:t>ECE Department,GNIT     </a:t>
            </a:r>
            <a:endParaRPr lang="en-IN" sz="200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0" y="0"/>
            <a:ext cx="6359525" cy="1102360"/>
          </a:xfrm>
        </p:spPr>
        <p:txBody>
          <a:bodyPr>
            <a:normAutofit/>
          </a:bodyPr>
          <a:p>
            <a:r>
              <a:rPr lang="en-US">
                <a:latin typeface="Times New Roman" panose="02020603050405020304" charset="0"/>
                <a:cs typeface="Times New Roman" panose="02020603050405020304" charset="0"/>
                <a:sym typeface="+mn-ea"/>
              </a:rPr>
              <a:t>B</a:t>
            </a:r>
            <a:r>
              <a:rPr lang="en-IN" altLang="en-US">
                <a:latin typeface="Times New Roman" panose="02020603050405020304" charset="0"/>
                <a:cs typeface="Times New Roman" panose="02020603050405020304" charset="0"/>
                <a:sym typeface="+mn-ea"/>
              </a:rPr>
              <a:t>LUETOOTH</a:t>
            </a:r>
            <a:r>
              <a:rPr lang="en-US">
                <a:latin typeface="Times New Roman" panose="02020603050405020304" charset="0"/>
                <a:cs typeface="Times New Roman" panose="02020603050405020304" charset="0"/>
                <a:sym typeface="+mn-ea"/>
              </a:rPr>
              <a:t> HC-05:</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453390" y="4418330"/>
            <a:ext cx="8255000" cy="1795145"/>
          </a:xfrm>
        </p:spPr>
        <p:txBody>
          <a:bodyPr>
            <a:noAutofit/>
          </a:bodyPr>
          <a:p>
            <a:pPr algn="just"/>
            <a:r>
              <a:rPr lang="en-US">
                <a:latin typeface="Times New Roman" panose="02020603050405020304" charset="0"/>
                <a:cs typeface="Times New Roman" panose="02020603050405020304" charset="0"/>
              </a:rPr>
              <a:t>Bluetooth is a wireless technology standard for exchanging data over short distances from fixed and mobile devices and building personal area networks.</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p:txBody>
      </p:sp>
      <p:pic>
        <p:nvPicPr>
          <p:cNvPr id="5" name="Content Placeholder 4"/>
          <p:cNvPicPr>
            <a:picLocks noChangeAspect="1"/>
          </p:cNvPicPr>
          <p:nvPr>
            <p:ph sz="half" idx="2"/>
          </p:nvPr>
        </p:nvPicPr>
        <p:blipFill>
          <a:blip r:embed="rId1"/>
          <a:stretch>
            <a:fillRect/>
          </a:stretch>
        </p:blipFill>
        <p:spPr>
          <a:xfrm>
            <a:off x="3110230" y="1178560"/>
            <a:ext cx="4494530" cy="30086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0810"/>
            <a:ext cx="8732520" cy="961390"/>
          </a:xfrm>
        </p:spPr>
        <p:txBody>
          <a:bodyPr>
            <a:normAutofit/>
          </a:bodyPr>
          <a:lstStyle/>
          <a:p>
            <a:r>
              <a:rPr lang="en-IN" altLang="en-US" sz="4400" dirty="0">
                <a:latin typeface="Times New Roman" panose="02020603050405020304" charset="0"/>
                <a:cs typeface="Times New Roman" panose="02020603050405020304" charset="0"/>
              </a:rPr>
              <a:t>INTERFACE OF BLUETOOTH:</a:t>
            </a:r>
            <a:endParaRPr lang="en-IN" altLang="en-US" sz="4400" dirty="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923925" y="1366520"/>
            <a:ext cx="10650220" cy="47383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0" y="-91440"/>
            <a:ext cx="4443095" cy="1325880"/>
          </a:xfrm>
        </p:spPr>
        <p:txBody>
          <a:bodyPr/>
          <a:p>
            <a:r>
              <a:rPr lang="en-US">
                <a:latin typeface="Times New Roman" panose="02020603050405020304" charset="0"/>
                <a:cs typeface="Times New Roman" panose="02020603050405020304" charset="0"/>
              </a:rPr>
              <a:t>POWER SUPPLY:</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106680" y="1033145"/>
            <a:ext cx="11290935" cy="2682240"/>
          </a:xfrm>
        </p:spPr>
        <p:txBody>
          <a:bodyPr>
            <a:noAutofit/>
          </a:bodyPr>
          <a:p>
            <a:pPr algn="just"/>
            <a:r>
              <a:rPr lang="en-US">
                <a:latin typeface="Times New Roman" panose="02020603050405020304" charset="0"/>
                <a:cs typeface="Times New Roman" panose="02020603050405020304" charset="0"/>
              </a:rPr>
              <a:t>The power supply section is the section which provide +5V for the components to work. IC LM7805 is used for providing a constant power of +5V.</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A diode rectifier th</a:t>
            </a:r>
            <a:r>
              <a:rPr lang="en-IN" altLang="en-US">
                <a:latin typeface="Times New Roman" panose="02020603050405020304" charset="0"/>
                <a:cs typeface="Times New Roman" panose="02020603050405020304" charset="0"/>
              </a:rPr>
              <a:t>at</a:t>
            </a:r>
            <a:r>
              <a:rPr lang="en-US">
                <a:latin typeface="Times New Roman" panose="02020603050405020304" charset="0"/>
                <a:cs typeface="Times New Roman" panose="02020603050405020304" charset="0"/>
              </a:rPr>
              <a:t> provides a full-wave rectified voltage that is initially filtered by a simple capacitor filter to produce a dc voltage</a:t>
            </a:r>
            <a:r>
              <a:rPr lang="en-IN" alt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p:txBody>
      </p:sp>
      <p:pic>
        <p:nvPicPr>
          <p:cNvPr id="5" name="Picture 2"/>
          <p:cNvPicPr>
            <a:picLocks noChangeAspect="1" noChangeArrowheads="1"/>
          </p:cNvPicPr>
          <p:nvPr>
            <p:ph sz="half" idx="2"/>
          </p:nvPr>
        </p:nvPicPr>
        <p:blipFill>
          <a:blip r:embed="rId1"/>
          <a:srcRect/>
          <a:stretch>
            <a:fillRect/>
          </a:stretch>
        </p:blipFill>
        <p:spPr>
          <a:xfrm>
            <a:off x="3183890" y="3919220"/>
            <a:ext cx="5824220" cy="245618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5" name="Picture 9"/>
          <p:cNvPicPr>
            <a:picLocks noChangeAspect="1" noChangeArrowheads="1"/>
          </p:cNvPicPr>
          <p:nvPr>
            <p:ph idx="1"/>
          </p:nvPr>
        </p:nvPicPr>
        <p:blipFill>
          <a:blip r:embed="rId1"/>
          <a:srcRect/>
          <a:stretch>
            <a:fillRect/>
          </a:stretch>
        </p:blipFill>
        <p:spPr>
          <a:xfrm>
            <a:off x="990600" y="1844675"/>
            <a:ext cx="10210800" cy="4165600"/>
          </a:xfrm>
          <a:prstGeom prst="rect">
            <a:avLst/>
          </a:prstGeom>
          <a:noFill/>
          <a:ln w="9525">
            <a:noFill/>
            <a:miter lim="800000"/>
            <a:headEnd/>
            <a:tailEnd/>
          </a:ln>
        </p:spPr>
      </p:pic>
      <p:sp>
        <p:nvSpPr>
          <p:cNvPr id="7" name="Text Box 6"/>
          <p:cNvSpPr txBox="1"/>
          <p:nvPr/>
        </p:nvSpPr>
        <p:spPr>
          <a:xfrm>
            <a:off x="254" y="304101"/>
            <a:ext cx="10488295" cy="768350"/>
          </a:xfrm>
          <a:prstGeom prst="rect">
            <a:avLst/>
          </a:prstGeom>
          <a:noFill/>
        </p:spPr>
        <p:txBody>
          <a:bodyPr wrap="none" rtlCol="0" anchor="t">
            <a:spAutoFit/>
          </a:bodyPr>
          <a:p>
            <a:pPr algn="l"/>
            <a:r>
              <a:rPr lang="en-IN" altLang="en-US" sz="4400">
                <a:latin typeface="Times New Roman" panose="02020603050405020304" charset="0"/>
                <a:cs typeface="Times New Roman" panose="02020603050405020304" charset="0"/>
                <a:sym typeface="+mn-ea"/>
              </a:rPr>
              <a:t>CIRCUIT DIAGRAM OF </a:t>
            </a:r>
            <a:r>
              <a:rPr lang="en-US" sz="4400">
                <a:latin typeface="Times New Roman" panose="02020603050405020304" charset="0"/>
                <a:cs typeface="Times New Roman" panose="02020603050405020304" charset="0"/>
                <a:sym typeface="+mn-ea"/>
              </a:rPr>
              <a:t>POWER SUPPLY</a:t>
            </a:r>
            <a:r>
              <a:rPr lang="en-IN" altLang="en-US" sz="4400">
                <a:latin typeface="Times New Roman" panose="02020603050405020304" charset="0"/>
                <a:cs typeface="Times New Roman" panose="02020603050405020304" charset="0"/>
                <a:sym typeface="+mn-ea"/>
              </a:rPr>
              <a:t>:</a:t>
            </a:r>
            <a:endParaRPr lang="en-IN" altLang="en-US" sz="4400" i="1">
              <a:latin typeface="Times New Roman" panose="02020603050405020304" charset="0"/>
              <a:cs typeface="Times New Roman" panose="0202060305040502030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9390"/>
            <a:ext cx="9144000" cy="873125"/>
          </a:xfrm>
        </p:spPr>
        <p:txBody>
          <a:bodyPr>
            <a:normAutofit fontScale="90000"/>
          </a:bodyPr>
          <a:lstStyle/>
          <a:p>
            <a:r>
              <a:rPr lang="en-IN" altLang="en-US" sz="4890" dirty="0">
                <a:latin typeface="Times New Roman" panose="02020603050405020304" charset="0"/>
                <a:cs typeface="Times New Roman" panose="02020603050405020304" charset="0"/>
              </a:rPr>
              <a:t>INTERFACE OF POWER SUPPLY:</a:t>
            </a:r>
            <a:endParaRPr lang="en-IN" altLang="en-US" sz="4890" dirty="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498475" y="1179830"/>
            <a:ext cx="11195050" cy="53397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0" y="0"/>
            <a:ext cx="5669280" cy="889635"/>
          </a:xfrm>
        </p:spPr>
        <p:txBody>
          <a:bodyPr>
            <a:normAutofit/>
          </a:bodyPr>
          <a:p>
            <a:r>
              <a:rPr lang="en-US">
                <a:latin typeface="Times New Roman" panose="02020603050405020304" charset="0"/>
                <a:cs typeface="Times New Roman" panose="02020603050405020304" charset="0"/>
                <a:sym typeface="+mn-ea"/>
              </a:rPr>
              <a:t>TRANSFORMER:</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816735"/>
            <a:ext cx="5181600" cy="4351338"/>
          </a:xfrm>
        </p:spPr>
        <p:txBody>
          <a:bodyPr/>
          <a:p>
            <a:endParaRPr lang="en-US"/>
          </a:p>
          <a:p>
            <a:endParaRPr lang="en-US"/>
          </a:p>
        </p:txBody>
      </p:sp>
      <p:sp>
        <p:nvSpPr>
          <p:cNvPr id="4" name="Content Placeholder 3"/>
          <p:cNvSpPr>
            <a:spLocks noGrp="1"/>
          </p:cNvSpPr>
          <p:nvPr>
            <p:ph sz="half" idx="2"/>
          </p:nvPr>
        </p:nvSpPr>
        <p:spPr>
          <a:xfrm>
            <a:off x="318770" y="4448175"/>
            <a:ext cx="10662920" cy="1915795"/>
          </a:xfrm>
        </p:spPr>
        <p:txBody>
          <a:bodyPr>
            <a:normAutofit/>
          </a:bodyPr>
          <a:p>
            <a:pPr algn="just"/>
            <a:r>
              <a:rPr lang="en-US">
                <a:latin typeface="Times New Roman" panose="02020603050405020304" charset="0"/>
                <a:cs typeface="Times New Roman" panose="02020603050405020304" charset="0"/>
              </a:rPr>
              <a:t>Transformers convert AC electricity from one voltage to another with little loss of power. Transformers work only with AC and this is one of the reasons wh</a:t>
            </a:r>
            <a:r>
              <a:rPr lang="en-IN" altLang="en-US">
                <a:latin typeface="Times New Roman" panose="02020603050405020304" charset="0"/>
                <a:cs typeface="Times New Roman" panose="02020603050405020304" charset="0"/>
              </a:rPr>
              <a:t>ich</a:t>
            </a:r>
            <a:r>
              <a:rPr lang="en-US">
                <a:latin typeface="Times New Roman" panose="02020603050405020304" charset="0"/>
                <a:cs typeface="Times New Roman" panose="02020603050405020304" charset="0"/>
              </a:rPr>
              <a:t> m</a:t>
            </a:r>
            <a:r>
              <a:rPr lang="en-IN" altLang="en-US">
                <a:latin typeface="Times New Roman" panose="02020603050405020304" charset="0"/>
                <a:cs typeface="Times New Roman" panose="02020603050405020304" charset="0"/>
              </a:rPr>
              <a:t>eans</a:t>
            </a:r>
            <a:r>
              <a:rPr lang="en-US">
                <a:latin typeface="Times New Roman" panose="02020603050405020304" charset="0"/>
                <a:cs typeface="Times New Roman" panose="02020603050405020304" charset="0"/>
              </a:rPr>
              <a:t> electricity is AC.</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p:txBody>
      </p:sp>
      <p:pic>
        <p:nvPicPr>
          <p:cNvPr id="5" name="Picture 4" descr="0-12-1amp-step-down-transformer-228x228"/>
          <p:cNvPicPr>
            <a:picLocks noChangeAspect="1"/>
          </p:cNvPicPr>
          <p:nvPr/>
        </p:nvPicPr>
        <p:blipFill>
          <a:blip r:embed="rId1"/>
          <a:stretch>
            <a:fillRect/>
          </a:stretch>
        </p:blipFill>
        <p:spPr>
          <a:xfrm>
            <a:off x="3526155" y="1345565"/>
            <a:ext cx="4594225" cy="26047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0" y="103505"/>
            <a:ext cx="9538970" cy="1325880"/>
          </a:xfrm>
        </p:spPr>
        <p:txBody>
          <a:bodyPr>
            <a:normAutofit fontScale="90000"/>
          </a:bodyPr>
          <a:p>
            <a:r>
              <a:rPr lang="en-US" sz="4890">
                <a:latin typeface="Times New Roman" panose="02020603050405020304" charset="0"/>
                <a:cs typeface="Times New Roman" panose="02020603050405020304" charset="0"/>
              </a:rPr>
              <a:t>V</a:t>
            </a:r>
            <a:r>
              <a:rPr lang="en-IN" altLang="en-US" sz="4890">
                <a:latin typeface="Times New Roman" panose="02020603050405020304" charset="0"/>
                <a:cs typeface="Times New Roman" panose="02020603050405020304" charset="0"/>
              </a:rPr>
              <a:t>OLTAGE</a:t>
            </a:r>
            <a:r>
              <a:rPr lang="en-US" sz="4890">
                <a:latin typeface="Times New Roman" panose="02020603050405020304" charset="0"/>
                <a:cs typeface="Times New Roman" panose="02020603050405020304" charset="0"/>
              </a:rPr>
              <a:t> R</a:t>
            </a:r>
            <a:r>
              <a:rPr lang="en-IN" altLang="en-US" sz="4890">
                <a:latin typeface="Times New Roman" panose="02020603050405020304" charset="0"/>
                <a:cs typeface="Times New Roman" panose="02020603050405020304" charset="0"/>
              </a:rPr>
              <a:t>EGULATOR </a:t>
            </a:r>
            <a:r>
              <a:rPr lang="en-US" sz="4890">
                <a:latin typeface="Times New Roman" panose="02020603050405020304" charset="0"/>
                <a:cs typeface="Times New Roman" panose="02020603050405020304" charset="0"/>
              </a:rPr>
              <a:t>(7805 IC</a:t>
            </a:r>
            <a:r>
              <a:rPr lang="en-US" sz="4890">
                <a:latin typeface="Times New Roman" panose="02020603050405020304" charset="0"/>
                <a:cs typeface="Times New Roman" panose="02020603050405020304" charset="0"/>
              </a:rPr>
              <a:t>):</a:t>
            </a:r>
            <a:endParaRPr lang="en-US" sz="489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398145" y="4419600"/>
            <a:ext cx="10885805" cy="1985010"/>
          </a:xfrm>
        </p:spPr>
        <p:txBody>
          <a:bodyPr>
            <a:noAutofit/>
          </a:bodyPr>
          <a:p>
            <a:pPr algn="just"/>
            <a:r>
              <a:rPr lang="en-US">
                <a:latin typeface="Times New Roman" panose="02020603050405020304" charset="0"/>
                <a:cs typeface="Times New Roman" panose="02020603050405020304" charset="0"/>
              </a:rPr>
              <a:t>7805 is a three terminal linear voltage regulator IC with a fixed output voltage of 5V which is useful in a wide range of applications.</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p:txBody>
      </p:sp>
      <p:pic>
        <p:nvPicPr>
          <p:cNvPr id="5" name="Content Placeholder 4" descr="LM7805-7805-IC-5V-Voltage-Regulator-IC"/>
          <p:cNvPicPr>
            <a:picLocks noChangeAspect="1"/>
          </p:cNvPicPr>
          <p:nvPr>
            <p:ph sz="half" idx="2"/>
          </p:nvPr>
        </p:nvPicPr>
        <p:blipFill>
          <a:blip r:embed="rId1"/>
          <a:stretch>
            <a:fillRect/>
          </a:stretch>
        </p:blipFill>
        <p:spPr>
          <a:xfrm>
            <a:off x="3070860" y="1283970"/>
            <a:ext cx="4997450" cy="30416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0" y="0"/>
            <a:ext cx="11204575" cy="901700"/>
          </a:xfrm>
        </p:spPr>
        <p:txBody>
          <a:bodyPr>
            <a:noAutofit/>
          </a:bodyPr>
          <a:p>
            <a:r>
              <a:rPr lang="en-US">
                <a:latin typeface="Times New Roman" panose="02020603050405020304" charset="0"/>
                <a:cs typeface="Times New Roman" panose="02020603050405020304" charset="0"/>
              </a:rPr>
              <a:t> LIQUID CRYSTAL DISPLAY:</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205740" y="1108075"/>
            <a:ext cx="7594600" cy="2825750"/>
          </a:xfrm>
        </p:spPr>
        <p:txBody>
          <a:bodyPr>
            <a:normAutofit/>
          </a:bodyPr>
          <a:p>
            <a:pPr algn="just"/>
            <a:r>
              <a:rPr lang="en-US">
                <a:latin typeface="Times New Roman" panose="02020603050405020304" charset="0"/>
                <a:cs typeface="Times New Roman" panose="02020603050405020304" charset="0"/>
              </a:rPr>
              <a:t>LCD screen is an electronic display module and find a wide range of applications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A 16x2 LCD display is very basic module and is very commonly used in various devices and circuits.</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p:txBody>
      </p:sp>
      <p:pic>
        <p:nvPicPr>
          <p:cNvPr id="5" name="Content Placeholder 4" descr="26297"/>
          <p:cNvPicPr>
            <a:picLocks noChangeAspect="1"/>
          </p:cNvPicPr>
          <p:nvPr>
            <p:ph sz="half" idx="2"/>
          </p:nvPr>
        </p:nvPicPr>
        <p:blipFill>
          <a:blip r:embed="rId1"/>
          <a:srcRect l="20890" t="11257" r="17815" b="15898"/>
          <a:stretch>
            <a:fillRect/>
          </a:stretch>
        </p:blipFill>
        <p:spPr>
          <a:xfrm>
            <a:off x="6410325" y="3693160"/>
            <a:ext cx="2477770" cy="3165475"/>
          </a:xfrm>
          <a:prstGeom prst="rect">
            <a:avLst/>
          </a:prstGeom>
        </p:spPr>
      </p:pic>
      <p:pic>
        <p:nvPicPr>
          <p:cNvPr id="6" name="Google Shape;220;p29"/>
          <p:cNvPicPr preferRelativeResize="0"/>
          <p:nvPr/>
        </p:nvPicPr>
        <p:blipFill>
          <a:blip r:embed="rId2" cstate="print"/>
          <a:stretch>
            <a:fillRect/>
          </a:stretch>
        </p:blipFill>
        <p:spPr>
          <a:xfrm>
            <a:off x="8991600" y="350520"/>
            <a:ext cx="3100070" cy="65081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855" y="118110"/>
            <a:ext cx="8512810" cy="882015"/>
          </a:xfrm>
        </p:spPr>
        <p:txBody>
          <a:bodyPr/>
          <a:lstStyle/>
          <a:p>
            <a:r>
              <a:rPr lang="en-IN" altLang="en-US" sz="4400" dirty="0">
                <a:latin typeface="Times New Roman" panose="02020603050405020304" charset="0"/>
                <a:cs typeface="Times New Roman" panose="02020603050405020304" charset="0"/>
              </a:rPr>
              <a:t>INTERFACE OF LCD DISPLAY:</a:t>
            </a:r>
            <a:endParaRPr lang="en-IN" altLang="en-US" sz="4400" dirty="0">
              <a:latin typeface="Times New Roman" panose="02020603050405020304" charset="0"/>
              <a:cs typeface="Times New Roman" panose="02020603050405020304" charset="0"/>
            </a:endParaRPr>
          </a:p>
        </p:txBody>
      </p:sp>
      <p:pic>
        <p:nvPicPr>
          <p:cNvPr id="4" name="Picture 3" descr="IMG-20210206-WA0008"/>
          <p:cNvPicPr>
            <a:picLocks noChangeAspect="1"/>
          </p:cNvPicPr>
          <p:nvPr/>
        </p:nvPicPr>
        <p:blipFill>
          <a:blip r:embed="rId1"/>
          <a:stretch>
            <a:fillRect/>
          </a:stretch>
        </p:blipFill>
        <p:spPr>
          <a:xfrm>
            <a:off x="1515745" y="1299845"/>
            <a:ext cx="9753600" cy="52044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160020" y="-72390"/>
            <a:ext cx="7177405" cy="1325880"/>
          </a:xfrm>
        </p:spPr>
        <p:txBody>
          <a:bodyPr/>
          <a:p>
            <a:r>
              <a:rPr lang="en-US">
                <a:latin typeface="Times New Roman" panose="02020603050405020304" charset="0"/>
                <a:cs typeface="Times New Roman" panose="02020603050405020304" charset="0"/>
              </a:rPr>
              <a:t> DRIVER CIRCUIT (L293D):</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330835" y="1816100"/>
            <a:ext cx="5181600" cy="4351338"/>
          </a:xfrm>
        </p:spPr>
        <p:txBody>
          <a:bodyPr/>
          <a:p>
            <a:pPr algn="just"/>
            <a:r>
              <a:rPr lang="en-US">
                <a:latin typeface="Times New Roman" panose="02020603050405020304" charset="0"/>
                <a:cs typeface="Times New Roman" panose="02020603050405020304" charset="0"/>
              </a:rPr>
              <a:t>L293D IC generally comes as a standard 16-pin DIP (dual-in line package). This motor driver IC can simultaneously control two small motors in either direction; forward and reverse with just 4 microcontroller pins</a:t>
            </a:r>
            <a:r>
              <a:rPr lang="en-IN" altLang="en-US">
                <a:latin typeface="Times New Roman" panose="02020603050405020304" charset="0"/>
                <a:cs typeface="Times New Roman" panose="02020603050405020304" charset="0"/>
              </a:rPr>
              <a:t>.</a:t>
            </a:r>
            <a:endParaRPr lang="en-IN" altLang="en-US">
              <a:latin typeface="Times New Roman" panose="02020603050405020304" charset="0"/>
              <a:cs typeface="Times New Roman" panose="02020603050405020304" charset="0"/>
            </a:endParaRPr>
          </a:p>
        </p:txBody>
      </p:sp>
      <p:pic>
        <p:nvPicPr>
          <p:cNvPr id="54" name="Picture 1" descr="L293D_1.jpg"/>
          <p:cNvPicPr>
            <a:picLocks noChangeAspect="1"/>
          </p:cNvPicPr>
          <p:nvPr>
            <p:ph sz="half" idx="2"/>
          </p:nvPr>
        </p:nvPicPr>
        <p:blipFill>
          <a:blip r:embed="rId1" cstate="print"/>
          <a:stretch>
            <a:fillRect/>
          </a:stretch>
        </p:blipFill>
        <p:spPr>
          <a:xfrm>
            <a:off x="6257290" y="996950"/>
            <a:ext cx="5528945" cy="56400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72390" y="0"/>
            <a:ext cx="3650615" cy="768985"/>
          </a:xfrm>
        </p:spPr>
        <p:txBody>
          <a:bodyPr>
            <a:normAutofit/>
          </a:bodyPr>
          <a:p>
            <a:r>
              <a:rPr lang="en-US" altLang="zh-CN" dirty="0">
                <a:solidFill>
                  <a:schemeClr val="tx1"/>
                </a:solidFill>
                <a:latin typeface="Times New Roman" panose="02020603050405020304" charset="0"/>
                <a:ea typeface="Malgun Gothic" panose="020B0503020000020004" charset="-127"/>
                <a:cs typeface="Times New Roman" panose="02020603050405020304" charset="0"/>
                <a:sym typeface="+mn-ea"/>
              </a:rPr>
              <a:t>CONTENTS:</a:t>
            </a:r>
            <a:endParaRPr lang="zh-CN" altLang="en-US" dirty="0">
              <a:solidFill>
                <a:schemeClr val="tx1"/>
              </a:solidFill>
              <a:latin typeface="Times New Roman" panose="02020603050405020304" charset="0"/>
              <a:ea typeface="Malgun Gothic" panose="020B0503020000020004" charset="-127"/>
              <a:cs typeface="Times New Roman" panose="02020603050405020304" charset="0"/>
            </a:endParaRPr>
          </a:p>
        </p:txBody>
      </p:sp>
      <p:sp>
        <p:nvSpPr>
          <p:cNvPr id="3" name="Content Placeholder 2"/>
          <p:cNvSpPr>
            <a:spLocks noGrp="1"/>
          </p:cNvSpPr>
          <p:nvPr>
            <p:ph idx="1"/>
          </p:nvPr>
        </p:nvSpPr>
        <p:spPr>
          <a:xfrm>
            <a:off x="395605" y="1179195"/>
            <a:ext cx="6057265" cy="4351655"/>
          </a:xfrm>
        </p:spPr>
        <p:txBody>
          <a:bodyPr>
            <a:normAutofit/>
          </a:bodyPr>
          <a:p>
            <a:pPr algn="just"/>
            <a:r>
              <a:rPr lang="en-US" altLang="zh-CN" dirty="0">
                <a:solidFill>
                  <a:schemeClr val="tx1"/>
                </a:solidFill>
                <a:latin typeface="Times New Roman" panose="02020603050405020304" charset="0"/>
                <a:ea typeface="SimSun" panose="02010600030101010101" pitchFamily="2" charset="-122"/>
                <a:cs typeface="Times New Roman" panose="02020603050405020304" charset="0"/>
                <a:sym typeface="+mn-ea"/>
              </a:rPr>
              <a:t>ABSTRACT</a:t>
            </a:r>
            <a:endParaRPr lang="en-US" altLang="zh-CN" dirty="0">
              <a:solidFill>
                <a:schemeClr val="tx1"/>
              </a:solidFill>
              <a:latin typeface="Times New Roman" panose="02020603050405020304" charset="0"/>
              <a:ea typeface="SimSun" panose="02010600030101010101" pitchFamily="2" charset="-122"/>
              <a:cs typeface="Times New Roman" panose="02020603050405020304" charset="0"/>
            </a:endParaRPr>
          </a:p>
          <a:p>
            <a:pPr algn="just"/>
            <a:r>
              <a:rPr lang="en-IN" altLang="en-US" dirty="0">
                <a:solidFill>
                  <a:schemeClr val="tx1"/>
                </a:solidFill>
                <a:latin typeface="Times New Roman" panose="02020603050405020304" charset="0"/>
                <a:ea typeface="SimSun" panose="02010600030101010101" pitchFamily="2" charset="-122"/>
                <a:cs typeface="Times New Roman" panose="02020603050405020304" charset="0"/>
                <a:sym typeface="+mn-ea"/>
              </a:rPr>
              <a:t>THE PRESENT SCENARIO</a:t>
            </a:r>
            <a:endParaRPr lang="en-IN" altLang="en-US" dirty="0">
              <a:solidFill>
                <a:schemeClr val="tx1"/>
              </a:solidFill>
              <a:latin typeface="Times New Roman" panose="02020603050405020304" charset="0"/>
              <a:ea typeface="SimSun" panose="02010600030101010101" pitchFamily="2" charset="-122"/>
              <a:cs typeface="Times New Roman" panose="02020603050405020304" charset="0"/>
              <a:sym typeface="+mn-ea"/>
            </a:endParaRPr>
          </a:p>
          <a:p>
            <a:pPr algn="just"/>
            <a:r>
              <a:rPr lang="en-US" altLang="zh-CN" dirty="0">
                <a:solidFill>
                  <a:schemeClr val="tx1"/>
                </a:solidFill>
                <a:latin typeface="Times New Roman" panose="02020603050405020304" charset="0"/>
                <a:ea typeface="SimSun" panose="02010600030101010101" pitchFamily="2" charset="-122"/>
                <a:cs typeface="Times New Roman" panose="02020603050405020304" charset="0"/>
                <a:sym typeface="+mn-ea"/>
              </a:rPr>
              <a:t>PROPOSED SYSTEM</a:t>
            </a:r>
            <a:endParaRPr lang="en-US" altLang="zh-CN" dirty="0">
              <a:solidFill>
                <a:schemeClr val="tx1"/>
              </a:solidFill>
              <a:latin typeface="Times New Roman" panose="02020603050405020304" charset="0"/>
              <a:ea typeface="SimSun" panose="02010600030101010101" pitchFamily="2" charset="-122"/>
              <a:cs typeface="Times New Roman" panose="02020603050405020304" charset="0"/>
            </a:endParaRPr>
          </a:p>
          <a:p>
            <a:pPr algn="just"/>
            <a:r>
              <a:rPr lang="en-US" altLang="zh-CN" dirty="0">
                <a:solidFill>
                  <a:schemeClr val="tx1"/>
                </a:solidFill>
                <a:latin typeface="Times New Roman" panose="02020603050405020304" charset="0"/>
                <a:ea typeface="SimSun" panose="02010600030101010101" pitchFamily="2" charset="-122"/>
                <a:cs typeface="Times New Roman" panose="02020603050405020304" charset="0"/>
                <a:sym typeface="+mn-ea"/>
              </a:rPr>
              <a:t>BLOCK DIAGRAM</a:t>
            </a:r>
            <a:endParaRPr lang="en-US" altLang="zh-CN" dirty="0">
              <a:solidFill>
                <a:schemeClr val="tx1"/>
              </a:solidFill>
              <a:latin typeface="Times New Roman" panose="02020603050405020304" charset="0"/>
              <a:ea typeface="SimSun" panose="02010600030101010101" pitchFamily="2" charset="-122"/>
              <a:cs typeface="Times New Roman" panose="02020603050405020304" charset="0"/>
            </a:endParaRPr>
          </a:p>
          <a:p>
            <a:pPr algn="just"/>
            <a:r>
              <a:rPr lang="en-US" altLang="zh-CN" dirty="0">
                <a:solidFill>
                  <a:schemeClr val="tx1"/>
                </a:solidFill>
                <a:latin typeface="Times New Roman" panose="02020603050405020304" charset="0"/>
                <a:ea typeface="SimSun" panose="02010600030101010101" pitchFamily="2" charset="-122"/>
                <a:cs typeface="Times New Roman" panose="02020603050405020304" charset="0"/>
                <a:sym typeface="+mn-ea"/>
              </a:rPr>
              <a:t>HARDWARE COMPONENTS</a:t>
            </a:r>
            <a:endParaRPr lang="en-US" altLang="zh-CN" dirty="0">
              <a:solidFill>
                <a:schemeClr val="tx1"/>
              </a:solidFill>
              <a:latin typeface="Times New Roman" panose="02020603050405020304" charset="0"/>
              <a:ea typeface="SimSun" panose="02010600030101010101" pitchFamily="2" charset="-122"/>
              <a:cs typeface="Times New Roman" panose="02020603050405020304" charset="0"/>
            </a:endParaRPr>
          </a:p>
          <a:p>
            <a:pPr algn="just"/>
            <a:r>
              <a:rPr lang="en-US" altLang="zh-CN" dirty="0">
                <a:solidFill>
                  <a:schemeClr val="tx1"/>
                </a:solidFill>
                <a:latin typeface="Times New Roman" panose="02020603050405020304" charset="0"/>
                <a:cs typeface="Times New Roman" panose="02020603050405020304" charset="0"/>
                <a:sym typeface="+mn-ea"/>
              </a:rPr>
              <a:t>SOFTWARE COMPONENTS</a:t>
            </a:r>
            <a:endParaRPr lang="en-US" altLang="zh-CN" dirty="0">
              <a:solidFill>
                <a:schemeClr val="tx1"/>
              </a:solidFill>
              <a:latin typeface="Times New Roman" panose="02020603050405020304" charset="0"/>
              <a:cs typeface="Times New Roman" panose="02020603050405020304" charset="0"/>
              <a:sym typeface="+mn-ea"/>
            </a:endParaRPr>
          </a:p>
          <a:p>
            <a:pPr algn="just"/>
            <a:r>
              <a:rPr lang="en-US" altLang="zh-CN" dirty="0">
                <a:solidFill>
                  <a:schemeClr val="tx1"/>
                </a:solidFill>
                <a:latin typeface="Times New Roman" panose="02020603050405020304" charset="0"/>
                <a:cs typeface="Times New Roman" panose="02020603050405020304" charset="0"/>
                <a:sym typeface="+mn-ea"/>
              </a:rPr>
              <a:t>CONCLUSION</a:t>
            </a:r>
            <a:endParaRPr lang="en-US" altLang="zh-CN" dirty="0">
              <a:solidFill>
                <a:srgbClr val="404040"/>
              </a:solidFill>
              <a:latin typeface="Times New Roman" panose="02020603050405020304" charset="0"/>
              <a:cs typeface="Times New Roman" panose="02020603050405020304" charset="0"/>
              <a:sym typeface="+mn-ea"/>
            </a:endParaRPr>
          </a:p>
          <a:p>
            <a:pPr algn="just"/>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 y="248920"/>
            <a:ext cx="8964295" cy="801370"/>
          </a:xfrm>
        </p:spPr>
        <p:txBody>
          <a:bodyPr>
            <a:normAutofit fontScale="90000"/>
          </a:bodyPr>
          <a:lstStyle/>
          <a:p>
            <a:r>
              <a:rPr lang="en-IN" altLang="en-US" sz="4890" dirty="0">
                <a:latin typeface="Times New Roman" panose="02020603050405020304" charset="0"/>
                <a:cs typeface="Times New Roman" panose="02020603050405020304" charset="0"/>
              </a:rPr>
              <a:t>INTERFACE OF DRIVER CIRCUIT:</a:t>
            </a:r>
            <a:endParaRPr lang="en-IN" altLang="en-US" sz="4890" dirty="0">
              <a:latin typeface="Times New Roman" panose="02020603050405020304" charset="0"/>
              <a:cs typeface="Times New Roman" panose="02020603050405020304" charset="0"/>
            </a:endParaRPr>
          </a:p>
        </p:txBody>
      </p:sp>
      <p:pic>
        <p:nvPicPr>
          <p:cNvPr id="4" name="Picture 3" descr="driver circuit "/>
          <p:cNvPicPr>
            <a:picLocks noChangeAspect="1"/>
          </p:cNvPicPr>
          <p:nvPr/>
        </p:nvPicPr>
        <p:blipFill>
          <a:blip r:embed="rId1"/>
          <a:stretch>
            <a:fillRect/>
          </a:stretch>
        </p:blipFill>
        <p:spPr>
          <a:xfrm>
            <a:off x="443865" y="1295400"/>
            <a:ext cx="11304270" cy="52609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0" y="-81280"/>
            <a:ext cx="8563610" cy="1325880"/>
          </a:xfrm>
        </p:spPr>
        <p:txBody>
          <a:bodyPr/>
          <a:p>
            <a:r>
              <a:rPr lang="en-US">
                <a:latin typeface="Times New Roman" panose="02020603050405020304" charset="0"/>
                <a:cs typeface="Times New Roman" panose="02020603050405020304" charset="0"/>
                <a:sym typeface="+mn-ea"/>
              </a:rPr>
              <a:t>DC MOTOR(12v,0.60amp,100rpm):</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61950" y="4742180"/>
            <a:ext cx="11003915" cy="1293495"/>
          </a:xfrm>
        </p:spPr>
        <p:txBody>
          <a:bodyPr>
            <a:noAutofit/>
          </a:bodyPr>
          <a:p>
            <a:pPr algn="just"/>
            <a:r>
              <a:rPr lang="en-US" sz="2700">
                <a:latin typeface="Times New Roman" panose="02020603050405020304" charset="0"/>
                <a:cs typeface="Times New Roman" panose="02020603050405020304" charset="0"/>
              </a:rPr>
              <a:t> A DC motor </a:t>
            </a:r>
            <a:r>
              <a:rPr lang="en-US">
                <a:latin typeface="Times New Roman" panose="02020603050405020304" charset="0"/>
                <a:cs typeface="Times New Roman" panose="02020603050405020304" charset="0"/>
              </a:rPr>
              <a:t>consists </a:t>
            </a:r>
            <a:r>
              <a:rPr lang="en-US" sz="2700">
                <a:latin typeface="Times New Roman" panose="02020603050405020304" charset="0"/>
                <a:cs typeface="Times New Roman" panose="02020603050405020304" charset="0"/>
              </a:rPr>
              <a:t>of two parts, a "Stator" which is the stationary part and a "Rotor" which is the rotating part. </a:t>
            </a:r>
            <a:endParaRPr lang="en-US" sz="2700">
              <a:latin typeface="Times New Roman" panose="02020603050405020304" charset="0"/>
              <a:cs typeface="Times New Roman" panose="02020603050405020304" charset="0"/>
            </a:endParaRPr>
          </a:p>
        </p:txBody>
      </p:sp>
      <p:pic>
        <p:nvPicPr>
          <p:cNvPr id="55" name="Picture 1" descr="motor.jpg"/>
          <p:cNvPicPr>
            <a:picLocks noChangeAspect="1"/>
          </p:cNvPicPr>
          <p:nvPr/>
        </p:nvPicPr>
        <p:blipFill>
          <a:blip r:embed="rId1"/>
          <a:stretch>
            <a:fillRect/>
          </a:stretch>
        </p:blipFill>
        <p:spPr>
          <a:xfrm>
            <a:off x="3648075" y="1244600"/>
            <a:ext cx="4896485" cy="30981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55880" y="75565"/>
            <a:ext cx="3274060" cy="933450"/>
          </a:xfrm>
        </p:spPr>
        <p:txBody>
          <a:bodyPr>
            <a:normAutofit/>
          </a:bodyPr>
          <a:p>
            <a:r>
              <a:rPr lang="en-US">
                <a:latin typeface="Times New Roman" panose="02020603050405020304" charset="0"/>
                <a:ea typeface="Microsoft YaHei" panose="020B0503020204020204" charset="-122"/>
                <a:cs typeface="Times New Roman" panose="02020603050405020304" charset="0"/>
                <a:sym typeface="+mn-ea"/>
              </a:rPr>
              <a:t>B</a:t>
            </a:r>
            <a:r>
              <a:rPr lang="en-IN" altLang="en-US">
                <a:latin typeface="Times New Roman" panose="02020603050405020304" charset="0"/>
                <a:ea typeface="Microsoft YaHei" panose="020B0503020204020204" charset="-122"/>
                <a:cs typeface="Times New Roman" panose="02020603050405020304" charset="0"/>
                <a:sym typeface="+mn-ea"/>
              </a:rPr>
              <a:t>UZZER</a:t>
            </a:r>
            <a:r>
              <a:rPr lang="en-US">
                <a:latin typeface="Times New Roman" panose="02020603050405020304" charset="0"/>
                <a:ea typeface="Microsoft YaHei" panose="020B0503020204020204" charset="-122"/>
                <a:cs typeface="Times New Roman" panose="02020603050405020304" charset="0"/>
                <a:sym typeface="+mn-ea"/>
              </a:rPr>
              <a:t>:</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452120" y="4738370"/>
            <a:ext cx="11137900" cy="1772285"/>
          </a:xfrm>
        </p:spPr>
        <p:txBody>
          <a:bodyPr>
            <a:normAutofit/>
          </a:bodyPr>
          <a:p>
            <a:pPr algn="just"/>
            <a:r>
              <a:rPr lang="en-US">
                <a:latin typeface="Times New Roman" panose="02020603050405020304" charset="0"/>
                <a:cs typeface="Times New Roman" panose="02020603050405020304" charset="0"/>
              </a:rPr>
              <a:t>A buzzer or beeper is a signaling device, usually electronic, typically used in automobiles, house hold appliances such as a microwave oven, or game shows.</a:t>
            </a:r>
            <a:endParaRPr lang="en-US">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p:txBody>
      </p:sp>
      <p:pic>
        <p:nvPicPr>
          <p:cNvPr id="5" name="Content Placeholder 4" descr="buzzer-800x800"/>
          <p:cNvPicPr>
            <a:picLocks noChangeAspect="1"/>
          </p:cNvPicPr>
          <p:nvPr>
            <p:ph sz="half" idx="2"/>
          </p:nvPr>
        </p:nvPicPr>
        <p:blipFill>
          <a:blip r:embed="rId1"/>
          <a:stretch>
            <a:fillRect/>
          </a:stretch>
        </p:blipFill>
        <p:spPr>
          <a:xfrm>
            <a:off x="3432175" y="1009015"/>
            <a:ext cx="4351655" cy="27698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137795" y="294640"/>
            <a:ext cx="7289800" cy="683260"/>
          </a:xfrm>
        </p:spPr>
        <p:txBody>
          <a:bodyPr>
            <a:normAutofit fontScale="90000"/>
          </a:bodyPr>
          <a:p>
            <a:r>
              <a:rPr lang="en-US" altLang="zh-CN" sz="4890" dirty="0">
                <a:solidFill>
                  <a:srgbClr val="404040"/>
                </a:solidFill>
                <a:latin typeface="Times New Roman" panose="02020603050405020304" charset="0"/>
                <a:cs typeface="Times New Roman" panose="02020603050405020304" charset="0"/>
                <a:sym typeface="+mn-ea"/>
              </a:rPr>
              <a:t>SOFTWARE COMPONENTS:</a:t>
            </a:r>
            <a:endParaRPr lang="en-US" sz="489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2379345"/>
            <a:ext cx="5181600" cy="1895475"/>
          </a:xfrm>
        </p:spPr>
        <p:txBody>
          <a:bodyPr/>
          <a:p>
            <a:pPr lvl="0"/>
            <a:r>
              <a:rPr lang="en-US" dirty="0" err="1">
                <a:latin typeface="Times New Roman" panose="02020603050405020304" charset="0"/>
                <a:cs typeface="Times New Roman" panose="02020603050405020304" charset="0"/>
                <a:sym typeface="+mn-ea"/>
              </a:rPr>
              <a:t>Keil</a:t>
            </a:r>
            <a:r>
              <a:rPr lang="en-US" dirty="0">
                <a:latin typeface="Times New Roman" panose="02020603050405020304" charset="0"/>
                <a:cs typeface="Times New Roman" panose="02020603050405020304" charset="0"/>
                <a:sym typeface="+mn-ea"/>
              </a:rPr>
              <a:t> Compiler</a:t>
            </a:r>
            <a:endParaRPr lang="en-US" dirty="0">
              <a:latin typeface="Times New Roman" panose="02020603050405020304" charset="0"/>
              <a:cs typeface="Times New Roman" panose="02020603050405020304" charset="0"/>
            </a:endParaRPr>
          </a:p>
          <a:p>
            <a:pPr lvl="0"/>
            <a:r>
              <a:rPr lang="en-US" dirty="0">
                <a:latin typeface="Times New Roman" panose="02020603050405020304" charset="0"/>
                <a:cs typeface="Times New Roman" panose="02020603050405020304" charset="0"/>
                <a:sym typeface="+mn-ea"/>
              </a:rPr>
              <a:t>E</a:t>
            </a:r>
            <a:r>
              <a:rPr lang="en-IN" altLang="en-US" dirty="0">
                <a:latin typeface="Times New Roman" panose="02020603050405020304" charset="0"/>
                <a:cs typeface="Times New Roman" panose="02020603050405020304" charset="0"/>
                <a:sym typeface="+mn-ea"/>
              </a:rPr>
              <a:t>mbedded</a:t>
            </a:r>
            <a:r>
              <a:rPr lang="en-US" dirty="0">
                <a:latin typeface="Times New Roman" panose="02020603050405020304" charset="0"/>
                <a:cs typeface="Times New Roman" panose="02020603050405020304" charset="0"/>
                <a:sym typeface="+mn-ea"/>
              </a:rPr>
              <a:t> C</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5" name="Content Placeholder 4" descr="Screenshot_20210108-101323"/>
          <p:cNvPicPr>
            <a:picLocks noChangeAspect="1"/>
          </p:cNvPicPr>
          <p:nvPr>
            <p:ph idx="1"/>
          </p:nvPr>
        </p:nvPicPr>
        <p:blipFill>
          <a:blip r:embed="rId1"/>
          <a:srcRect r="1407"/>
          <a:stretch>
            <a:fillRect/>
          </a:stretch>
        </p:blipFill>
        <p:spPr>
          <a:xfrm>
            <a:off x="107950" y="283210"/>
            <a:ext cx="11908790" cy="64293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138430" y="100965"/>
            <a:ext cx="4335780" cy="1325880"/>
          </a:xfrm>
        </p:spPr>
        <p:txBody>
          <a:bodyPr>
            <a:noAutofit/>
          </a:bodyPr>
          <a:p>
            <a:r>
              <a:rPr lang="en-US">
                <a:latin typeface="Times New Roman" panose="02020603050405020304" charset="0"/>
                <a:cs typeface="Times New Roman" panose="02020603050405020304" charset="0"/>
              </a:rPr>
              <a:t>CONCLUSION</a:t>
            </a:r>
            <a:r>
              <a:rPr lang="en-US" sz="4800">
                <a:latin typeface="Times New Roman" panose="02020603050405020304" charset="0"/>
                <a:cs typeface="Times New Roman" panose="02020603050405020304" charset="0"/>
              </a:rPr>
              <a:t>:</a:t>
            </a:r>
            <a:endParaRPr lang="en-US" sz="480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351790" y="1426845"/>
            <a:ext cx="10713720" cy="2263140"/>
          </a:xfrm>
        </p:spPr>
        <p:txBody>
          <a:bodyPr>
            <a:noAutofit/>
          </a:bodyPr>
          <a:p>
            <a:pPr algn="just"/>
            <a:r>
              <a:rPr lang="en-IN" altLang="en-US">
                <a:latin typeface="Times New Roman" panose="02020603050405020304" charset="0"/>
                <a:cs typeface="Times New Roman" panose="02020603050405020304" charset="0"/>
              </a:rPr>
              <a:t>Avoid manual errors and provides </a:t>
            </a:r>
            <a:r>
              <a:rPr lang="en-IN" altLang="en-US">
                <a:latin typeface="Times New Roman" panose="02020603050405020304" charset="0"/>
                <a:cs typeface="Times New Roman" panose="02020603050405020304" charset="0"/>
              </a:rPr>
              <a:t>ultimate safety to road users.</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Gatekeepers  are not necessary and Automatic operation of the gate through the motor.</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The mechanism works on a simple principle. </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 name="Text Box 4"/>
          <p:cNvSpPr txBox="1"/>
          <p:nvPr/>
        </p:nvSpPr>
        <p:spPr>
          <a:xfrm>
            <a:off x="3046095" y="1808480"/>
            <a:ext cx="4951095" cy="3046095"/>
          </a:xfrm>
          <a:prstGeom prst="rect">
            <a:avLst/>
          </a:prstGeom>
          <a:noFill/>
        </p:spPr>
        <p:txBody>
          <a:bodyPr wrap="square" rtlCol="0" anchor="t">
            <a:spAutoFit/>
          </a:bodyPr>
          <a:p>
            <a:pPr>
              <a:buNone/>
            </a:pPr>
            <a:r>
              <a:rPr lang="en-US" sz="9600" b="1" dirty="0" smtClean="0">
                <a:latin typeface="AR BLANCA" pitchFamily="2" charset="0"/>
                <a:sym typeface="+mn-ea"/>
              </a:rPr>
              <a:t> Thank you </a:t>
            </a:r>
            <a:endParaRPr lang="en-US" sz="9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0" y="0"/>
            <a:ext cx="3751580" cy="821055"/>
          </a:xfrm>
        </p:spPr>
        <p:txBody>
          <a:bodyPr>
            <a:normAutofit/>
          </a:bodyPr>
          <a:p>
            <a:r>
              <a:rPr lang="en-US" altLang="zh-CN" dirty="0">
                <a:solidFill>
                  <a:srgbClr val="404040"/>
                </a:solidFill>
                <a:latin typeface="Times New Roman" panose="02020603050405020304" charset="0"/>
                <a:ea typeface="Malgun Gothic" panose="020B0503020000020004" charset="-127"/>
                <a:cs typeface="Times New Roman" panose="02020603050405020304" charset="0"/>
                <a:sym typeface="+mn-ea"/>
              </a:rPr>
              <a:t>ABSTRACT</a:t>
            </a:r>
            <a:r>
              <a:rPr lang="en-IN" altLang="en-US" dirty="0">
                <a:solidFill>
                  <a:srgbClr val="404040"/>
                </a:solidFill>
                <a:latin typeface="Times New Roman" panose="02020603050405020304" charset="0"/>
                <a:ea typeface="Malgun Gothic" panose="020B0503020000020004" charset="-127"/>
                <a:cs typeface="Times New Roman" panose="02020603050405020304" charset="0"/>
                <a:sym typeface="+mn-ea"/>
              </a:rPr>
              <a:t>:</a:t>
            </a:r>
            <a:endParaRPr lang="en-US">
              <a:latin typeface="Times New Roman" panose="02020603050405020304" charset="0"/>
              <a:ea typeface="Malgun Gothic" panose="020B0503020000020004" charset="-127"/>
              <a:cs typeface="Times New Roman" panose="02020603050405020304" charset="0"/>
            </a:endParaRPr>
          </a:p>
        </p:txBody>
      </p:sp>
      <p:sp>
        <p:nvSpPr>
          <p:cNvPr id="5" name="Content Placeholder 4"/>
          <p:cNvSpPr/>
          <p:nvPr>
            <p:ph idx="1"/>
          </p:nvPr>
        </p:nvSpPr>
        <p:spPr>
          <a:xfrm>
            <a:off x="219075" y="1014095"/>
            <a:ext cx="11084560" cy="3512820"/>
          </a:xfrm>
        </p:spPr>
        <p:txBody>
          <a:bodyPr/>
          <a:p>
            <a:pPr algn="just"/>
            <a:r>
              <a:rPr lang="en-IN" altLang="en-US">
                <a:latin typeface="Times New Roman" panose="02020603050405020304" charset="0"/>
                <a:cs typeface="Times New Roman" panose="02020603050405020304" charset="0"/>
              </a:rPr>
              <a:t>The Project is designed to achieve control over the railway level crossing gate through Android Application by the station master. Opening and closing of railway level crossing gate involves manpower, which could be often erroneous leading to accidents. The proposed system rules out the need of any human involvement at the railway level crossing. This system involves opening and closing of the level crossing gate with help of an Android Application Device.</a:t>
            </a:r>
            <a:endParaRPr lang="en-IN" altLang="en-US">
              <a:latin typeface="Times New Roman" panose="02020603050405020304" charset="0"/>
              <a:cs typeface="Times New Roman" panose="02020603050405020304" charset="0"/>
            </a:endParaRPr>
          </a:p>
          <a:p>
            <a:pPr marL="0" indent="0" algn="just">
              <a:buNone/>
            </a:pPr>
            <a:r>
              <a:rPr lang="en-IN" altLang="en-US">
                <a:latin typeface="Times New Roman" panose="02020603050405020304" charset="0"/>
                <a:cs typeface="Times New Roman" panose="02020603050405020304" charset="0"/>
              </a:rPr>
              <a:t>     </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0" y="0"/>
            <a:ext cx="7686040" cy="971550"/>
          </a:xfrm>
        </p:spPr>
        <p:txBody>
          <a:bodyPr>
            <a:normAutofit/>
          </a:bodyPr>
          <a:p>
            <a:r>
              <a:rPr lang="en-IN" altLang="en-US" dirty="0">
                <a:solidFill>
                  <a:srgbClr val="404040"/>
                </a:solidFill>
                <a:latin typeface="Times New Roman" panose="02020603050405020304" charset="0"/>
                <a:ea typeface="SimSun" panose="02010600030101010101" pitchFamily="2" charset="-122"/>
                <a:cs typeface="Times New Roman" panose="02020603050405020304" charset="0"/>
                <a:sym typeface="+mn-ea"/>
              </a:rPr>
              <a:t>THE PRESENT SCENARIO:</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427355" y="4761230"/>
            <a:ext cx="10274300" cy="2035175"/>
          </a:xfrm>
        </p:spPr>
        <p:txBody>
          <a:bodyPr/>
          <a:p>
            <a:pPr algn="just"/>
            <a:r>
              <a:rPr lang="en-IN" altLang="en-US">
                <a:latin typeface="Times New Roman" panose="02020603050405020304" charset="0"/>
                <a:cs typeface="Times New Roman" panose="02020603050405020304" charset="0"/>
              </a:rPr>
              <a:t>The opening and closing of railway gate is traditionally operated through manual lever pulling method.</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Rail road related accidents are more dangerous than other transportation accidents in terms of severity and death rate.</a:t>
            </a:r>
            <a:endParaRPr lang="en-IN" altLang="en-US">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p:txBody>
      </p:sp>
      <p:pic>
        <p:nvPicPr>
          <p:cNvPr id="4" name="Content Placeholder 3"/>
          <p:cNvPicPr>
            <a:picLocks noChangeAspect="1"/>
          </p:cNvPicPr>
          <p:nvPr>
            <p:ph sz="half" idx="2"/>
          </p:nvPr>
        </p:nvPicPr>
        <p:blipFill>
          <a:blip r:embed="rId1"/>
          <a:stretch>
            <a:fillRect/>
          </a:stretch>
        </p:blipFill>
        <p:spPr>
          <a:xfrm>
            <a:off x="2028190" y="1558925"/>
            <a:ext cx="6906895" cy="30187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117475" y="0"/>
            <a:ext cx="5454650" cy="1031240"/>
          </a:xfrm>
        </p:spPr>
        <p:txBody>
          <a:bodyPr/>
          <a:p>
            <a:r>
              <a:rPr lang="en-US" altLang="zh-CN" dirty="0">
                <a:solidFill>
                  <a:srgbClr val="404040"/>
                </a:solidFill>
                <a:latin typeface="Times New Roman" panose="02020603050405020304" charset="0"/>
                <a:ea typeface="SimSun" panose="02010600030101010101" pitchFamily="2" charset="-122"/>
                <a:cs typeface="Times New Roman" panose="02020603050405020304" charset="0"/>
                <a:sym typeface="+mn-ea"/>
              </a:rPr>
              <a:t>PROPOSED SYSTEM:</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173990" y="4678045"/>
            <a:ext cx="11143615" cy="2255520"/>
          </a:xfrm>
        </p:spPr>
        <p:txBody>
          <a:bodyPr/>
          <a:p>
            <a:pPr algn="just"/>
            <a:r>
              <a:rPr lang="en-US">
                <a:latin typeface="Times New Roman" panose="02020603050405020304" charset="0"/>
                <a:cs typeface="Times New Roman" panose="02020603050405020304" charset="0"/>
              </a:rPr>
              <a:t>In this project a smartphone mobile is used which contain</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Android app connect to railway. This Bluetooth module sends data to</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microcontroller.  This signal goes to DC motor</a:t>
            </a:r>
            <a:r>
              <a:rPr lang="en-IN" altLang="en-US">
                <a:latin typeface="Times New Roman" panose="02020603050405020304" charset="0"/>
                <a:cs typeface="Times New Roman" panose="02020603050405020304" charset="0"/>
              </a:rPr>
              <a:t>.</a:t>
            </a:r>
            <a:r>
              <a:rPr lang="en-US">
                <a:latin typeface="Times New Roman" panose="02020603050405020304" charset="0"/>
                <a:cs typeface="Times New Roman" panose="02020603050405020304" charset="0"/>
              </a:rPr>
              <a:t> It works according to</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microcontroller. Whenever pin is set gate remains close and when pin</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reset becomes active, gate remains open.</a:t>
            </a:r>
            <a:endParaRPr lang="en-US">
              <a:latin typeface="Times New Roman" panose="02020603050405020304" charset="0"/>
              <a:cs typeface="Times New Roman" panose="02020603050405020304" charset="0"/>
            </a:endParaRPr>
          </a:p>
        </p:txBody>
      </p:sp>
      <p:pic>
        <p:nvPicPr>
          <p:cNvPr id="4" name="Content Placeholder 3"/>
          <p:cNvPicPr>
            <a:picLocks noChangeAspect="1"/>
          </p:cNvPicPr>
          <p:nvPr>
            <p:ph sz="half" idx="2"/>
          </p:nvPr>
        </p:nvPicPr>
        <p:blipFill>
          <a:blip r:embed="rId1"/>
          <a:stretch>
            <a:fillRect/>
          </a:stretch>
        </p:blipFill>
        <p:spPr>
          <a:xfrm>
            <a:off x="2582545" y="1489075"/>
            <a:ext cx="7286625" cy="3068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p:txBody>
          <a:bodyPr>
            <a:normAutofit/>
          </a:bodyPr>
          <a:p>
            <a:r>
              <a:rPr lang="en-IN" altLang="en-US">
                <a:latin typeface="Times New Roman" panose="02020603050405020304" charset="0"/>
                <a:cs typeface="Times New Roman" panose="02020603050405020304" charset="0"/>
              </a:rPr>
              <a:t>BLOCK</a:t>
            </a:r>
            <a:r>
              <a:rPr lang="en-US">
                <a:latin typeface="Times New Roman" panose="02020603050405020304" charset="0"/>
                <a:cs typeface="Times New Roman" panose="02020603050405020304" charset="0"/>
              </a:rPr>
              <a:t> D</a:t>
            </a:r>
            <a:r>
              <a:rPr lang="en-IN" altLang="en-US">
                <a:latin typeface="Times New Roman" panose="02020603050405020304" charset="0"/>
                <a:cs typeface="Times New Roman" panose="02020603050405020304" charset="0"/>
              </a:rPr>
              <a:t>IAGRAM</a:t>
            </a: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pic>
        <p:nvPicPr>
          <p:cNvPr id="5" name="Content Placeholder 4"/>
          <p:cNvPicPr>
            <a:picLocks noChangeAspect="1"/>
          </p:cNvPicPr>
          <p:nvPr>
            <p:ph idx="1"/>
          </p:nvPr>
        </p:nvPicPr>
        <p:blipFill>
          <a:blip r:embed="rId1"/>
          <a:srcRect l="-781" t="-10615" r="781" b="14079"/>
          <a:stretch>
            <a:fillRect/>
          </a:stretch>
        </p:blipFill>
        <p:spPr>
          <a:xfrm>
            <a:off x="179705" y="866775"/>
            <a:ext cx="11767185" cy="5735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114935" y="-83185"/>
            <a:ext cx="7578090" cy="1092200"/>
          </a:xfrm>
        </p:spPr>
        <p:txBody>
          <a:bodyPr>
            <a:noAutofit/>
          </a:bodyPr>
          <a:p>
            <a:r>
              <a:rPr lang="en-US" altLang="zh-CN" dirty="0">
                <a:solidFill>
                  <a:srgbClr val="404040"/>
                </a:solidFill>
                <a:latin typeface="Times New Roman" panose="02020603050405020304" charset="0"/>
                <a:ea typeface="SimSun" panose="02010600030101010101" pitchFamily="2" charset="-122"/>
                <a:cs typeface="Times New Roman" panose="02020603050405020304" charset="0"/>
                <a:sym typeface="+mn-ea"/>
              </a:rPr>
              <a:t>HARDWARE COMPONENTS:</a:t>
            </a:r>
            <a:endParaRPr lang="en-US" altLang="zh-CN" dirty="0">
              <a:solidFill>
                <a:srgbClr val="404040"/>
              </a:solidFill>
              <a:latin typeface="Times New Roman" panose="02020603050405020304" charset="0"/>
              <a:ea typeface="SimSun" panose="02010600030101010101" pitchFamily="2" charset="-122"/>
              <a:cs typeface="Times New Roman" panose="02020603050405020304" charset="0"/>
              <a:sym typeface="+mn-ea"/>
            </a:endParaRPr>
          </a:p>
        </p:txBody>
      </p:sp>
      <p:sp>
        <p:nvSpPr>
          <p:cNvPr id="3" name="Content Placeholder 2"/>
          <p:cNvSpPr>
            <a:spLocks noGrp="1"/>
          </p:cNvSpPr>
          <p:nvPr>
            <p:ph idx="1"/>
          </p:nvPr>
        </p:nvSpPr>
        <p:spPr>
          <a:xfrm>
            <a:off x="283210" y="1567180"/>
            <a:ext cx="6311900" cy="4277995"/>
          </a:xfrm>
        </p:spPr>
        <p:txBody>
          <a:bodyPr>
            <a:normAutofit/>
          </a:bodyPr>
          <a:p>
            <a:pPr algn="just"/>
            <a:r>
              <a:rPr lang="en-US">
                <a:latin typeface="Times New Roman" panose="02020603050405020304" charset="0"/>
                <a:ea typeface="Microsoft YaHei" panose="020B0503020204020204" charset="-122"/>
                <a:cs typeface="Times New Roman" panose="02020603050405020304" charset="0"/>
              </a:rPr>
              <a:t>AT89S52 Microcontroller</a:t>
            </a:r>
            <a:endParaRPr lang="en-US">
              <a:latin typeface="Times New Roman" panose="02020603050405020304" charset="0"/>
              <a:ea typeface="Microsoft YaHei" panose="020B0503020204020204" charset="-122"/>
              <a:cs typeface="Times New Roman" panose="02020603050405020304" charset="0"/>
            </a:endParaRPr>
          </a:p>
          <a:p>
            <a:pPr algn="just"/>
            <a:r>
              <a:rPr lang="en-US">
                <a:latin typeface="Times New Roman" panose="02020603050405020304" charset="0"/>
                <a:ea typeface="Microsoft YaHei" panose="020B0503020204020204" charset="-122"/>
                <a:cs typeface="Times New Roman" panose="02020603050405020304" charset="0"/>
                <a:sym typeface="+mn-ea"/>
              </a:rPr>
              <a:t>Bluetooth (HC-05)</a:t>
            </a:r>
            <a:endParaRPr lang="en-US">
              <a:latin typeface="Times New Roman" panose="02020603050405020304" charset="0"/>
              <a:ea typeface="Microsoft YaHei" panose="020B0503020204020204" charset="-122"/>
              <a:cs typeface="Times New Roman" panose="02020603050405020304" charset="0"/>
              <a:sym typeface="+mn-ea"/>
            </a:endParaRPr>
          </a:p>
          <a:p>
            <a:pPr algn="just"/>
            <a:r>
              <a:rPr lang="en-US">
                <a:latin typeface="Times New Roman" panose="02020603050405020304" charset="0"/>
                <a:ea typeface="Microsoft YaHei" panose="020B0503020204020204" charset="-122"/>
                <a:cs typeface="Times New Roman" panose="02020603050405020304" charset="0"/>
                <a:sym typeface="+mn-ea"/>
              </a:rPr>
              <a:t>T</a:t>
            </a:r>
            <a:r>
              <a:rPr lang="en-IN" altLang="en-US">
                <a:latin typeface="Times New Roman" panose="02020603050405020304" charset="0"/>
                <a:ea typeface="Microsoft YaHei" panose="020B0503020204020204" charset="-122"/>
                <a:cs typeface="Times New Roman" panose="02020603050405020304" charset="0"/>
                <a:sym typeface="+mn-ea"/>
              </a:rPr>
              <a:t>ransformer </a:t>
            </a:r>
            <a:r>
              <a:rPr lang="en-US">
                <a:latin typeface="Times New Roman" panose="02020603050405020304" charset="0"/>
                <a:ea typeface="Microsoft YaHei" panose="020B0503020204020204" charset="-122"/>
                <a:cs typeface="Times New Roman" panose="02020603050405020304" charset="0"/>
                <a:sym typeface="+mn-ea"/>
              </a:rPr>
              <a:t>(12V)    </a:t>
            </a:r>
            <a:endParaRPr lang="en-US">
              <a:latin typeface="Times New Roman" panose="02020603050405020304" charset="0"/>
              <a:ea typeface="Microsoft YaHei" panose="020B0503020204020204" charset="-122"/>
              <a:cs typeface="Times New Roman" panose="02020603050405020304" charset="0"/>
              <a:sym typeface="+mn-ea"/>
            </a:endParaRPr>
          </a:p>
          <a:p>
            <a:pPr algn="just"/>
            <a:r>
              <a:rPr lang="en-US">
                <a:latin typeface="Times New Roman" panose="02020603050405020304" charset="0"/>
                <a:ea typeface="Microsoft YaHei" panose="020B0503020204020204" charset="-122"/>
                <a:cs typeface="Times New Roman" panose="02020603050405020304" charset="0"/>
                <a:sym typeface="+mn-ea"/>
              </a:rPr>
              <a:t>Voltage Regulator (7805 IC)</a:t>
            </a:r>
            <a:endParaRPr lang="en-US">
              <a:latin typeface="Times New Roman" panose="02020603050405020304" charset="0"/>
              <a:ea typeface="Microsoft YaHei" panose="020B0503020204020204" charset="-122"/>
              <a:cs typeface="Times New Roman" panose="02020603050405020304" charset="0"/>
              <a:sym typeface="+mn-ea"/>
            </a:endParaRPr>
          </a:p>
          <a:p>
            <a:pPr algn="just"/>
            <a:r>
              <a:rPr lang="en-US">
                <a:latin typeface="Times New Roman" panose="02020603050405020304" charset="0"/>
                <a:ea typeface="Microsoft YaHei" panose="020B0503020204020204" charset="-122"/>
                <a:cs typeface="Times New Roman" panose="02020603050405020304" charset="0"/>
              </a:rPr>
              <a:t>16X2 LCD (HD44780)</a:t>
            </a:r>
            <a:endParaRPr lang="en-US">
              <a:latin typeface="Times New Roman" panose="02020603050405020304" charset="0"/>
              <a:ea typeface="Microsoft YaHei" panose="020B0503020204020204" charset="-122"/>
              <a:cs typeface="Times New Roman" panose="02020603050405020304" charset="0"/>
            </a:endParaRPr>
          </a:p>
          <a:p>
            <a:pPr algn="just"/>
            <a:r>
              <a:rPr lang="en-US">
                <a:latin typeface="Times New Roman" panose="02020603050405020304" charset="0"/>
                <a:ea typeface="Microsoft YaHei" panose="020B0503020204020204" charset="-122"/>
                <a:cs typeface="Times New Roman" panose="02020603050405020304" charset="0"/>
                <a:sym typeface="+mn-ea"/>
              </a:rPr>
              <a:t>D</a:t>
            </a:r>
            <a:r>
              <a:rPr lang="en-IN" altLang="en-US">
                <a:latin typeface="Times New Roman" panose="02020603050405020304" charset="0"/>
                <a:ea typeface="Microsoft YaHei" panose="020B0503020204020204" charset="-122"/>
                <a:cs typeface="Times New Roman" panose="02020603050405020304" charset="0"/>
                <a:sym typeface="+mn-ea"/>
              </a:rPr>
              <a:t>river</a:t>
            </a:r>
            <a:r>
              <a:rPr lang="en-US">
                <a:latin typeface="Times New Roman" panose="02020603050405020304" charset="0"/>
                <a:ea typeface="Microsoft YaHei" panose="020B0503020204020204" charset="-122"/>
                <a:cs typeface="Times New Roman" panose="02020603050405020304" charset="0"/>
                <a:sym typeface="+mn-ea"/>
              </a:rPr>
              <a:t> C</a:t>
            </a:r>
            <a:r>
              <a:rPr lang="en-IN" altLang="en-US">
                <a:latin typeface="Times New Roman" panose="02020603050405020304" charset="0"/>
                <a:ea typeface="Microsoft YaHei" panose="020B0503020204020204" charset="-122"/>
                <a:cs typeface="Times New Roman" panose="02020603050405020304" charset="0"/>
                <a:sym typeface="+mn-ea"/>
              </a:rPr>
              <a:t>ircuit</a:t>
            </a:r>
            <a:r>
              <a:rPr lang="en-US">
                <a:latin typeface="Times New Roman" panose="02020603050405020304" charset="0"/>
                <a:ea typeface="Microsoft YaHei" panose="020B0503020204020204" charset="-122"/>
                <a:cs typeface="Times New Roman" panose="02020603050405020304" charset="0"/>
                <a:sym typeface="+mn-ea"/>
              </a:rPr>
              <a:t> (L293D)</a:t>
            </a:r>
            <a:endParaRPr lang="en-US">
              <a:latin typeface="Times New Roman" panose="02020603050405020304" charset="0"/>
              <a:ea typeface="Microsoft YaHei" panose="020B0503020204020204" charset="-122"/>
              <a:cs typeface="Times New Roman" panose="02020603050405020304" charset="0"/>
            </a:endParaRPr>
          </a:p>
          <a:p>
            <a:pPr algn="just"/>
            <a:r>
              <a:rPr lang="en-US">
                <a:latin typeface="Times New Roman" panose="02020603050405020304" charset="0"/>
                <a:ea typeface="Microsoft YaHei" panose="020B0503020204020204" charset="-122"/>
                <a:cs typeface="Times New Roman" panose="02020603050405020304" charset="0"/>
              </a:rPr>
              <a:t>DC </a:t>
            </a:r>
            <a:r>
              <a:rPr lang="en-IN" altLang="en-US">
                <a:latin typeface="Times New Roman" panose="02020603050405020304" charset="0"/>
                <a:ea typeface="Microsoft YaHei" panose="020B0503020204020204" charset="-122"/>
                <a:cs typeface="Times New Roman" panose="02020603050405020304" charset="0"/>
              </a:rPr>
              <a:t>Motor</a:t>
            </a:r>
            <a:r>
              <a:rPr lang="en-US">
                <a:latin typeface="Times New Roman" panose="02020603050405020304" charset="0"/>
                <a:ea typeface="Microsoft YaHei" panose="020B0503020204020204" charset="-122"/>
                <a:cs typeface="Times New Roman" panose="02020603050405020304" charset="0"/>
              </a:rPr>
              <a:t>(12v,0.60amp,100rpm) </a:t>
            </a:r>
            <a:endParaRPr lang="en-US">
              <a:latin typeface="Times New Roman" panose="02020603050405020304" charset="0"/>
              <a:ea typeface="Microsoft YaHei" panose="020B0503020204020204" charset="-122"/>
              <a:cs typeface="Times New Roman" panose="02020603050405020304" charset="0"/>
            </a:endParaRPr>
          </a:p>
          <a:p>
            <a:pPr algn="just"/>
            <a:r>
              <a:rPr lang="en-US">
                <a:latin typeface="Times New Roman" panose="02020603050405020304" charset="0"/>
                <a:ea typeface="Microsoft YaHei" panose="020B0503020204020204" charset="-122"/>
                <a:cs typeface="Times New Roman" panose="02020603050405020304" charset="0"/>
              </a:rPr>
              <a:t>Buzzer</a:t>
            </a:r>
            <a:endParaRPr lang="en-US">
              <a:latin typeface="Times New Roman" panose="02020603050405020304" charset="0"/>
              <a:ea typeface="Microsoft YaHei" panose="020B0503020204020204" charset="-122"/>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0" y="133985"/>
            <a:ext cx="8204200" cy="839470"/>
          </a:xfrm>
        </p:spPr>
        <p:txBody>
          <a:bodyPr>
            <a:normAutofit fontScale="90000"/>
          </a:bodyPr>
          <a:p>
            <a:r>
              <a:rPr lang="en-US" sz="4890">
                <a:latin typeface="Times New Roman" panose="02020603050405020304" charset="0"/>
                <a:cs typeface="Times New Roman" panose="02020603050405020304" charset="0"/>
                <a:sym typeface="+mn-ea"/>
              </a:rPr>
              <a:t>AT89S52</a:t>
            </a:r>
            <a:r>
              <a:rPr lang="en-IN" altLang="en-US" sz="4890">
                <a:latin typeface="Times New Roman" panose="02020603050405020304" charset="0"/>
                <a:cs typeface="Times New Roman" panose="02020603050405020304" charset="0"/>
                <a:sym typeface="+mn-ea"/>
              </a:rPr>
              <a:t> </a:t>
            </a:r>
            <a:r>
              <a:rPr lang="en-US" sz="4890">
                <a:latin typeface="Times New Roman" panose="02020603050405020304" charset="0"/>
                <a:cs typeface="Times New Roman" panose="02020603050405020304" charset="0"/>
                <a:sym typeface="+mn-ea"/>
              </a:rPr>
              <a:t>M</a:t>
            </a:r>
            <a:r>
              <a:rPr lang="en-IN" altLang="en-US" sz="4890">
                <a:latin typeface="Times New Roman" panose="02020603050405020304" charset="0"/>
                <a:cs typeface="Times New Roman" panose="02020603050405020304" charset="0"/>
                <a:sym typeface="+mn-ea"/>
              </a:rPr>
              <a:t>ICROCONTROLLER</a:t>
            </a:r>
            <a:r>
              <a:rPr lang="en-US" sz="4890">
                <a:latin typeface="Times New Roman" panose="02020603050405020304" charset="0"/>
                <a:cs typeface="Times New Roman" panose="02020603050405020304" charset="0"/>
                <a:sym typeface="+mn-ea"/>
              </a:rPr>
              <a:t>:</a:t>
            </a:r>
            <a:endParaRPr lang="en-US" sz="489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478790" y="4631690"/>
            <a:ext cx="10589260" cy="1852295"/>
          </a:xfrm>
        </p:spPr>
        <p:txBody>
          <a:bodyPr>
            <a:noAutofit/>
          </a:bodyPr>
          <a:p>
            <a:pPr algn="just"/>
            <a:r>
              <a:rPr lang="en-US">
                <a:latin typeface="Times New Roman" panose="02020603050405020304" charset="0"/>
                <a:cs typeface="Times New Roman" panose="02020603050405020304" charset="0"/>
                <a:sym typeface="+mn-ea"/>
              </a:rPr>
              <a:t>The Atmel AT89S52 is an 805</a:t>
            </a:r>
            <a:r>
              <a:rPr lang="en-IN" altLang="en-US">
                <a:latin typeface="Times New Roman" panose="02020603050405020304" charset="0"/>
                <a:cs typeface="Times New Roman" panose="02020603050405020304" charset="0"/>
                <a:sym typeface="+mn-ea"/>
              </a:rPr>
              <a:t>2</a:t>
            </a:r>
            <a:r>
              <a:rPr lang="en-US">
                <a:latin typeface="Times New Roman" panose="02020603050405020304" charset="0"/>
                <a:cs typeface="Times New Roman" panose="02020603050405020304" charset="0"/>
                <a:sym typeface="+mn-ea"/>
              </a:rPr>
              <a:t> based Full Static CMOS controller with Three-Level Program Memory Lock, 3 Timers/Counters, 8 Interrupts Sources, Watchdog Timer, 2 DPTRs,256 Bytes On-chip RAM. </a:t>
            </a:r>
            <a:endParaRPr lang="en-US">
              <a:latin typeface="Times New Roman" panose="02020603050405020304" charset="0"/>
              <a:cs typeface="Times New Roman" panose="02020603050405020304" charset="0"/>
              <a:sym typeface="+mn-ea"/>
            </a:endParaRPr>
          </a:p>
          <a:p>
            <a:pPr algn="just"/>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sym typeface="+mn-ea"/>
            </a:endParaRPr>
          </a:p>
          <a:p>
            <a:pPr algn="just"/>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p:txBody>
      </p:sp>
      <p:pic>
        <p:nvPicPr>
          <p:cNvPr id="4" name="Content Placeholder 3" descr="medium-AT89S52-PDIP-40"/>
          <p:cNvPicPr>
            <a:picLocks noChangeAspect="1"/>
          </p:cNvPicPr>
          <p:nvPr>
            <p:ph sz="half" idx="2"/>
          </p:nvPr>
        </p:nvPicPr>
        <p:blipFill>
          <a:blip r:embed="rId1"/>
          <a:stretch>
            <a:fillRect/>
          </a:stretch>
        </p:blipFill>
        <p:spPr>
          <a:xfrm>
            <a:off x="2423160" y="1145540"/>
            <a:ext cx="5671185" cy="28530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 name="Title 4"/>
          <p:cNvSpPr>
            <a:spLocks noGrp="1"/>
          </p:cNvSpPr>
          <p:nvPr>
            <p:ph type="title"/>
          </p:nvPr>
        </p:nvSpPr>
        <p:spPr>
          <a:xfrm>
            <a:off x="0" y="88265"/>
            <a:ext cx="6269355" cy="1011555"/>
          </a:xfrm>
        </p:spPr>
        <p:txBody>
          <a:bodyPr/>
          <a:p>
            <a:r>
              <a:rPr lang="en-US">
                <a:latin typeface="Times New Roman" panose="02020603050405020304" charset="0"/>
                <a:cs typeface="Times New Roman" panose="02020603050405020304" charset="0"/>
              </a:rPr>
              <a:t>PIN DIAGRAM OF 8052</a:t>
            </a:r>
            <a:r>
              <a:rPr lang="en-IN" altLang="en-US">
                <a:latin typeface="Times New Roman" panose="02020603050405020304" charset="0"/>
                <a:cs typeface="Times New Roman" panose="02020603050405020304" charset="0"/>
              </a:rPr>
              <a:t>:</a:t>
            </a:r>
            <a:endParaRPr lang="en-IN" altLang="en-US">
              <a:latin typeface="Times New Roman" panose="02020603050405020304" charset="0"/>
              <a:cs typeface="Times New Roman" panose="02020603050405020304" charset="0"/>
            </a:endParaRPr>
          </a:p>
        </p:txBody>
      </p:sp>
      <p:pic>
        <p:nvPicPr>
          <p:cNvPr id="4" name="Content Placeholder 3"/>
          <p:cNvPicPr>
            <a:picLocks noChangeAspect="1"/>
          </p:cNvPicPr>
          <p:nvPr>
            <p:ph idx="1"/>
          </p:nvPr>
        </p:nvPicPr>
        <p:blipFill>
          <a:blip r:embed="rId1"/>
          <a:stretch>
            <a:fillRect/>
          </a:stretch>
        </p:blipFill>
        <p:spPr>
          <a:xfrm>
            <a:off x="3311525" y="1250950"/>
            <a:ext cx="5679440" cy="54679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3801</Words>
  <Application>WPS Presentation</Application>
  <PresentationFormat>Widescreen</PresentationFormat>
  <Paragraphs>137</Paragraphs>
  <Slides>26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SimSun</vt:lpstr>
      <vt:lpstr>Wingdings</vt:lpstr>
      <vt:lpstr>Times New Roman</vt:lpstr>
      <vt:lpstr>Malgun Gothic</vt:lpstr>
      <vt:lpstr>Arial</vt:lpstr>
      <vt:lpstr>Times New Roman</vt:lpstr>
      <vt:lpstr>Microsoft YaHei</vt:lpstr>
      <vt:lpstr>Arial Unicode MS</vt:lpstr>
      <vt:lpstr>Calibri Light</vt:lpstr>
      <vt:lpstr>Calibri</vt:lpstr>
      <vt:lpstr>AR BLANCA</vt:lpstr>
      <vt:lpstr>Segoe Print</vt:lpstr>
      <vt:lpstr>Office Theme</vt:lpstr>
      <vt:lpstr>RAILWAY LEVEL CROSSING GATE CONTROL BY ANDROID APPLICATION</vt:lpstr>
      <vt:lpstr>CONTENTS:</vt:lpstr>
      <vt:lpstr>ABSTRACT:</vt:lpstr>
      <vt:lpstr>THE PRESENT SCENARIO:</vt:lpstr>
      <vt:lpstr>PROPOSED SYSTEM:</vt:lpstr>
      <vt:lpstr>BLOCK DIAGRAM:</vt:lpstr>
      <vt:lpstr>HARDWARE COMPONENTS:</vt:lpstr>
      <vt:lpstr>AT89S52 MICROCONTROLLER:</vt:lpstr>
      <vt:lpstr>PIN DIAGRAM OF 8052:</vt:lpstr>
      <vt:lpstr>BLUETOOTH HC-05:</vt:lpstr>
      <vt:lpstr>INTERFACE OF BLUETOOTH:</vt:lpstr>
      <vt:lpstr>POWER SUPPLY:</vt:lpstr>
      <vt:lpstr>PowerPoint 演示文稿</vt:lpstr>
      <vt:lpstr>INTERFACE OF POWER SUPPLY:</vt:lpstr>
      <vt:lpstr>TRANSFORMER:</vt:lpstr>
      <vt:lpstr>VOLTAGE REGULATOR (7805 IC):</vt:lpstr>
      <vt:lpstr> LIQUID CRYSTAL DISPLAY:</vt:lpstr>
      <vt:lpstr>INTERFACE OF LCD DISPLAY:</vt:lpstr>
      <vt:lpstr> DRIVER CIRCUIT (L293D):</vt:lpstr>
      <vt:lpstr>INTERFACE OF DRIVER CIRCUIT:</vt:lpstr>
      <vt:lpstr>DC MOTOR(12v,0.60amp,100rpm):</vt:lpstr>
      <vt:lpstr>BUZZER:</vt:lpstr>
      <vt:lpstr>SOFTWARE COMPONENTS:</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LEVEL CROSSING GATE CONTROL BY ANDROID APPLICATION</dc:title>
  <dc:creator/>
  <cp:lastModifiedBy>kanik</cp:lastModifiedBy>
  <cp:revision>75</cp:revision>
  <dcterms:created xsi:type="dcterms:W3CDTF">2021-02-03T06:02:00Z</dcterms:created>
  <dcterms:modified xsi:type="dcterms:W3CDTF">2021-02-18T12:36:32Z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